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notesMasterIdLst>
    <p:notesMasterId r:id="rId11"/>
  </p:notes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4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1750" autoAdjust="0"/>
  </p:normalViewPr>
  <p:slideViewPr>
    <p:cSldViewPr snapToGrid="0">
      <p:cViewPr varScale="1">
        <p:scale>
          <a:sx n="105" d="100"/>
          <a:sy n="105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4171D1-2F95-4647-88A5-71585AF0EB0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C17DB35-34A9-4EE2-AF5D-204E4F2A105A}">
      <dgm:prSet/>
      <dgm:spPr/>
      <dgm:t>
        <a:bodyPr/>
        <a:lstStyle/>
        <a:p>
          <a:r>
            <a:rPr lang="de-DE"/>
            <a:t>Plan A</a:t>
          </a:r>
          <a:endParaRPr lang="en-US"/>
        </a:p>
      </dgm:t>
    </dgm:pt>
    <dgm:pt modelId="{CD6C6E3C-A428-443A-B547-3D3FB24BD036}" type="parTrans" cxnId="{6461A4E6-B82A-443A-BFF7-52B317EAA082}">
      <dgm:prSet/>
      <dgm:spPr/>
      <dgm:t>
        <a:bodyPr/>
        <a:lstStyle/>
        <a:p>
          <a:endParaRPr lang="en-US"/>
        </a:p>
      </dgm:t>
    </dgm:pt>
    <dgm:pt modelId="{58CCF471-8870-445D-ACD4-3A7EE7E74EBA}" type="sibTrans" cxnId="{6461A4E6-B82A-443A-BFF7-52B317EAA082}">
      <dgm:prSet/>
      <dgm:spPr/>
      <dgm:t>
        <a:bodyPr/>
        <a:lstStyle/>
        <a:p>
          <a:endParaRPr lang="en-US"/>
        </a:p>
      </dgm:t>
    </dgm:pt>
    <dgm:pt modelId="{BB6FB7BE-F873-4401-B60E-293B317E8C05}">
      <dgm:prSet/>
      <dgm:spPr/>
      <dgm:t>
        <a:bodyPr/>
        <a:lstStyle/>
        <a:p>
          <a:r>
            <a:rPr lang="de-DE"/>
            <a:t>Hausaufgaben</a:t>
          </a:r>
          <a:endParaRPr lang="en-US"/>
        </a:p>
      </dgm:t>
    </dgm:pt>
    <dgm:pt modelId="{DF487A85-03D8-42E4-8929-E295445CD234}" type="parTrans" cxnId="{CDC182D8-CDD2-461D-89F8-ADF59F920835}">
      <dgm:prSet/>
      <dgm:spPr/>
      <dgm:t>
        <a:bodyPr/>
        <a:lstStyle/>
        <a:p>
          <a:endParaRPr lang="en-US"/>
        </a:p>
      </dgm:t>
    </dgm:pt>
    <dgm:pt modelId="{9B49F4F6-BFD0-4627-AC7B-EC97953809CE}" type="sibTrans" cxnId="{CDC182D8-CDD2-461D-89F8-ADF59F920835}">
      <dgm:prSet/>
      <dgm:spPr/>
      <dgm:t>
        <a:bodyPr/>
        <a:lstStyle/>
        <a:p>
          <a:endParaRPr lang="en-US"/>
        </a:p>
      </dgm:t>
    </dgm:pt>
    <dgm:pt modelId="{7047713E-9AE0-4D27-84CD-3204F773AB08}">
      <dgm:prSet/>
      <dgm:spPr/>
      <dgm:t>
        <a:bodyPr/>
        <a:lstStyle/>
        <a:p>
          <a:r>
            <a:rPr lang="de-DE"/>
            <a:t>Plan B</a:t>
          </a:r>
          <a:endParaRPr lang="en-US"/>
        </a:p>
      </dgm:t>
    </dgm:pt>
    <dgm:pt modelId="{439B1932-B292-4524-A5C5-85C45D88CAC1}" type="parTrans" cxnId="{CE2A5535-9202-4930-B71C-376C2FE70531}">
      <dgm:prSet/>
      <dgm:spPr/>
      <dgm:t>
        <a:bodyPr/>
        <a:lstStyle/>
        <a:p>
          <a:endParaRPr lang="en-US"/>
        </a:p>
      </dgm:t>
    </dgm:pt>
    <dgm:pt modelId="{C1E06CF4-E9EC-473C-B174-E944D48A0986}" type="sibTrans" cxnId="{CE2A5535-9202-4930-B71C-376C2FE70531}">
      <dgm:prSet/>
      <dgm:spPr/>
      <dgm:t>
        <a:bodyPr/>
        <a:lstStyle/>
        <a:p>
          <a:endParaRPr lang="en-US"/>
        </a:p>
      </dgm:t>
    </dgm:pt>
    <dgm:pt modelId="{5F1B7029-7FFF-406C-82CC-750C810D00BE}">
      <dgm:prSet/>
      <dgm:spPr/>
      <dgm:t>
        <a:bodyPr/>
        <a:lstStyle/>
        <a:p>
          <a:r>
            <a:rPr lang="de-DE" dirty="0"/>
            <a:t>Gemeinsam überlegen, wer wie viel von was einkauft</a:t>
          </a:r>
          <a:endParaRPr lang="en-US" dirty="0"/>
        </a:p>
      </dgm:t>
    </dgm:pt>
    <dgm:pt modelId="{70213CEE-53E4-47DF-81D7-AC246796FC50}" type="parTrans" cxnId="{3B9FFDBF-ED7B-4489-AD7B-3C55F99F5983}">
      <dgm:prSet/>
      <dgm:spPr/>
      <dgm:t>
        <a:bodyPr/>
        <a:lstStyle/>
        <a:p>
          <a:endParaRPr lang="en-US"/>
        </a:p>
      </dgm:t>
    </dgm:pt>
    <dgm:pt modelId="{9C849A6A-82AC-48A1-A31A-CF942878967F}" type="sibTrans" cxnId="{3B9FFDBF-ED7B-4489-AD7B-3C55F99F5983}">
      <dgm:prSet/>
      <dgm:spPr/>
      <dgm:t>
        <a:bodyPr/>
        <a:lstStyle/>
        <a:p>
          <a:endParaRPr lang="en-US"/>
        </a:p>
      </dgm:t>
    </dgm:pt>
    <dgm:pt modelId="{9FE6D90C-4618-4649-AAE4-90EB5870F772}">
      <dgm:prSet/>
      <dgm:spPr/>
      <dgm:t>
        <a:bodyPr/>
        <a:lstStyle/>
        <a:p>
          <a:r>
            <a:rPr lang="de-DE"/>
            <a:t>Gemüse abwiegen</a:t>
          </a:r>
          <a:endParaRPr lang="en-US"/>
        </a:p>
      </dgm:t>
    </dgm:pt>
    <dgm:pt modelId="{AC64D31C-D051-49B6-BCEA-CA3C1DFFC91A}" type="parTrans" cxnId="{A72C219A-2311-4301-9F9B-17F0B6908954}">
      <dgm:prSet/>
      <dgm:spPr/>
      <dgm:t>
        <a:bodyPr/>
        <a:lstStyle/>
        <a:p>
          <a:endParaRPr lang="en-US"/>
        </a:p>
      </dgm:t>
    </dgm:pt>
    <dgm:pt modelId="{E492FE39-5239-4C0F-AD66-E3788CA0FF36}" type="sibTrans" cxnId="{A72C219A-2311-4301-9F9B-17F0B6908954}">
      <dgm:prSet/>
      <dgm:spPr/>
      <dgm:t>
        <a:bodyPr/>
        <a:lstStyle/>
        <a:p>
          <a:endParaRPr lang="en-US"/>
        </a:p>
      </dgm:t>
    </dgm:pt>
    <dgm:pt modelId="{399B6DB7-DBAB-411E-B64A-5BB8184CE4DF}">
      <dgm:prSet/>
      <dgm:spPr/>
      <dgm:t>
        <a:bodyPr/>
        <a:lstStyle/>
        <a:p>
          <a:r>
            <a:rPr lang="de-DE"/>
            <a:t>Anzahl der Personen ermitteln</a:t>
          </a:r>
          <a:endParaRPr lang="en-US"/>
        </a:p>
      </dgm:t>
    </dgm:pt>
    <dgm:pt modelId="{DC85F08D-5918-40C2-AB7F-E236B8D2B194}" type="parTrans" cxnId="{3BC90E41-AA30-4773-AF76-795DA16D205C}">
      <dgm:prSet/>
      <dgm:spPr/>
      <dgm:t>
        <a:bodyPr/>
        <a:lstStyle/>
        <a:p>
          <a:endParaRPr lang="en-US"/>
        </a:p>
      </dgm:t>
    </dgm:pt>
    <dgm:pt modelId="{7FFCEEC8-E857-4BCD-81C3-607FF273A5DA}" type="sibTrans" cxnId="{3BC90E41-AA30-4773-AF76-795DA16D205C}">
      <dgm:prSet/>
      <dgm:spPr/>
      <dgm:t>
        <a:bodyPr/>
        <a:lstStyle/>
        <a:p>
          <a:endParaRPr lang="en-US"/>
        </a:p>
      </dgm:t>
    </dgm:pt>
    <dgm:pt modelId="{7F586880-D72C-460F-924B-52399AF88FA2}">
      <dgm:prSet/>
      <dgm:spPr/>
      <dgm:t>
        <a:bodyPr/>
        <a:lstStyle/>
        <a:p>
          <a:r>
            <a:rPr lang="de-DE"/>
            <a:t>Ergebnis</a:t>
          </a:r>
          <a:endParaRPr lang="en-US"/>
        </a:p>
      </dgm:t>
    </dgm:pt>
    <dgm:pt modelId="{C25951AA-94C2-4BA1-AB62-4F4BFF2A2128}" type="parTrans" cxnId="{F7364C98-FD39-4853-B858-0962BF17A095}">
      <dgm:prSet/>
      <dgm:spPr/>
      <dgm:t>
        <a:bodyPr/>
        <a:lstStyle/>
        <a:p>
          <a:endParaRPr lang="en-US"/>
        </a:p>
      </dgm:t>
    </dgm:pt>
    <dgm:pt modelId="{A602A5B3-A06F-4B0D-9F28-7B4E63503DD7}" type="sibTrans" cxnId="{F7364C98-FD39-4853-B858-0962BF17A095}">
      <dgm:prSet/>
      <dgm:spPr/>
      <dgm:t>
        <a:bodyPr/>
        <a:lstStyle/>
        <a:p>
          <a:endParaRPr lang="en-US"/>
        </a:p>
      </dgm:t>
    </dgm:pt>
    <dgm:pt modelId="{AF1B9848-093F-4A8A-AE76-7C6225294941}">
      <dgm:prSet/>
      <dgm:spPr/>
      <dgm:t>
        <a:bodyPr/>
        <a:lstStyle/>
        <a:p>
          <a:r>
            <a:rPr lang="de-DE" dirty="0"/>
            <a:t>Die Klasse 4 und ihre Familie (24 Personen) vermeiden 437g Plastik in einer Woche.</a:t>
          </a:r>
          <a:endParaRPr lang="en-US" dirty="0"/>
        </a:p>
      </dgm:t>
    </dgm:pt>
    <dgm:pt modelId="{E95F1B70-415B-4A20-8E1A-02A8F95BF266}" type="parTrans" cxnId="{29D9E236-5E24-487F-9A7A-64F684B2B3D3}">
      <dgm:prSet/>
      <dgm:spPr/>
      <dgm:t>
        <a:bodyPr/>
        <a:lstStyle/>
        <a:p>
          <a:endParaRPr lang="en-US"/>
        </a:p>
      </dgm:t>
    </dgm:pt>
    <dgm:pt modelId="{9DEB0F0E-2652-456D-AE75-0416DFEFABA8}" type="sibTrans" cxnId="{29D9E236-5E24-487F-9A7A-64F684B2B3D3}">
      <dgm:prSet/>
      <dgm:spPr/>
      <dgm:t>
        <a:bodyPr/>
        <a:lstStyle/>
        <a:p>
          <a:endParaRPr lang="en-US"/>
        </a:p>
      </dgm:t>
    </dgm:pt>
    <dgm:pt modelId="{EF75E250-22FE-4850-A3E7-13778564BCF4}" type="pres">
      <dgm:prSet presAssocID="{F04171D1-2F95-4647-88A5-71585AF0EB02}" presName="linear" presStyleCnt="0">
        <dgm:presLayoutVars>
          <dgm:dir/>
          <dgm:animLvl val="lvl"/>
          <dgm:resizeHandles val="exact"/>
        </dgm:presLayoutVars>
      </dgm:prSet>
      <dgm:spPr/>
    </dgm:pt>
    <dgm:pt modelId="{F4D1937B-831E-4352-B770-EC8328ADD17B}" type="pres">
      <dgm:prSet presAssocID="{FC17DB35-34A9-4EE2-AF5D-204E4F2A105A}" presName="parentLin" presStyleCnt="0"/>
      <dgm:spPr/>
    </dgm:pt>
    <dgm:pt modelId="{A1843D87-70EA-4010-BFD6-D49B68EC277E}" type="pres">
      <dgm:prSet presAssocID="{FC17DB35-34A9-4EE2-AF5D-204E4F2A105A}" presName="parentLeftMargin" presStyleLbl="node1" presStyleIdx="0" presStyleCnt="3"/>
      <dgm:spPr/>
    </dgm:pt>
    <dgm:pt modelId="{010CD51C-BD1C-4FEA-ADEF-2778DB9BB250}" type="pres">
      <dgm:prSet presAssocID="{FC17DB35-34A9-4EE2-AF5D-204E4F2A105A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2D1A8C16-5D1F-4844-99F6-10B6661CA921}" type="pres">
      <dgm:prSet presAssocID="{FC17DB35-34A9-4EE2-AF5D-204E4F2A105A}" presName="negativeSpace" presStyleCnt="0"/>
      <dgm:spPr/>
    </dgm:pt>
    <dgm:pt modelId="{E6F35758-4FAB-4F88-A5FA-B4117ECBD44C}" type="pres">
      <dgm:prSet presAssocID="{FC17DB35-34A9-4EE2-AF5D-204E4F2A105A}" presName="childText" presStyleLbl="conFgAcc1" presStyleIdx="0" presStyleCnt="3">
        <dgm:presLayoutVars>
          <dgm:bulletEnabled val="1"/>
        </dgm:presLayoutVars>
      </dgm:prSet>
      <dgm:spPr/>
    </dgm:pt>
    <dgm:pt modelId="{5F138960-7E1E-4E9C-9386-97048E117BB8}" type="pres">
      <dgm:prSet presAssocID="{58CCF471-8870-445D-ACD4-3A7EE7E74EBA}" presName="spaceBetweenRectangles" presStyleCnt="0"/>
      <dgm:spPr/>
    </dgm:pt>
    <dgm:pt modelId="{BD656CD5-2684-42DA-8A7D-8776002FB731}" type="pres">
      <dgm:prSet presAssocID="{7047713E-9AE0-4D27-84CD-3204F773AB08}" presName="parentLin" presStyleCnt="0"/>
      <dgm:spPr/>
    </dgm:pt>
    <dgm:pt modelId="{323E168D-0528-4323-B510-C74B270DB770}" type="pres">
      <dgm:prSet presAssocID="{7047713E-9AE0-4D27-84CD-3204F773AB08}" presName="parentLeftMargin" presStyleLbl="node1" presStyleIdx="0" presStyleCnt="3"/>
      <dgm:spPr/>
    </dgm:pt>
    <dgm:pt modelId="{7B58CBAC-3541-4B0E-8B83-C5A0357C3BA3}" type="pres">
      <dgm:prSet presAssocID="{7047713E-9AE0-4D27-84CD-3204F773AB08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FA2E4B1-57A4-478C-A3F8-D28FDE109A3C}" type="pres">
      <dgm:prSet presAssocID="{7047713E-9AE0-4D27-84CD-3204F773AB08}" presName="negativeSpace" presStyleCnt="0"/>
      <dgm:spPr/>
    </dgm:pt>
    <dgm:pt modelId="{4CED3B3E-FE03-49A0-B181-A1CC66299459}" type="pres">
      <dgm:prSet presAssocID="{7047713E-9AE0-4D27-84CD-3204F773AB08}" presName="childText" presStyleLbl="conFgAcc1" presStyleIdx="1" presStyleCnt="3">
        <dgm:presLayoutVars>
          <dgm:bulletEnabled val="1"/>
        </dgm:presLayoutVars>
      </dgm:prSet>
      <dgm:spPr/>
    </dgm:pt>
    <dgm:pt modelId="{23FC72EC-2855-423E-A772-8B58E6318891}" type="pres">
      <dgm:prSet presAssocID="{C1E06CF4-E9EC-473C-B174-E944D48A0986}" presName="spaceBetweenRectangles" presStyleCnt="0"/>
      <dgm:spPr/>
    </dgm:pt>
    <dgm:pt modelId="{3906BC51-A6EE-432D-8031-728DBD0C80A7}" type="pres">
      <dgm:prSet presAssocID="{7F586880-D72C-460F-924B-52399AF88FA2}" presName="parentLin" presStyleCnt="0"/>
      <dgm:spPr/>
    </dgm:pt>
    <dgm:pt modelId="{B1AB33AB-A15E-4816-B57E-ABD13047905D}" type="pres">
      <dgm:prSet presAssocID="{7F586880-D72C-460F-924B-52399AF88FA2}" presName="parentLeftMargin" presStyleLbl="node1" presStyleIdx="1" presStyleCnt="3"/>
      <dgm:spPr/>
    </dgm:pt>
    <dgm:pt modelId="{615B108C-D5EF-456F-B566-A7D62B406AEC}" type="pres">
      <dgm:prSet presAssocID="{7F586880-D72C-460F-924B-52399AF88FA2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8306E3BB-F183-498E-B5BA-B2CD3FE4ACFF}" type="pres">
      <dgm:prSet presAssocID="{7F586880-D72C-460F-924B-52399AF88FA2}" presName="negativeSpace" presStyleCnt="0"/>
      <dgm:spPr/>
    </dgm:pt>
    <dgm:pt modelId="{C897F9E8-31D6-433A-947E-3835E8FDA1F4}" type="pres">
      <dgm:prSet presAssocID="{7F586880-D72C-460F-924B-52399AF88FA2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32029D00-EEB2-4490-9B70-6C2A38BEAB47}" type="presOf" srcId="{FC17DB35-34A9-4EE2-AF5D-204E4F2A105A}" destId="{010CD51C-BD1C-4FEA-ADEF-2778DB9BB250}" srcOrd="1" destOrd="0" presId="urn:microsoft.com/office/officeart/2005/8/layout/list1"/>
    <dgm:cxn modelId="{CE2A5535-9202-4930-B71C-376C2FE70531}" srcId="{F04171D1-2F95-4647-88A5-71585AF0EB02}" destId="{7047713E-9AE0-4D27-84CD-3204F773AB08}" srcOrd="1" destOrd="0" parTransId="{439B1932-B292-4524-A5C5-85C45D88CAC1}" sibTransId="{C1E06CF4-E9EC-473C-B174-E944D48A0986}"/>
    <dgm:cxn modelId="{29D9E236-5E24-487F-9A7A-64F684B2B3D3}" srcId="{7F586880-D72C-460F-924B-52399AF88FA2}" destId="{AF1B9848-093F-4A8A-AE76-7C6225294941}" srcOrd="0" destOrd="0" parTransId="{E95F1B70-415B-4A20-8E1A-02A8F95BF266}" sibTransId="{9DEB0F0E-2652-456D-AE75-0416DFEFABA8}"/>
    <dgm:cxn modelId="{3B147640-6AD7-4D88-A03A-B53018633DFA}" type="presOf" srcId="{399B6DB7-DBAB-411E-B64A-5BB8184CE4DF}" destId="{4CED3B3E-FE03-49A0-B181-A1CC66299459}" srcOrd="0" destOrd="2" presId="urn:microsoft.com/office/officeart/2005/8/layout/list1"/>
    <dgm:cxn modelId="{4569635F-D6CA-4C4E-9F71-7FB7F8EB2A58}" type="presOf" srcId="{7047713E-9AE0-4D27-84CD-3204F773AB08}" destId="{7B58CBAC-3541-4B0E-8B83-C5A0357C3BA3}" srcOrd="1" destOrd="0" presId="urn:microsoft.com/office/officeart/2005/8/layout/list1"/>
    <dgm:cxn modelId="{5332A760-D026-48BC-A527-B80D060F5193}" type="presOf" srcId="{AF1B9848-093F-4A8A-AE76-7C6225294941}" destId="{C897F9E8-31D6-433A-947E-3835E8FDA1F4}" srcOrd="0" destOrd="0" presId="urn:microsoft.com/office/officeart/2005/8/layout/list1"/>
    <dgm:cxn modelId="{3BC90E41-AA30-4773-AF76-795DA16D205C}" srcId="{7047713E-9AE0-4D27-84CD-3204F773AB08}" destId="{399B6DB7-DBAB-411E-B64A-5BB8184CE4DF}" srcOrd="2" destOrd="0" parTransId="{DC85F08D-5918-40C2-AB7F-E236B8D2B194}" sibTransId="{7FFCEEC8-E857-4BCD-81C3-607FF273A5DA}"/>
    <dgm:cxn modelId="{921A9578-7048-4C5F-9F3A-445232A74580}" type="presOf" srcId="{7F586880-D72C-460F-924B-52399AF88FA2}" destId="{615B108C-D5EF-456F-B566-A7D62B406AEC}" srcOrd="1" destOrd="0" presId="urn:microsoft.com/office/officeart/2005/8/layout/list1"/>
    <dgm:cxn modelId="{7A77808A-7BB9-4990-9815-09739CAEAEFD}" type="presOf" srcId="{FC17DB35-34A9-4EE2-AF5D-204E4F2A105A}" destId="{A1843D87-70EA-4010-BFD6-D49B68EC277E}" srcOrd="0" destOrd="0" presId="urn:microsoft.com/office/officeart/2005/8/layout/list1"/>
    <dgm:cxn modelId="{4F693092-2A25-48FF-80A9-E3EB8B4FEA61}" type="presOf" srcId="{5F1B7029-7FFF-406C-82CC-750C810D00BE}" destId="{4CED3B3E-FE03-49A0-B181-A1CC66299459}" srcOrd="0" destOrd="0" presId="urn:microsoft.com/office/officeart/2005/8/layout/list1"/>
    <dgm:cxn modelId="{F7364C98-FD39-4853-B858-0962BF17A095}" srcId="{F04171D1-2F95-4647-88A5-71585AF0EB02}" destId="{7F586880-D72C-460F-924B-52399AF88FA2}" srcOrd="2" destOrd="0" parTransId="{C25951AA-94C2-4BA1-AB62-4F4BFF2A2128}" sibTransId="{A602A5B3-A06F-4B0D-9F28-7B4E63503DD7}"/>
    <dgm:cxn modelId="{A72C219A-2311-4301-9F9B-17F0B6908954}" srcId="{7047713E-9AE0-4D27-84CD-3204F773AB08}" destId="{9FE6D90C-4618-4649-AAE4-90EB5870F772}" srcOrd="1" destOrd="0" parTransId="{AC64D31C-D051-49B6-BCEA-CA3C1DFFC91A}" sibTransId="{E492FE39-5239-4C0F-AD66-E3788CA0FF36}"/>
    <dgm:cxn modelId="{047CDBA9-EAC3-41DF-AFA5-D395B3CF9DF0}" type="presOf" srcId="{9FE6D90C-4618-4649-AAE4-90EB5870F772}" destId="{4CED3B3E-FE03-49A0-B181-A1CC66299459}" srcOrd="0" destOrd="1" presId="urn:microsoft.com/office/officeart/2005/8/layout/list1"/>
    <dgm:cxn modelId="{3BD466B3-E01E-4388-9C9D-30E55A0C619A}" type="presOf" srcId="{F04171D1-2F95-4647-88A5-71585AF0EB02}" destId="{EF75E250-22FE-4850-A3E7-13778564BCF4}" srcOrd="0" destOrd="0" presId="urn:microsoft.com/office/officeart/2005/8/layout/list1"/>
    <dgm:cxn modelId="{DC1E67B9-221B-4E6C-93AC-94E46CE00886}" type="presOf" srcId="{7047713E-9AE0-4D27-84CD-3204F773AB08}" destId="{323E168D-0528-4323-B510-C74B270DB770}" srcOrd="0" destOrd="0" presId="urn:microsoft.com/office/officeart/2005/8/layout/list1"/>
    <dgm:cxn modelId="{3B9FFDBF-ED7B-4489-AD7B-3C55F99F5983}" srcId="{7047713E-9AE0-4D27-84CD-3204F773AB08}" destId="{5F1B7029-7FFF-406C-82CC-750C810D00BE}" srcOrd="0" destOrd="0" parTransId="{70213CEE-53E4-47DF-81D7-AC246796FC50}" sibTransId="{9C849A6A-82AC-48A1-A31A-CF942878967F}"/>
    <dgm:cxn modelId="{CDC182D8-CDD2-461D-89F8-ADF59F920835}" srcId="{FC17DB35-34A9-4EE2-AF5D-204E4F2A105A}" destId="{BB6FB7BE-F873-4401-B60E-293B317E8C05}" srcOrd="0" destOrd="0" parTransId="{DF487A85-03D8-42E4-8929-E295445CD234}" sibTransId="{9B49F4F6-BFD0-4627-AC7B-EC97953809CE}"/>
    <dgm:cxn modelId="{6461A4E6-B82A-443A-BFF7-52B317EAA082}" srcId="{F04171D1-2F95-4647-88A5-71585AF0EB02}" destId="{FC17DB35-34A9-4EE2-AF5D-204E4F2A105A}" srcOrd="0" destOrd="0" parTransId="{CD6C6E3C-A428-443A-B547-3D3FB24BD036}" sibTransId="{58CCF471-8870-445D-ACD4-3A7EE7E74EBA}"/>
    <dgm:cxn modelId="{C64C4CEB-036B-4A37-B10A-0E943CBECD3A}" type="presOf" srcId="{BB6FB7BE-F873-4401-B60E-293B317E8C05}" destId="{E6F35758-4FAB-4F88-A5FA-B4117ECBD44C}" srcOrd="0" destOrd="0" presId="urn:microsoft.com/office/officeart/2005/8/layout/list1"/>
    <dgm:cxn modelId="{AEDC36FA-CE1A-49FE-88D8-620BE16D48A7}" type="presOf" srcId="{7F586880-D72C-460F-924B-52399AF88FA2}" destId="{B1AB33AB-A15E-4816-B57E-ABD13047905D}" srcOrd="0" destOrd="0" presId="urn:microsoft.com/office/officeart/2005/8/layout/list1"/>
    <dgm:cxn modelId="{8F8EA3E3-27AF-4E81-B200-6B93C30A593B}" type="presParOf" srcId="{EF75E250-22FE-4850-A3E7-13778564BCF4}" destId="{F4D1937B-831E-4352-B770-EC8328ADD17B}" srcOrd="0" destOrd="0" presId="urn:microsoft.com/office/officeart/2005/8/layout/list1"/>
    <dgm:cxn modelId="{A9EC0A37-E72B-4B6D-B374-097F4598687A}" type="presParOf" srcId="{F4D1937B-831E-4352-B770-EC8328ADD17B}" destId="{A1843D87-70EA-4010-BFD6-D49B68EC277E}" srcOrd="0" destOrd="0" presId="urn:microsoft.com/office/officeart/2005/8/layout/list1"/>
    <dgm:cxn modelId="{F83771E7-B77F-4EC1-B4A9-F9658C36D2BB}" type="presParOf" srcId="{F4D1937B-831E-4352-B770-EC8328ADD17B}" destId="{010CD51C-BD1C-4FEA-ADEF-2778DB9BB250}" srcOrd="1" destOrd="0" presId="urn:microsoft.com/office/officeart/2005/8/layout/list1"/>
    <dgm:cxn modelId="{6FD3C04A-BAC0-4B14-A610-6B23FF468E98}" type="presParOf" srcId="{EF75E250-22FE-4850-A3E7-13778564BCF4}" destId="{2D1A8C16-5D1F-4844-99F6-10B6661CA921}" srcOrd="1" destOrd="0" presId="urn:microsoft.com/office/officeart/2005/8/layout/list1"/>
    <dgm:cxn modelId="{FABFD21F-E465-4EE8-8E2A-8C6E79FAB592}" type="presParOf" srcId="{EF75E250-22FE-4850-A3E7-13778564BCF4}" destId="{E6F35758-4FAB-4F88-A5FA-B4117ECBD44C}" srcOrd="2" destOrd="0" presId="urn:microsoft.com/office/officeart/2005/8/layout/list1"/>
    <dgm:cxn modelId="{BB1195E8-54AB-4DF1-8ECA-7936CEE92829}" type="presParOf" srcId="{EF75E250-22FE-4850-A3E7-13778564BCF4}" destId="{5F138960-7E1E-4E9C-9386-97048E117BB8}" srcOrd="3" destOrd="0" presId="urn:microsoft.com/office/officeart/2005/8/layout/list1"/>
    <dgm:cxn modelId="{B8A939F9-609A-4911-BB38-B69B5B37E3BB}" type="presParOf" srcId="{EF75E250-22FE-4850-A3E7-13778564BCF4}" destId="{BD656CD5-2684-42DA-8A7D-8776002FB731}" srcOrd="4" destOrd="0" presId="urn:microsoft.com/office/officeart/2005/8/layout/list1"/>
    <dgm:cxn modelId="{676CD8F7-6979-4DCE-9A8A-DDB7B00186E0}" type="presParOf" srcId="{BD656CD5-2684-42DA-8A7D-8776002FB731}" destId="{323E168D-0528-4323-B510-C74B270DB770}" srcOrd="0" destOrd="0" presId="urn:microsoft.com/office/officeart/2005/8/layout/list1"/>
    <dgm:cxn modelId="{52742E45-25D2-44C4-B705-01874F645676}" type="presParOf" srcId="{BD656CD5-2684-42DA-8A7D-8776002FB731}" destId="{7B58CBAC-3541-4B0E-8B83-C5A0357C3BA3}" srcOrd="1" destOrd="0" presId="urn:microsoft.com/office/officeart/2005/8/layout/list1"/>
    <dgm:cxn modelId="{EAD32332-EFF9-49EE-9AF6-197043F07978}" type="presParOf" srcId="{EF75E250-22FE-4850-A3E7-13778564BCF4}" destId="{BFA2E4B1-57A4-478C-A3F8-D28FDE109A3C}" srcOrd="5" destOrd="0" presId="urn:microsoft.com/office/officeart/2005/8/layout/list1"/>
    <dgm:cxn modelId="{229BD9BD-C6EA-4E94-923A-F9243A0356CD}" type="presParOf" srcId="{EF75E250-22FE-4850-A3E7-13778564BCF4}" destId="{4CED3B3E-FE03-49A0-B181-A1CC66299459}" srcOrd="6" destOrd="0" presId="urn:microsoft.com/office/officeart/2005/8/layout/list1"/>
    <dgm:cxn modelId="{E31DD202-727C-4B67-8A29-57ECC689047A}" type="presParOf" srcId="{EF75E250-22FE-4850-A3E7-13778564BCF4}" destId="{23FC72EC-2855-423E-A772-8B58E6318891}" srcOrd="7" destOrd="0" presId="urn:microsoft.com/office/officeart/2005/8/layout/list1"/>
    <dgm:cxn modelId="{BEE146BA-4BD6-4F5D-BD52-6B85FE79FF9C}" type="presParOf" srcId="{EF75E250-22FE-4850-A3E7-13778564BCF4}" destId="{3906BC51-A6EE-432D-8031-728DBD0C80A7}" srcOrd="8" destOrd="0" presId="urn:microsoft.com/office/officeart/2005/8/layout/list1"/>
    <dgm:cxn modelId="{8CD73272-FE25-4EB5-82BB-F05F4556FAD4}" type="presParOf" srcId="{3906BC51-A6EE-432D-8031-728DBD0C80A7}" destId="{B1AB33AB-A15E-4816-B57E-ABD13047905D}" srcOrd="0" destOrd="0" presId="urn:microsoft.com/office/officeart/2005/8/layout/list1"/>
    <dgm:cxn modelId="{6C5FA7B4-7965-478B-AD99-D40C21E3DD3F}" type="presParOf" srcId="{3906BC51-A6EE-432D-8031-728DBD0C80A7}" destId="{615B108C-D5EF-456F-B566-A7D62B406AEC}" srcOrd="1" destOrd="0" presId="urn:microsoft.com/office/officeart/2005/8/layout/list1"/>
    <dgm:cxn modelId="{006AE4A9-E047-4E3C-B4D9-44F93DCE9F34}" type="presParOf" srcId="{EF75E250-22FE-4850-A3E7-13778564BCF4}" destId="{8306E3BB-F183-498E-B5BA-B2CD3FE4ACFF}" srcOrd="9" destOrd="0" presId="urn:microsoft.com/office/officeart/2005/8/layout/list1"/>
    <dgm:cxn modelId="{ACC7B887-1534-4603-8D1F-810DDBF21F84}" type="presParOf" srcId="{EF75E250-22FE-4850-A3E7-13778564BCF4}" destId="{C897F9E8-31D6-433A-947E-3835E8FDA1F4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F35758-4FAB-4F88-A5FA-B4117ECBD44C}">
      <dsp:nvSpPr>
        <dsp:cNvPr id="0" name=""/>
        <dsp:cNvSpPr/>
      </dsp:nvSpPr>
      <dsp:spPr>
        <a:xfrm>
          <a:off x="0" y="353016"/>
          <a:ext cx="5299585" cy="667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1307" tIns="333248" rIns="411307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600" kern="1200"/>
            <a:t>Hausaufgaben</a:t>
          </a:r>
          <a:endParaRPr lang="en-US" sz="1600" kern="1200"/>
        </a:p>
      </dsp:txBody>
      <dsp:txXfrm>
        <a:off x="0" y="353016"/>
        <a:ext cx="5299585" cy="667800"/>
      </dsp:txXfrm>
    </dsp:sp>
    <dsp:sp modelId="{010CD51C-BD1C-4FEA-ADEF-2778DB9BB250}">
      <dsp:nvSpPr>
        <dsp:cNvPr id="0" name=""/>
        <dsp:cNvSpPr/>
      </dsp:nvSpPr>
      <dsp:spPr>
        <a:xfrm>
          <a:off x="264979" y="116856"/>
          <a:ext cx="3709709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218" tIns="0" rIns="14021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/>
            <a:t>Plan A</a:t>
          </a:r>
          <a:endParaRPr lang="en-US" sz="1600" kern="1200"/>
        </a:p>
      </dsp:txBody>
      <dsp:txXfrm>
        <a:off x="288036" y="139913"/>
        <a:ext cx="3663595" cy="426206"/>
      </dsp:txXfrm>
    </dsp:sp>
    <dsp:sp modelId="{4CED3B3E-FE03-49A0-B181-A1CC66299459}">
      <dsp:nvSpPr>
        <dsp:cNvPr id="0" name=""/>
        <dsp:cNvSpPr/>
      </dsp:nvSpPr>
      <dsp:spPr>
        <a:xfrm>
          <a:off x="0" y="1343375"/>
          <a:ext cx="5299585" cy="138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1307" tIns="333248" rIns="411307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600" kern="1200" dirty="0"/>
            <a:t>Gemeinsam überlegen, wer wie viel von was einkauft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600" kern="1200"/>
            <a:t>Gemüse abwiegen</a:t>
          </a:r>
          <a:endParaRPr lang="en-US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600" kern="1200"/>
            <a:t>Anzahl der Personen ermitteln</a:t>
          </a:r>
          <a:endParaRPr lang="en-US" sz="1600" kern="1200"/>
        </a:p>
      </dsp:txBody>
      <dsp:txXfrm>
        <a:off x="0" y="1343375"/>
        <a:ext cx="5299585" cy="1386000"/>
      </dsp:txXfrm>
    </dsp:sp>
    <dsp:sp modelId="{7B58CBAC-3541-4B0E-8B83-C5A0357C3BA3}">
      <dsp:nvSpPr>
        <dsp:cNvPr id="0" name=""/>
        <dsp:cNvSpPr/>
      </dsp:nvSpPr>
      <dsp:spPr>
        <a:xfrm>
          <a:off x="264979" y="1107216"/>
          <a:ext cx="3709709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218" tIns="0" rIns="14021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/>
            <a:t>Plan B</a:t>
          </a:r>
          <a:endParaRPr lang="en-US" sz="1600" kern="1200"/>
        </a:p>
      </dsp:txBody>
      <dsp:txXfrm>
        <a:off x="288036" y="1130273"/>
        <a:ext cx="3663595" cy="426206"/>
      </dsp:txXfrm>
    </dsp:sp>
    <dsp:sp modelId="{C897F9E8-31D6-433A-947E-3835E8FDA1F4}">
      <dsp:nvSpPr>
        <dsp:cNvPr id="0" name=""/>
        <dsp:cNvSpPr/>
      </dsp:nvSpPr>
      <dsp:spPr>
        <a:xfrm>
          <a:off x="0" y="3051936"/>
          <a:ext cx="5299585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1307" tIns="333248" rIns="411307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600" kern="1200" dirty="0"/>
            <a:t>Die Klasse 4 und ihre Familie (24 Personen) vermeiden 437g Plastik in einer Woche.</a:t>
          </a:r>
          <a:endParaRPr lang="en-US" sz="1600" kern="1200" dirty="0"/>
        </a:p>
      </dsp:txBody>
      <dsp:txXfrm>
        <a:off x="0" y="3051936"/>
        <a:ext cx="5299585" cy="882000"/>
      </dsp:txXfrm>
    </dsp:sp>
    <dsp:sp modelId="{615B108C-D5EF-456F-B566-A7D62B406AEC}">
      <dsp:nvSpPr>
        <dsp:cNvPr id="0" name=""/>
        <dsp:cNvSpPr/>
      </dsp:nvSpPr>
      <dsp:spPr>
        <a:xfrm>
          <a:off x="264979" y="2815776"/>
          <a:ext cx="3709709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218" tIns="0" rIns="14021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/>
            <a:t>Ergebnis</a:t>
          </a:r>
          <a:endParaRPr lang="en-US" sz="1600" kern="1200"/>
        </a:p>
      </dsp:txBody>
      <dsp:txXfrm>
        <a:off x="288036" y="2838833"/>
        <a:ext cx="3663595" cy="4262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51E3B8-4D0F-43DB-AEEC-E55F7909C0BD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BDBB60-AB8A-4AC8-B2FA-F258721A7E4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373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u="none" strike="noStrike" dirty="0">
                <a:effectLst/>
              </a:rPr>
              <a:t>2+3 (Modellierungskreislauf + gemeinsame Erarbeitung einer Modellierungsaufgabe) </a:t>
            </a:r>
          </a:p>
          <a:p>
            <a:r>
              <a:rPr lang="de-DE" sz="1200" u="none" strike="noStrike" dirty="0">
                <a:effectLst/>
              </a:rPr>
              <a:t>6 +7 (Stofftaschen nähen) 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DBB60-AB8A-4AC8-B2FA-F258721A7E4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031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Gegenseitiges vorstellen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"/>
            </a:pPr>
            <a:r>
              <a:rPr lang="de-DE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Gegenstaende</a:t>
            </a:r>
            <a:r>
              <a:rPr lang="de-DE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hinlegen und etwas </a:t>
            </a:r>
            <a:r>
              <a:rPr lang="de-DE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darueber</a:t>
            </a:r>
            <a:r>
              <a:rPr lang="de-DE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erzaehlen</a:t>
            </a:r>
            <a:r>
              <a:rPr lang="de-DE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Vorwissen aktivieren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Stuhlkreis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Geschichte vorlesen</a:t>
            </a:r>
            <a:r>
              <a:rPr lang="de-DE" sz="18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"/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Wir lesen uns die Geschichte gegenseitig vor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Plenum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Diskussion über die Geschichte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"/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Was </a:t>
            </a:r>
            <a:r>
              <a:rPr lang="de-D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wuerdet</a:t>
            </a: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ihr mit dem </a:t>
            </a:r>
            <a:r>
              <a:rPr lang="de-D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Muell</a:t>
            </a: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machen? Wie </a:t>
            </a:r>
            <a:r>
              <a:rPr lang="de-D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wuerdet</a:t>
            </a: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ihr ihn aufteilen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Plenum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 min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Ideen gemeinsam sammeln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"/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Sind sie umsetzbar?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"/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Meine Ideen (Kompost/Wachstücher)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DBB60-AB8A-4AC8-B2FA-F258721A7E4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8960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Coronaabstand</a:t>
            </a:r>
            <a:r>
              <a:rPr lang="en-US" dirty="0"/>
              <a:t> nicht </a:t>
            </a:r>
            <a:r>
              <a:rPr lang="en-US" dirty="0" err="1"/>
              <a:t>moeglich</a:t>
            </a:r>
            <a:r>
              <a:rPr lang="en-US" dirty="0"/>
              <a:t>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DBB60-AB8A-4AC8-B2FA-F258721A7E4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9703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Salat	7 * 2g</a:t>
            </a:r>
          </a:p>
          <a:p>
            <a:r>
              <a:rPr lang="de-DE" dirty="0"/>
              <a:t>Pilze	5 * 18g</a:t>
            </a:r>
          </a:p>
          <a:p>
            <a:r>
              <a:rPr lang="de-DE" dirty="0"/>
              <a:t>Paprika	5 * 3g</a:t>
            </a:r>
          </a:p>
          <a:p>
            <a:r>
              <a:rPr lang="de-DE" dirty="0"/>
              <a:t>Tomaten	8 * 33g</a:t>
            </a:r>
          </a:p>
          <a:p>
            <a:r>
              <a:rPr lang="de-DE" dirty="0"/>
              <a:t>Orangen	2 * 7g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DBB60-AB8A-4AC8-B2FA-F258721A7E4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030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9E7A7-5CC6-4F05-9DBF-5159C4830E2F}" type="datetime1">
              <a:rPr lang="en-US" smtClean="0"/>
              <a:t>7/16/2021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8121-415B-4F64-978C-AA4FD72B4DBC}" type="datetime1">
              <a:rPr lang="en-US" smtClean="0"/>
              <a:t>7/16/2021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91325-4A45-42D0-A1D9-33402C6385AB}" type="datetime1">
              <a:rPr lang="en-US" smtClean="0"/>
              <a:t>7/16/2021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06C85-9679-483D-B4EA-34F5626156FD}" type="datetime1">
              <a:rPr lang="en-US" smtClean="0"/>
              <a:t>7/16/2021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5E08FFE7-DDD4-4C2C-8950-47F0433D0E24}" type="datetime1">
              <a:rPr lang="en-US" smtClean="0"/>
              <a:t>7/16/2021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04C2A-573D-4A74-8FBC-2C22DBD0BAAF}" type="datetime1">
              <a:rPr lang="en-US" smtClean="0"/>
              <a:t>7/16/2021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D7E0B-03A7-48B0-A44F-D68C90A47F42}" type="datetime1">
              <a:rPr lang="en-US" smtClean="0"/>
              <a:t>7/16/2021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4E046-D794-4AC3-99B6-924726810A1D}" type="datetime1">
              <a:rPr lang="en-US" smtClean="0"/>
              <a:t>7/16/2021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8D644-AA9C-4770-9F56-2A248E462892}" type="datetime1">
              <a:rPr lang="en-US" smtClean="0"/>
              <a:t>7/16/2021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11976-5698-4643-AF14-6D869937592C}" type="datetime1">
              <a:rPr lang="en-US" smtClean="0"/>
              <a:t>7/16/2021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6FE60-3226-4117-814D-5CF81E8960BA}" type="datetime1">
              <a:rPr lang="en-US" smtClean="0"/>
              <a:t>7/16/2021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E48FA6E7-D1C3-49EF-B9E8-E805E1A95F9F}" type="datetime1">
              <a:rPr lang="en-US" smtClean="0"/>
              <a:t>7/16/2021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n-lt"/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microsoft.com/office/2007/relationships/hdphoto" Target="../media/hdphoto2.wdp"/><Relationship Id="rId7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0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2.png"/><Relationship Id="rId4" Type="http://schemas.openxmlformats.org/officeDocument/2006/relationships/image" Target="../media/image4.png"/><Relationship Id="rId9" Type="http://schemas.microsoft.com/office/2007/relationships/diagramDrawing" Target="../diagrams/drawing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699164-079B-4631-89C3-40AE35605AA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6600" dirty="0"/>
              <a:t>Umweltschutzprojekt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4555384-007B-4272-A4EC-6165534F3C0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#Freiburgprotectstheplanet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5ACFCF0-98CD-4E3A-B1F0-96022F8D5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12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9B645E-6039-474F-BBB1-91315EB7B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en-US"/>
              <a:t>Projektplanug</a:t>
            </a:r>
            <a:endParaRPr lang="en-US" dirty="0"/>
          </a:p>
        </p:txBody>
      </p:sp>
      <p:sp>
        <p:nvSpPr>
          <p:cNvPr id="17" name="Rectangle 14">
            <a:extLst>
              <a:ext uri="{FF2B5EF4-FFF2-40B4-BE49-F238E27FC236}">
                <a16:creationId xmlns:a16="http://schemas.microsoft.com/office/drawing/2014/main" id="{3DFE545D-86C5-4F48-897C-C3AA8FBE3D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6800" y="2013293"/>
            <a:ext cx="10058400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Inhaltsplatzhalter 9">
            <a:extLst>
              <a:ext uri="{FF2B5EF4-FFF2-40B4-BE49-F238E27FC236}">
                <a16:creationId xmlns:a16="http://schemas.microsoft.com/office/drawing/2014/main" id="{97CE168B-1FB3-46EB-8FC1-52A8E11628E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4656112"/>
              </p:ext>
            </p:extLst>
          </p:nvPr>
        </p:nvGraphicFramePr>
        <p:xfrm>
          <a:off x="1066800" y="2385390"/>
          <a:ext cx="10058399" cy="38541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63417">
                  <a:extLst>
                    <a:ext uri="{9D8B030D-6E8A-4147-A177-3AD203B41FA5}">
                      <a16:colId xmlns:a16="http://schemas.microsoft.com/office/drawing/2014/main" val="3784648157"/>
                    </a:ext>
                  </a:extLst>
                </a:gridCol>
                <a:gridCol w="7894982">
                  <a:extLst>
                    <a:ext uri="{9D8B030D-6E8A-4147-A177-3AD203B41FA5}">
                      <a16:colId xmlns:a16="http://schemas.microsoft.com/office/drawing/2014/main" val="4195448220"/>
                    </a:ext>
                  </a:extLst>
                </a:gridCol>
              </a:tblGrid>
              <a:tr h="54665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1 Stunde (60 min)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4" marR="9264" marT="926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u="none" strike="noStrike" dirty="0">
                          <a:effectLst/>
                        </a:rPr>
                        <a:t>Einstieg ins Thema +  Themenfindung für das Projekt mit der Klasse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4" marR="9264" marT="9264" marB="0" anchor="ctr"/>
                </a:tc>
                <a:extLst>
                  <a:ext uri="{0D108BD9-81ED-4DB2-BD59-A6C34878D82A}">
                    <a16:rowId xmlns:a16="http://schemas.microsoft.com/office/drawing/2014/main" val="42990592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l" fontAlgn="b"/>
                      <a:r>
                        <a:rPr lang="sv-SE" sz="1600" u="none" strike="noStrike">
                          <a:effectLst/>
                        </a:rPr>
                        <a:t>2 + 3 Stunde (90 min)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4" marR="9264" marT="926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u="none" strike="noStrike" dirty="0">
                          <a:effectLst/>
                        </a:rPr>
                        <a:t>Einführung in das Thema Modellieren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4" marR="9264" marT="9264" marB="0" anchor="ctr"/>
                </a:tc>
                <a:extLst>
                  <a:ext uri="{0D108BD9-81ED-4DB2-BD59-A6C34878D82A}">
                    <a16:rowId xmlns:a16="http://schemas.microsoft.com/office/drawing/2014/main" val="3512703280"/>
                  </a:ext>
                </a:extLst>
              </a:tr>
              <a:tr h="551775">
                <a:tc>
                  <a:txBody>
                    <a:bodyPr/>
                    <a:lstStyle/>
                    <a:p>
                      <a:pPr algn="l" fontAlgn="b"/>
                      <a:r>
                        <a:rPr lang="sv-SE" sz="1600" u="none" strike="noStrike">
                          <a:effectLst/>
                        </a:rPr>
                        <a:t>4 + 5 Stunde (90 min)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4" marR="9264" marT="926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de-DE" sz="1600" u="none" strike="noStrike" dirty="0">
                          <a:effectLst/>
                        </a:rPr>
                        <a:t>Modellierung: Berechnung der Stoffmenge die für das Projekt benötig wird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4" marR="9264" marT="9264" marB="0" anchor="ctr"/>
                </a:tc>
                <a:extLst>
                  <a:ext uri="{0D108BD9-81ED-4DB2-BD59-A6C34878D82A}">
                    <a16:rowId xmlns:a16="http://schemas.microsoft.com/office/drawing/2014/main" val="751280654"/>
                  </a:ext>
                </a:extLst>
              </a:tr>
              <a:tr h="551775">
                <a:tc>
                  <a:txBody>
                    <a:bodyPr/>
                    <a:lstStyle/>
                    <a:p>
                      <a:pPr algn="l" fontAlgn="b"/>
                      <a:r>
                        <a:rPr lang="sv-SE" sz="1600" u="none" strike="noStrike">
                          <a:effectLst/>
                        </a:rPr>
                        <a:t>6 + 7 Stunde (120 min)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4" marR="9264" marT="926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u="none" strike="noStrike" dirty="0">
                          <a:effectLst/>
                        </a:rPr>
                        <a:t>Umsetzung des Projekts 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4" marR="9264" marT="9264" marB="0" anchor="ctr"/>
                </a:tc>
                <a:extLst>
                  <a:ext uri="{0D108BD9-81ED-4DB2-BD59-A6C34878D82A}">
                    <a16:rowId xmlns:a16="http://schemas.microsoft.com/office/drawing/2014/main" val="3110211337"/>
                  </a:ext>
                </a:extLst>
              </a:tr>
              <a:tr h="551775">
                <a:tc>
                  <a:txBody>
                    <a:bodyPr/>
                    <a:lstStyle/>
                    <a:p>
                      <a:pPr algn="l" fontAlgn="b"/>
                      <a:r>
                        <a:rPr lang="sv-SE" sz="1600" u="none" strike="noStrike">
                          <a:effectLst/>
                        </a:rPr>
                        <a:t>8 + 9 Stunde (90 min)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4" marR="9264" marT="926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u="none" strike="noStrike" dirty="0">
                          <a:effectLst/>
                        </a:rPr>
                        <a:t>Modellierung: Wie viel Plastik wird mit der Stofftasche gespart?   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4" marR="9264" marT="9264" marB="0" anchor="ctr"/>
                </a:tc>
                <a:extLst>
                  <a:ext uri="{0D108BD9-81ED-4DB2-BD59-A6C34878D82A}">
                    <a16:rowId xmlns:a16="http://schemas.microsoft.com/office/drawing/2014/main" val="2090729376"/>
                  </a:ext>
                </a:extLst>
              </a:tr>
              <a:tr h="55177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10 Stunde (60 min)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4" marR="9264" marT="926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u="none" strike="noStrike" noProof="0" dirty="0">
                          <a:effectLst/>
                        </a:rPr>
                        <a:t>Verbreitung: gestalten eines Plakats    </a:t>
                      </a:r>
                      <a:endParaRPr lang="de-DE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4" marR="9264" marT="9264" marB="0" anchor="ctr"/>
                </a:tc>
                <a:extLst>
                  <a:ext uri="{0D108BD9-81ED-4DB2-BD59-A6C34878D82A}">
                    <a16:rowId xmlns:a16="http://schemas.microsoft.com/office/drawing/2014/main" val="3189396535"/>
                  </a:ext>
                </a:extLst>
              </a:tr>
              <a:tr h="55177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11 </a:t>
                      </a:r>
                      <a:r>
                        <a:rPr lang="en-US" sz="1600" u="none" strike="noStrike" dirty="0" err="1">
                          <a:effectLst/>
                        </a:rPr>
                        <a:t>Stunde</a:t>
                      </a:r>
                      <a:r>
                        <a:rPr lang="en-US" sz="1600" u="none" strike="noStrike" dirty="0">
                          <a:effectLst/>
                        </a:rPr>
                        <a:t> (30 min)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4" marR="9264" marT="926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Evaluation    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64" marR="9264" marT="9264" marB="0" anchor="ctr"/>
                </a:tc>
                <a:extLst>
                  <a:ext uri="{0D108BD9-81ED-4DB2-BD59-A6C34878D82A}">
                    <a16:rowId xmlns:a16="http://schemas.microsoft.com/office/drawing/2014/main" val="3916596961"/>
                  </a:ext>
                </a:extLst>
              </a:tr>
            </a:tbl>
          </a:graphicData>
        </a:graphic>
      </p:graphicFrame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D8BF0B4B-4EF7-4B7F-82F0-29783F7C8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511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70">
            <a:extLst>
              <a:ext uri="{FF2B5EF4-FFF2-40B4-BE49-F238E27FC236}">
                <a16:creationId xmlns:a16="http://schemas.microsoft.com/office/drawing/2014/main" id="{DB7A51A1-84E3-4D44-A07A-5C7CCCE6A0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66502" y="0"/>
            <a:ext cx="6125497" cy="6857999"/>
          </a:xfrm>
          <a:prstGeom prst="rect">
            <a:avLst/>
          </a:prstGeom>
          <a:blipFill dpi="0" rotWithShape="1">
            <a:blip r:embed="rId3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69C2C13-8082-44AF-B8F1-60B5336073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799" y="2121408"/>
            <a:ext cx="5299585" cy="405079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e-DE" sz="1800" dirty="0"/>
          </a:p>
          <a:p>
            <a:r>
              <a:rPr lang="de-DE" sz="1800" u="sng" dirty="0"/>
              <a:t>Einführung in das Thema Umweltschutz</a:t>
            </a:r>
          </a:p>
          <a:p>
            <a:pPr lvl="1"/>
            <a:r>
              <a:rPr lang="de-DE" dirty="0"/>
              <a:t>Kennenlernen der SuS</a:t>
            </a:r>
          </a:p>
          <a:p>
            <a:pPr lvl="1"/>
            <a:r>
              <a:rPr lang="de-DE" dirty="0"/>
              <a:t>Vorstellung des Projekts</a:t>
            </a:r>
          </a:p>
          <a:p>
            <a:pPr lvl="1"/>
            <a:r>
              <a:rPr lang="de-DE" dirty="0"/>
              <a:t>Vorwissen aktiveren </a:t>
            </a:r>
          </a:p>
          <a:p>
            <a:pPr marL="274320" lvl="1" indent="0">
              <a:buNone/>
            </a:pPr>
            <a:endParaRPr lang="de-DE" dirty="0"/>
          </a:p>
          <a:p>
            <a:r>
              <a:rPr lang="de-DE" sz="1800" u="sng" dirty="0"/>
              <a:t>Themenfindung/Forscherfrage</a:t>
            </a:r>
          </a:p>
          <a:p>
            <a:pPr lvl="1"/>
            <a:r>
              <a:rPr lang="de-DE" dirty="0"/>
              <a:t>Stofftasche nähen </a:t>
            </a:r>
          </a:p>
          <a:p>
            <a:pPr lvl="1"/>
            <a:r>
              <a:rPr lang="de-DE" dirty="0"/>
              <a:t>Wie viel Plastik sparen wir uns beim Einkaufen, wenn wir unsere Stofftasche verwenden?</a:t>
            </a:r>
          </a:p>
          <a:p>
            <a:pPr lvl="1"/>
            <a:endParaRPr lang="de-DE" dirty="0"/>
          </a:p>
        </p:txBody>
      </p:sp>
      <p:grpSp>
        <p:nvGrpSpPr>
          <p:cNvPr id="1029" name="Group 72">
            <a:extLst>
              <a:ext uri="{FF2B5EF4-FFF2-40B4-BE49-F238E27FC236}">
                <a16:creationId xmlns:a16="http://schemas.microsoft.com/office/drawing/2014/main" id="{E402651C-E31B-4C7D-B593-1FD6014C1B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30" name="Oval 73">
              <a:extLst>
                <a:ext uri="{FF2B5EF4-FFF2-40B4-BE49-F238E27FC236}">
                  <a16:creationId xmlns:a16="http://schemas.microsoft.com/office/drawing/2014/main" id="{EB108D3D-35F4-426D-8E38-237B102BAD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31" name="Oval 74">
              <a:extLst>
                <a:ext uri="{FF2B5EF4-FFF2-40B4-BE49-F238E27FC236}">
                  <a16:creationId xmlns:a16="http://schemas.microsoft.com/office/drawing/2014/main" id="{F016D075-E366-4413-8A8A-989D81B16B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A0CFBF67-CA1D-4830-96CD-B2CC0EE04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0" y="484632"/>
            <a:ext cx="5299586" cy="1609344"/>
          </a:xfrm>
          <a:ln>
            <a:noFill/>
          </a:ln>
        </p:spPr>
        <p:txBody>
          <a:bodyPr>
            <a:normAutofit/>
          </a:bodyPr>
          <a:lstStyle/>
          <a:p>
            <a:r>
              <a:rPr lang="de-DE" sz="4000" dirty="0"/>
              <a:t>1. Stunde </a:t>
            </a:r>
            <a:r>
              <a:rPr lang="de-DE" sz="1000" dirty="0"/>
              <a:t>60min</a:t>
            </a:r>
            <a:r>
              <a:rPr lang="de-DE" sz="4000" dirty="0"/>
              <a:t> 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9F64B75-9143-430D-B4D8-62C5F1BF1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062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829B68D6-C6CC-4D1D-92F1-5FE2522D57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4527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FE3FEFB-0E68-4F77-B27A-0871D033A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280" y="484632"/>
            <a:ext cx="6743844" cy="1609344"/>
          </a:xfrm>
        </p:spPr>
        <p:txBody>
          <a:bodyPr>
            <a:normAutofit/>
          </a:bodyPr>
          <a:lstStyle/>
          <a:p>
            <a:r>
              <a:rPr lang="en-US" dirty="0"/>
              <a:t>2+3. </a:t>
            </a:r>
            <a:r>
              <a:rPr lang="en-US" dirty="0" err="1"/>
              <a:t>Stunde</a:t>
            </a:r>
            <a:r>
              <a:rPr lang="en-US" dirty="0"/>
              <a:t> </a:t>
            </a:r>
            <a:r>
              <a:rPr lang="en-US" sz="1000" dirty="0"/>
              <a:t>90min</a:t>
            </a:r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BCE75F5-8449-498B-B557-9352FD2B48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279" y="2121408"/>
            <a:ext cx="6743845" cy="4050792"/>
          </a:xfrm>
        </p:spPr>
        <p:txBody>
          <a:bodyPr>
            <a:normAutofit/>
          </a:bodyPr>
          <a:lstStyle/>
          <a:p>
            <a:r>
              <a:rPr lang="de-DE" sz="1800" u="sng" dirty="0"/>
              <a:t>Modellierungskreislauf erarbeiten</a:t>
            </a:r>
          </a:p>
          <a:p>
            <a:r>
              <a:rPr lang="de-DE" sz="1800" u="sng" dirty="0"/>
              <a:t>Plenum</a:t>
            </a:r>
            <a:r>
              <a:rPr lang="de-DE" sz="1800" dirty="0"/>
              <a:t>:</a:t>
            </a:r>
          </a:p>
          <a:p>
            <a:pPr lvl="1"/>
            <a:r>
              <a:rPr lang="de-DE" dirty="0"/>
              <a:t>Wie viele Schritte kannst du in 1 Stunde machen?</a:t>
            </a:r>
          </a:p>
          <a:p>
            <a:r>
              <a:rPr lang="de-DE" sz="1800" u="sng" dirty="0"/>
              <a:t>Gruppenarbeit</a:t>
            </a:r>
          </a:p>
          <a:p>
            <a:pPr lvl="1"/>
            <a:r>
              <a:rPr lang="de-DE" dirty="0"/>
              <a:t>Familie König kauft jede Woche einen </a:t>
            </a:r>
            <a:r>
              <a:rPr lang="de-DE" b="1" dirty="0"/>
              <a:t>Brokkoli</a:t>
            </a:r>
            <a:r>
              <a:rPr lang="de-DE" dirty="0"/>
              <a:t>, drei </a:t>
            </a:r>
            <a:r>
              <a:rPr lang="de-DE" b="1" dirty="0"/>
              <a:t>Paprikas</a:t>
            </a:r>
            <a:r>
              <a:rPr lang="de-DE" dirty="0"/>
              <a:t>, eine Packung </a:t>
            </a:r>
            <a:r>
              <a:rPr lang="de-DE" b="1" dirty="0"/>
              <a:t>Tomaten</a:t>
            </a:r>
            <a:r>
              <a:rPr lang="de-DE" dirty="0"/>
              <a:t>, eine Packung </a:t>
            </a:r>
            <a:r>
              <a:rPr lang="de-DE" b="1" dirty="0"/>
              <a:t>Mehl</a:t>
            </a:r>
            <a:r>
              <a:rPr lang="de-DE" dirty="0"/>
              <a:t>, sechs </a:t>
            </a:r>
            <a:r>
              <a:rPr lang="de-DE" b="1" dirty="0"/>
              <a:t>Eier</a:t>
            </a:r>
            <a:r>
              <a:rPr lang="de-DE" dirty="0"/>
              <a:t> und ein Netz </a:t>
            </a:r>
            <a:r>
              <a:rPr lang="de-DE" b="1" dirty="0"/>
              <a:t>Orangen.</a:t>
            </a:r>
            <a:endParaRPr lang="de-DE" dirty="0"/>
          </a:p>
          <a:p>
            <a:pPr lvl="1"/>
            <a:r>
              <a:rPr lang="de-DE" dirty="0"/>
              <a:t>Wie viel Plastik würden Sie sich im Jahr sparen, wenn Sie das Gemüse unverpackt kaufen und stattdessen Stofftaschen benutzen?</a:t>
            </a:r>
          </a:p>
          <a:p>
            <a:pPr lvl="1"/>
            <a:endParaRPr lang="en-US" dirty="0"/>
          </a:p>
        </p:txBody>
      </p:sp>
      <p:pic>
        <p:nvPicPr>
          <p:cNvPr id="18" name="Inhaltsplatzhalter 5">
            <a:extLst>
              <a:ext uri="{FF2B5EF4-FFF2-40B4-BE49-F238E27FC236}">
                <a16:creationId xmlns:a16="http://schemas.microsoft.com/office/drawing/2014/main" id="{B8659359-413D-47D1-A12D-DED5ACBE71AD}"/>
              </a:ext>
            </a:extLst>
          </p:cNvPr>
          <p:cNvPicPr>
            <a:picLocks/>
          </p:cNvPicPr>
          <p:nvPr/>
        </p:nvPicPr>
        <p:blipFill rotWithShape="1">
          <a:blip r:embed="rId4"/>
          <a:srcRect l="15036" t="7377" r="11751" b="6666"/>
          <a:stretch/>
        </p:blipFill>
        <p:spPr>
          <a:xfrm rot="16200000">
            <a:off x="7868786" y="1508172"/>
            <a:ext cx="3925958" cy="4646724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4732A386-7C2A-439A-BB1D-5CC2440E65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A1CD6A5D-4173-44ED-B98B-3F63242220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89485095-E900-493D-BBC5-801B7384B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C3037BC-120E-4CF7-B89D-F5975BAC0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1128" y="6272784"/>
            <a:ext cx="64008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200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10EA92-8CBB-41B3-BC16-B4026D097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en-US" dirty="0"/>
              <a:t>4+5. </a:t>
            </a:r>
            <a:r>
              <a:rPr lang="en-US" dirty="0" err="1"/>
              <a:t>Stunde</a:t>
            </a:r>
            <a:r>
              <a:rPr lang="en-US" dirty="0"/>
              <a:t> </a:t>
            </a:r>
            <a:r>
              <a:rPr lang="en-US" sz="1000" dirty="0"/>
              <a:t>90min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DFE545D-86C5-4F48-897C-C3AA8FBE3D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6800" y="2013293"/>
            <a:ext cx="10058400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8F95D42-7826-496B-8DA5-615FA8327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1128" y="6272784"/>
            <a:ext cx="64008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  <p:graphicFrame>
        <p:nvGraphicFramePr>
          <p:cNvPr id="6" name="Inhaltsplatzhalter 5">
            <a:extLst>
              <a:ext uri="{FF2B5EF4-FFF2-40B4-BE49-F238E27FC236}">
                <a16:creationId xmlns:a16="http://schemas.microsoft.com/office/drawing/2014/main" id="{2FE7E263-D846-4CA4-A029-C4B57D42441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080364"/>
              </p:ext>
            </p:extLst>
          </p:nvPr>
        </p:nvGraphicFramePr>
        <p:xfrm>
          <a:off x="1069976" y="2264925"/>
          <a:ext cx="10055224" cy="43059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62520">
                  <a:extLst>
                    <a:ext uri="{9D8B030D-6E8A-4147-A177-3AD203B41FA5}">
                      <a16:colId xmlns:a16="http://schemas.microsoft.com/office/drawing/2014/main" val="814584435"/>
                    </a:ext>
                  </a:extLst>
                </a:gridCol>
                <a:gridCol w="1859796">
                  <a:extLst>
                    <a:ext uri="{9D8B030D-6E8A-4147-A177-3AD203B41FA5}">
                      <a16:colId xmlns:a16="http://schemas.microsoft.com/office/drawing/2014/main" val="3371546751"/>
                    </a:ext>
                  </a:extLst>
                </a:gridCol>
                <a:gridCol w="2162014">
                  <a:extLst>
                    <a:ext uri="{9D8B030D-6E8A-4147-A177-3AD203B41FA5}">
                      <a16:colId xmlns:a16="http://schemas.microsoft.com/office/drawing/2014/main" val="2712368227"/>
                    </a:ext>
                  </a:extLst>
                </a:gridCol>
                <a:gridCol w="1526582">
                  <a:extLst>
                    <a:ext uri="{9D8B030D-6E8A-4147-A177-3AD203B41FA5}">
                      <a16:colId xmlns:a16="http://schemas.microsoft.com/office/drawing/2014/main" val="2165001451"/>
                    </a:ext>
                  </a:extLst>
                </a:gridCol>
                <a:gridCol w="3244312">
                  <a:extLst>
                    <a:ext uri="{9D8B030D-6E8A-4147-A177-3AD203B41FA5}">
                      <a16:colId xmlns:a16="http://schemas.microsoft.com/office/drawing/2014/main" val="3298460543"/>
                    </a:ext>
                  </a:extLst>
                </a:gridCol>
              </a:tblGrid>
              <a:tr h="21436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Phase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44" marR="3714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Lehreraktivitaet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44" marR="3714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Schuleraktivitaet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44" marR="3714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Material/Tafelbild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44" marR="3714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Kommentar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44" marR="37144" marT="0" marB="0" anchor="ctr"/>
                </a:tc>
                <a:extLst>
                  <a:ext uri="{0D108BD9-81ED-4DB2-BD59-A6C34878D82A}">
                    <a16:rowId xmlns:a16="http://schemas.microsoft.com/office/drawing/2014/main" val="2922361269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Begrüßung</a:t>
                      </a:r>
                      <a:endParaRPr lang="en-US" sz="11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5 min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44" marR="37144" marT="0" marB="0" anchor="ctr"/>
                </a:tc>
                <a:tc>
                  <a:txBody>
                    <a:bodyPr/>
                    <a:lstStyle/>
                    <a:p>
                      <a:pPr marL="171450" marR="0" lvl="0" indent="-1714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1100" dirty="0">
                          <a:effectLst/>
                        </a:rPr>
                        <a:t>Ablauf für die Stunde erklären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44" marR="3714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44" marR="3714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44" marR="3714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Die SuS sollen sich auf die Stunde einstellen und diese sollte transparent für alle SuS gestaltet sein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44" marR="37144" marT="0" marB="0" anchor="ctr"/>
                </a:tc>
                <a:extLst>
                  <a:ext uri="{0D108BD9-81ED-4DB2-BD59-A6C34878D82A}">
                    <a16:rowId xmlns:a16="http://schemas.microsoft.com/office/drawing/2014/main" val="83135212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Aufgabe 1</a:t>
                      </a:r>
                      <a:endParaRPr lang="en-US" sz="11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10 min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44" marR="37144" marT="0" marB="0" anchor="ctr"/>
                </a:tc>
                <a:tc>
                  <a:txBody>
                    <a:bodyPr/>
                    <a:lstStyle/>
                    <a:p>
                      <a:pPr marL="171450" marR="0" lvl="0" indent="-1714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1100" dirty="0">
                          <a:effectLst/>
                        </a:rPr>
                        <a:t>AB austeilen</a:t>
                      </a:r>
                      <a:endParaRPr lang="en-US" sz="1100" dirty="0">
                        <a:effectLst/>
                      </a:endParaRPr>
                    </a:p>
                    <a:p>
                      <a:pPr marL="171450" marR="0" lvl="0" indent="-1714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1100" dirty="0">
                          <a:effectLst/>
                        </a:rPr>
                        <a:t>Gemeinsame Erarbeitung an der Tafel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44" marR="37144" marT="0" marB="0" anchor="ctr"/>
                </a:tc>
                <a:tc>
                  <a:txBody>
                    <a:bodyPr/>
                    <a:lstStyle/>
                    <a:p>
                      <a:pPr marL="171450" marR="0" lvl="0" indent="-1714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1100" dirty="0">
                          <a:effectLst/>
                        </a:rPr>
                        <a:t>Gemeinsam überlegen was für Material gebraucht wird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44" marR="37144" marT="0" marB="0" anchor="ctr"/>
                </a:tc>
                <a:tc>
                  <a:txBody>
                    <a:bodyPr/>
                    <a:lstStyle/>
                    <a:p>
                      <a:pPr marL="171450" marR="0" lvl="0" indent="-1714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1100" dirty="0">
                          <a:effectLst/>
                        </a:rPr>
                        <a:t>AB</a:t>
                      </a:r>
                      <a:endParaRPr lang="en-US" sz="1100" dirty="0">
                        <a:effectLst/>
                      </a:endParaRPr>
                    </a:p>
                    <a:p>
                      <a:pPr marL="171450" marR="0" lvl="0" indent="-1714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1100" dirty="0">
                          <a:effectLst/>
                        </a:rPr>
                        <a:t>Tafelanschrieb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44" marR="3714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Vorwissen aktiveren 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44" marR="37144" marT="0" marB="0" anchor="ctr"/>
                </a:tc>
                <a:extLst>
                  <a:ext uri="{0D108BD9-81ED-4DB2-BD59-A6C34878D82A}">
                    <a16:rowId xmlns:a16="http://schemas.microsoft.com/office/drawing/2014/main" val="37554234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Aufgabe 2</a:t>
                      </a:r>
                      <a:endParaRPr lang="en-US" sz="11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5 min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44" marR="37144" marT="0" marB="0" anchor="ctr"/>
                </a:tc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de-DE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44" marR="37144" marT="0" marB="0" anchor="ctr"/>
                </a:tc>
                <a:tc>
                  <a:txBody>
                    <a:bodyPr/>
                    <a:lstStyle/>
                    <a:p>
                      <a:pPr marL="171450" marR="0" lvl="0" indent="-1714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1100" dirty="0">
                          <a:effectLst/>
                        </a:rPr>
                        <a:t>Gemeinsame Erarbeitung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44" marR="37144" marT="0" marB="0" anchor="ctr"/>
                </a:tc>
                <a:tc>
                  <a:txBody>
                    <a:bodyPr/>
                    <a:lstStyle/>
                    <a:p>
                      <a:pPr marL="171450" marR="0" lvl="0" indent="-1714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1100" dirty="0">
                          <a:effectLst/>
                        </a:rPr>
                        <a:t>Tafelanschrieb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44" marR="3714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Modellierungsschritt zwei -&gt; denken und überlegen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44" marR="37144" marT="0" marB="0" anchor="ctr"/>
                </a:tc>
                <a:extLst>
                  <a:ext uri="{0D108BD9-81ED-4DB2-BD59-A6C34878D82A}">
                    <a16:rowId xmlns:a16="http://schemas.microsoft.com/office/drawing/2014/main" val="1096746885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Aufgabe 3</a:t>
                      </a:r>
                      <a:endParaRPr lang="en-US" sz="11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20 min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44" marR="37144" marT="0" marB="0" anchor="ctr"/>
                </a:tc>
                <a:tc>
                  <a:txBody>
                    <a:bodyPr/>
                    <a:lstStyle/>
                    <a:p>
                      <a:pPr marL="171450" marR="0" lvl="0" indent="-1714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1100" dirty="0">
                          <a:effectLst/>
                        </a:rPr>
                        <a:t>Aufgabe erklären</a:t>
                      </a:r>
                    </a:p>
                    <a:p>
                      <a:pPr marL="171450" marR="0" lvl="0" indent="-1714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1100" dirty="0">
                          <a:effectLst/>
                          <a:latin typeface="Trebuchet MS (Textkörper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Evtl. ein Beispiel zeigen</a:t>
                      </a:r>
                      <a:endParaRPr lang="en-US" sz="1100" dirty="0">
                        <a:effectLst/>
                        <a:latin typeface="Trebuchet MS (Textkörper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44" marR="37144" marT="0" marB="0" anchor="ctr"/>
                </a:tc>
                <a:tc>
                  <a:txBody>
                    <a:bodyPr/>
                    <a:lstStyle/>
                    <a:p>
                      <a:pPr marL="171450" marR="0" lvl="0" indent="-1714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1100" dirty="0">
                          <a:effectLst/>
                        </a:rPr>
                        <a:t>Jeder bastelt seine eigene „ideale“ Tasche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44" marR="37144" marT="0" marB="0" anchor="ctr"/>
                </a:tc>
                <a:tc>
                  <a:txBody>
                    <a:bodyPr/>
                    <a:lstStyle/>
                    <a:p>
                      <a:pPr marL="171450" marR="0" lvl="0" indent="-1714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1100" dirty="0">
                          <a:effectLst/>
                        </a:rPr>
                        <a:t>Schere</a:t>
                      </a:r>
                      <a:endParaRPr lang="en-US" sz="1100" dirty="0">
                        <a:effectLst/>
                      </a:endParaRPr>
                    </a:p>
                    <a:p>
                      <a:pPr marL="171450" marR="0" lvl="0" indent="-1714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1100" dirty="0">
                          <a:effectLst/>
                        </a:rPr>
                        <a:t>Papier </a:t>
                      </a:r>
                      <a:r>
                        <a:rPr lang="de-DE" sz="1100" dirty="0" err="1">
                          <a:effectLst/>
                        </a:rPr>
                        <a:t>Tesa</a:t>
                      </a:r>
                      <a:r>
                        <a:rPr lang="de-DE" sz="1100" dirty="0">
                          <a:effectLst/>
                        </a:rPr>
                        <a:t>/Kleber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44" marR="3714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SuS sollen entdeckend und aktiv lernen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44" marR="37144" marT="0" marB="0" anchor="ctr"/>
                </a:tc>
                <a:extLst>
                  <a:ext uri="{0D108BD9-81ED-4DB2-BD59-A6C34878D82A}">
                    <a16:rowId xmlns:a16="http://schemas.microsoft.com/office/drawing/2014/main" val="405392826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Aufgabe 4</a:t>
                      </a:r>
                      <a:endParaRPr lang="en-US" sz="11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30 min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44" marR="37144" marT="0" marB="0" anchor="ctr"/>
                </a:tc>
                <a:tc>
                  <a:txBody>
                    <a:bodyPr/>
                    <a:lstStyle/>
                    <a:p>
                      <a:pPr marL="171450" marR="0" lvl="0" indent="-1714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1100" noProof="0" dirty="0">
                          <a:effectLst/>
                          <a:latin typeface="Trebuchet MS (Textkörper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Festlegung auf eine Stofftasche von einem/er Schüler/in </a:t>
                      </a:r>
                    </a:p>
                  </a:txBody>
                  <a:tcPr marL="37144" marR="37144" marT="0" marB="0" anchor="ctr"/>
                </a:tc>
                <a:tc>
                  <a:txBody>
                    <a:bodyPr/>
                    <a:lstStyle/>
                    <a:p>
                      <a:pPr marL="171450" marR="0" lvl="0" indent="-1714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1100" dirty="0">
                          <a:effectLst/>
                        </a:rPr>
                        <a:t>Gemeinsame Erarbeitung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44" marR="37144" marT="0" marB="0" anchor="ctr"/>
                </a:tc>
                <a:tc>
                  <a:txBody>
                    <a:bodyPr/>
                    <a:lstStyle/>
                    <a:p>
                      <a:pPr marL="171450" marR="0" lvl="0" indent="-1714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1100" dirty="0">
                          <a:effectLst/>
                        </a:rPr>
                        <a:t>Tafelanschrieb</a:t>
                      </a:r>
                      <a:endParaRPr lang="en-US" sz="1100" dirty="0">
                        <a:effectLst/>
                      </a:endParaRPr>
                    </a:p>
                    <a:p>
                      <a:pPr marL="171450" marR="0" lvl="0" indent="-1714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1100" dirty="0">
                          <a:effectLst/>
                        </a:rPr>
                        <a:t>Skizzen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44" marR="3714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44" marR="37144" marT="0" marB="0" anchor="ctr"/>
                </a:tc>
                <a:extLst>
                  <a:ext uri="{0D108BD9-81ED-4DB2-BD59-A6C34878D82A}">
                    <a16:rowId xmlns:a16="http://schemas.microsoft.com/office/drawing/2014/main" val="170222902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Aufgabe 5</a:t>
                      </a:r>
                      <a:endParaRPr lang="en-US" sz="11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5 min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44" marR="37144" marT="0" marB="0" anchor="ctr"/>
                </a:tc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44" marR="37144" marT="0" marB="0" anchor="ctr"/>
                </a:tc>
                <a:tc>
                  <a:txBody>
                    <a:bodyPr/>
                    <a:lstStyle/>
                    <a:p>
                      <a:pPr marL="171450" marR="0" lvl="0" indent="-1714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1100" dirty="0">
                          <a:effectLst/>
                        </a:rPr>
                        <a:t>Gemeinsame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de-DE" sz="1100" dirty="0">
                          <a:effectLst/>
                        </a:rPr>
                        <a:t>Erarbeitung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44" marR="37144" marT="0" marB="0" anchor="ctr"/>
                </a:tc>
                <a:tc>
                  <a:txBody>
                    <a:bodyPr/>
                    <a:lstStyle/>
                    <a:p>
                      <a:pPr marL="171450" marR="0" lvl="0" indent="-1714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1100" dirty="0">
                          <a:effectLst/>
                        </a:rPr>
                        <a:t>Tafelmitschrieb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44" marR="3714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Modellierungsschritt fünf -&gt; Ergebnis überprüfen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44" marR="37144" marT="0" marB="0" anchor="ctr"/>
                </a:tc>
                <a:extLst>
                  <a:ext uri="{0D108BD9-81ED-4DB2-BD59-A6C34878D82A}">
                    <a16:rowId xmlns:a16="http://schemas.microsoft.com/office/drawing/2014/main" val="8686151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Stoffe aussuchen</a:t>
                      </a:r>
                      <a:br>
                        <a:rPr lang="de-DE" sz="1100" dirty="0">
                          <a:effectLst/>
                        </a:rPr>
                      </a:br>
                      <a:r>
                        <a:rPr lang="de-DE" sz="1100" dirty="0">
                          <a:effectLst/>
                        </a:rPr>
                        <a:t>10 min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44" marR="37144" marT="0" marB="0" anchor="ctr"/>
                </a:tc>
                <a:tc>
                  <a:txBody>
                    <a:bodyPr/>
                    <a:lstStyle/>
                    <a:p>
                      <a:pPr marL="171450" marR="0" lvl="0" indent="-1714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1100" dirty="0">
                          <a:effectLst/>
                        </a:rPr>
                        <a:t>Beispielstoffe digital zeigen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44" marR="37144" marT="0" marB="0" anchor="ctr"/>
                </a:tc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44" marR="37144" marT="0" marB="0" anchor="ctr"/>
                </a:tc>
                <a:tc>
                  <a:txBody>
                    <a:bodyPr/>
                    <a:lstStyle/>
                    <a:p>
                      <a:pPr marL="171450" marR="0" lvl="0" indent="-1714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1100" dirty="0">
                          <a:effectLst/>
                        </a:rPr>
                        <a:t>Laptop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44" marR="37144" marT="0" marB="0" anchor="ctr"/>
                </a:tc>
                <a:tc>
                  <a:txBody>
                    <a:bodyPr/>
                    <a:lstStyle/>
                    <a:p>
                      <a:pPr marL="171450" marR="0" indent="-1714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1100" noProof="0" dirty="0">
                          <a:effectLst/>
                          <a:latin typeface="Trebuchet MS (Textkörper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Wertschätzen der SuS</a:t>
                      </a:r>
                    </a:p>
                    <a:p>
                      <a:pPr marL="171450" marR="0" indent="-1714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1100" noProof="0" dirty="0">
                          <a:effectLst/>
                          <a:latin typeface="Trebuchet MS (Textkörper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Mitspracherecht </a:t>
                      </a:r>
                    </a:p>
                  </a:txBody>
                  <a:tcPr marL="37144" marR="37144" marT="0" marB="0" anchor="ctr"/>
                </a:tc>
                <a:extLst>
                  <a:ext uri="{0D108BD9-81ED-4DB2-BD59-A6C34878D82A}">
                    <a16:rowId xmlns:a16="http://schemas.microsoft.com/office/drawing/2014/main" val="2323549824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Hausaufgaben</a:t>
                      </a:r>
                      <a:endParaRPr lang="en-US" sz="11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5 min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44" marR="37144" marT="0" marB="0" anchor="ctr"/>
                </a:tc>
                <a:tc>
                  <a:txBody>
                    <a:bodyPr/>
                    <a:lstStyle/>
                    <a:p>
                      <a:pPr marL="171450" marR="0" lvl="0" indent="-1714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1100" dirty="0">
                          <a:effectLst/>
                        </a:rPr>
                        <a:t>Ab erklären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44" marR="37144" marT="0" marB="0" anchor="ctr"/>
                </a:tc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44" marR="37144" marT="0" marB="0" anchor="ctr"/>
                </a:tc>
                <a:tc>
                  <a:txBody>
                    <a:bodyPr/>
                    <a:lstStyle/>
                    <a:p>
                      <a:pPr marL="171450" marR="0" lvl="0" indent="-1714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1100" dirty="0">
                          <a:effectLst/>
                        </a:rPr>
                        <a:t>AB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44" marR="37144" marT="0" marB="0" anchor="ctr"/>
                </a:tc>
                <a:tc>
                  <a:txBody>
                    <a:bodyPr/>
                    <a:lstStyle/>
                    <a:p>
                      <a:pPr marL="171450" marR="0" indent="-1714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1100" dirty="0">
                          <a:effectLst/>
                        </a:rPr>
                        <a:t>Eigene Erfahrungen sammeln</a:t>
                      </a:r>
                    </a:p>
                    <a:p>
                      <a:pPr marL="171450" marR="0" indent="-1714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1100" dirty="0">
                          <a:effectLst/>
                        </a:rPr>
                        <a:t>Der eigene Verbrauch von Plastik soll den SuS bewusst werden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44" marR="37144" marT="0" marB="0" anchor="ctr"/>
                </a:tc>
                <a:extLst>
                  <a:ext uri="{0D108BD9-81ED-4DB2-BD59-A6C34878D82A}">
                    <a16:rowId xmlns:a16="http://schemas.microsoft.com/office/drawing/2014/main" val="31290820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17081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28">
            <a:extLst>
              <a:ext uri="{FF2B5EF4-FFF2-40B4-BE49-F238E27FC236}">
                <a16:creationId xmlns:a16="http://schemas.microsoft.com/office/drawing/2014/main" id="{28A60CFD-5E44-42A4-AB7D-4E40288429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" name="Rectangle 30">
            <a:extLst>
              <a:ext uri="{FF2B5EF4-FFF2-40B4-BE49-F238E27FC236}">
                <a16:creationId xmlns:a16="http://schemas.microsoft.com/office/drawing/2014/main" id="{AAA28FB6-FFC4-4C2C-B426-4A62F4B9EE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" name="Rectangle 32">
            <a:extLst>
              <a:ext uri="{FF2B5EF4-FFF2-40B4-BE49-F238E27FC236}">
                <a16:creationId xmlns:a16="http://schemas.microsoft.com/office/drawing/2014/main" id="{2A7C7A67-616B-4B1A-99DD-5A5581527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61" name="Group 34">
            <a:extLst>
              <a:ext uri="{FF2B5EF4-FFF2-40B4-BE49-F238E27FC236}">
                <a16:creationId xmlns:a16="http://schemas.microsoft.com/office/drawing/2014/main" id="{2A49416C-26D0-46FF-BB5B-F255EA1F7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376845EC-3890-4743-AEE0-953CB3938A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71FFE777-349E-401B-A1CC-31EC1325F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 useBgFill="1">
        <p:nvSpPr>
          <p:cNvPr id="62" name="Rectangle 38">
            <a:extLst>
              <a:ext uri="{FF2B5EF4-FFF2-40B4-BE49-F238E27FC236}">
                <a16:creationId xmlns:a16="http://schemas.microsoft.com/office/drawing/2014/main" id="{7CA299DE-809F-479D-9674-A25FFB8D83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0" name="Grafik 19" descr="Ein Bild, das Boden, Person, drinnen, Kind enthält.&#10;&#10;Automatisch generierte Beschreibung">
            <a:extLst>
              <a:ext uri="{FF2B5EF4-FFF2-40B4-BE49-F238E27FC236}">
                <a16:creationId xmlns:a16="http://schemas.microsoft.com/office/drawing/2014/main" id="{4954DF82-E0B6-4D4E-B748-1DC580E9F7C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410" r="993" b="-4"/>
          <a:stretch/>
        </p:blipFill>
        <p:spPr>
          <a:xfrm>
            <a:off x="20" y="10"/>
            <a:ext cx="2924607" cy="4257356"/>
          </a:xfrm>
          <a:prstGeom prst="rect">
            <a:avLst/>
          </a:prstGeom>
        </p:spPr>
      </p:pic>
      <p:sp>
        <p:nvSpPr>
          <p:cNvPr id="63" name="Rectangle 40">
            <a:extLst>
              <a:ext uri="{FF2B5EF4-FFF2-40B4-BE49-F238E27FC236}">
                <a16:creationId xmlns:a16="http://schemas.microsoft.com/office/drawing/2014/main" id="{69020838-C661-4BEC-9E26-AFEBC9A59D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57367"/>
            <a:ext cx="12192000" cy="2610464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D096BAF-D0AE-4AFF-A841-E1601EBA7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146" y="4609374"/>
            <a:ext cx="9085940" cy="1933255"/>
          </a:xfr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150000"/>
              </a:lnSpc>
            </a:pPr>
            <a:r>
              <a:rPr lang="de-DE" dirty="0">
                <a:blipFill dpi="0" rotWithShape="1">
                  <a:blip r:embed="rId4"/>
                  <a:srcRect/>
                  <a:tile tx="6350" ty="-127000" sx="65000" sy="64000" flip="none" algn="tl"/>
                </a:blipFill>
              </a:rPr>
              <a:t>6+7. Stunde </a:t>
            </a:r>
            <a:r>
              <a:rPr lang="de-DE" sz="1000" dirty="0">
                <a:blipFill dpi="0" rotWithShape="1">
                  <a:blip r:embed="rId4"/>
                  <a:srcRect/>
                  <a:tile tx="6350" ty="-127000" sx="65000" sy="64000" flip="none" algn="tl"/>
                </a:blipFill>
              </a:rPr>
              <a:t>120min</a:t>
            </a:r>
            <a:br>
              <a:rPr lang="de-DE" b="0" dirty="0">
                <a:blipFill dpi="0" rotWithShape="1">
                  <a:blip r:embed="rId4"/>
                  <a:srcRect/>
                  <a:tile tx="6350" ty="-127000" sx="65000" sy="64000" flip="none" algn="tl"/>
                </a:blipFill>
              </a:rPr>
            </a:br>
            <a:r>
              <a:rPr lang="de-DE" b="0" dirty="0">
                <a:blipFill dpi="0" rotWithShape="1">
                  <a:blip r:embed="rId4"/>
                  <a:srcRect/>
                  <a:tile tx="6350" ty="-127000" sx="65000" sy="64000" flip="none" algn="tl"/>
                </a:blipFill>
              </a:rPr>
              <a:t>Nähen </a:t>
            </a:r>
          </a:p>
        </p:txBody>
      </p:sp>
      <p:pic>
        <p:nvPicPr>
          <p:cNvPr id="24" name="Grafik 23" descr="Ein Bild, das drinnen, Person, Boden, Haushaltsgerät enthält.&#10;&#10;Automatisch generierte Beschreibung">
            <a:extLst>
              <a:ext uri="{FF2B5EF4-FFF2-40B4-BE49-F238E27FC236}">
                <a16:creationId xmlns:a16="http://schemas.microsoft.com/office/drawing/2014/main" id="{3AAAE6DD-E725-4DFC-A8DA-9F933B4EC52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381" r="3012" b="2"/>
          <a:stretch/>
        </p:blipFill>
        <p:spPr>
          <a:xfrm>
            <a:off x="3081149" y="10"/>
            <a:ext cx="2927675" cy="4261094"/>
          </a:xfrm>
          <a:prstGeom prst="rect">
            <a:avLst/>
          </a:prstGeom>
        </p:spPr>
      </p:pic>
      <p:pic>
        <p:nvPicPr>
          <p:cNvPr id="18" name="Grafik 17" descr="Ein Bild, das Text, Person, drinnen enthält.&#10;&#10;Automatisch generierte Beschreibung">
            <a:extLst>
              <a:ext uri="{FF2B5EF4-FFF2-40B4-BE49-F238E27FC236}">
                <a16:creationId xmlns:a16="http://schemas.microsoft.com/office/drawing/2014/main" id="{06BF0578-3E90-485C-B6F4-C0FAA3ED87DF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2324" r="25155" b="1"/>
          <a:stretch/>
        </p:blipFill>
        <p:spPr>
          <a:xfrm>
            <a:off x="6165346" y="10"/>
            <a:ext cx="2935066" cy="4261094"/>
          </a:xfrm>
          <a:prstGeom prst="rect">
            <a:avLst/>
          </a:prstGeom>
        </p:spPr>
      </p:pic>
      <p:pic>
        <p:nvPicPr>
          <p:cNvPr id="22" name="Grafik 21" descr="Ein Bild, das Person, Gewehr enthält.&#10;&#10;Automatisch generierte Beschreibung">
            <a:extLst>
              <a:ext uri="{FF2B5EF4-FFF2-40B4-BE49-F238E27FC236}">
                <a16:creationId xmlns:a16="http://schemas.microsoft.com/office/drawing/2014/main" id="{94FCDA12-749D-4D5C-B3AA-9E5F2672FE19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3937" r="20283" b="3"/>
          <a:stretch/>
        </p:blipFill>
        <p:spPr>
          <a:xfrm>
            <a:off x="9256934" y="10"/>
            <a:ext cx="2935066" cy="4261094"/>
          </a:xfrm>
          <a:prstGeom prst="rect">
            <a:avLst/>
          </a:prstGeom>
        </p:spPr>
      </p:pic>
      <p:grpSp>
        <p:nvGrpSpPr>
          <p:cNvPr id="64" name="Group 42">
            <a:extLst>
              <a:ext uri="{FF2B5EF4-FFF2-40B4-BE49-F238E27FC236}">
                <a16:creationId xmlns:a16="http://schemas.microsoft.com/office/drawing/2014/main" id="{598A74ED-75FD-4B56-99EA-96DE0560CA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45590" y="5111496"/>
            <a:ext cx="1080904" cy="1080902"/>
            <a:chOff x="9685338" y="4460675"/>
            <a:chExt cx="1080904" cy="1080902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B5B02CD0-FE1A-4B37-8659-EC88B19EF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19A51BD2-1658-41E8-A150-21CA7475C3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C778E00-3E9C-42D4-BF77-8CECB1770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91893" y="5331907"/>
            <a:ext cx="1193868" cy="64008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en-US" sz="2800" smtClean="0"/>
              <a:pPr>
                <a:spcAft>
                  <a:spcPts val="600"/>
                </a:spcAft>
              </a:pPr>
              <a:t>6</a:t>
            </a:fld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40379719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haltsplatzhalter 5" descr="Ein Bild, das Text, Person enthält.&#10;&#10;Automatisch generierte Beschreibung">
            <a:extLst>
              <a:ext uri="{FF2B5EF4-FFF2-40B4-BE49-F238E27FC236}">
                <a16:creationId xmlns:a16="http://schemas.microsoft.com/office/drawing/2014/main" id="{3380347A-A314-4A41-8E7E-3766EF4AE5F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649" r="5007"/>
          <a:stretch/>
        </p:blipFill>
        <p:spPr>
          <a:xfrm>
            <a:off x="1" y="10"/>
            <a:ext cx="6066502" cy="6857989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A0202727-54F2-4F63-818F-99119BA213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66502" y="0"/>
            <a:ext cx="6125497" cy="6857999"/>
          </a:xfrm>
          <a:prstGeom prst="rect">
            <a:avLst/>
          </a:prstGeom>
          <a:blipFill dpi="0" rotWithShape="1">
            <a:blip r:embed="rId4">
              <a:alphaModFix amt="60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A6DB443-F566-47A6-9263-A0E03F952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0" y="484632"/>
            <a:ext cx="5299586" cy="1609344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4000" dirty="0"/>
              <a:t>8+9. </a:t>
            </a:r>
            <a:r>
              <a:rPr lang="en-US" sz="4000" dirty="0" err="1"/>
              <a:t>Stunde</a:t>
            </a:r>
            <a:r>
              <a:rPr lang="en-US" sz="4000" dirty="0"/>
              <a:t> </a:t>
            </a:r>
            <a:r>
              <a:rPr lang="en-US" sz="1000" dirty="0"/>
              <a:t>90min</a:t>
            </a:r>
          </a:p>
        </p:txBody>
      </p:sp>
      <p:graphicFrame>
        <p:nvGraphicFramePr>
          <p:cNvPr id="53" name="Content Placeholder 9">
            <a:extLst>
              <a:ext uri="{FF2B5EF4-FFF2-40B4-BE49-F238E27FC236}">
                <a16:creationId xmlns:a16="http://schemas.microsoft.com/office/drawing/2014/main" id="{1F629A5F-D2BA-4DA7-B2E6-9E30B8C00FB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6150456"/>
              </p:ext>
            </p:extLst>
          </p:nvPr>
        </p:nvGraphicFramePr>
        <p:xfrm>
          <a:off x="6400799" y="2121408"/>
          <a:ext cx="5299585" cy="4050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pSp>
        <p:nvGrpSpPr>
          <p:cNvPr id="30" name="Group 29">
            <a:extLst>
              <a:ext uri="{FF2B5EF4-FFF2-40B4-BE49-F238E27FC236}">
                <a16:creationId xmlns:a16="http://schemas.microsoft.com/office/drawing/2014/main" id="{B7A73C12-F0BE-4AA8-845B-8CE5359D6F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F969367E-EAFB-4B65-ACBA-F5D36EE0B7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0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5DA60E8A-7C25-441D-80F6-60E944794A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95FD554-4650-49C0-BB07-53D5A9083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1128" y="6272784"/>
            <a:ext cx="64008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5190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 64">
            <a:extLst>
              <a:ext uri="{FF2B5EF4-FFF2-40B4-BE49-F238E27FC236}">
                <a16:creationId xmlns:a16="http://schemas.microsoft.com/office/drawing/2014/main" id="{CA41B0A5-DEC9-47D6-BDB2-D2F6D09E56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" name="Rectangle 66">
            <a:extLst>
              <a:ext uri="{FF2B5EF4-FFF2-40B4-BE49-F238E27FC236}">
                <a16:creationId xmlns:a16="http://schemas.microsoft.com/office/drawing/2014/main" id="{E8C5D644-1DA7-48F6-80AF-F90A20FDFD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" name="Rectangle 68">
            <a:extLst>
              <a:ext uri="{FF2B5EF4-FFF2-40B4-BE49-F238E27FC236}">
                <a16:creationId xmlns:a16="http://schemas.microsoft.com/office/drawing/2014/main" id="{2715DF76-DD03-4EB4-B03E-19099DC4EA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86" name="Group 70">
            <a:extLst>
              <a:ext uri="{FF2B5EF4-FFF2-40B4-BE49-F238E27FC236}">
                <a16:creationId xmlns:a16="http://schemas.microsoft.com/office/drawing/2014/main" id="{B9C508F5-6773-40A1-B765-5934A0B471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312C171B-51EC-4686-B887-48DB0C3D34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487C594B-8DAA-4E5A-A86E-0C3D27081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87" name="Rectangle 74">
            <a:extLst>
              <a:ext uri="{FF2B5EF4-FFF2-40B4-BE49-F238E27FC236}">
                <a16:creationId xmlns:a16="http://schemas.microsoft.com/office/drawing/2014/main" id="{56A9E994-CC48-454B-8C05-16F6A8410A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7620" y="-1"/>
            <a:ext cx="1220724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C3FC076-9FFB-4EAF-874B-4FE2F6A96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3263" y="4665605"/>
            <a:ext cx="6788164" cy="129243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5000"/>
              </a:lnSpc>
            </a:pPr>
            <a:r>
              <a:rPr lang="en-US" sz="5400" dirty="0">
                <a:blipFill dpi="0" rotWithShape="1">
                  <a:blip r:embed="rId4"/>
                  <a:srcRect/>
                  <a:tile tx="6350" ty="-127000" sx="65000" sy="64000" flip="none" algn="tl"/>
                </a:blipFill>
              </a:rPr>
              <a:t>10. </a:t>
            </a:r>
            <a:r>
              <a:rPr lang="en-US" sz="5400" dirty="0" err="1">
                <a:blipFill dpi="0" rotWithShape="1">
                  <a:blip r:embed="rId4"/>
                  <a:srcRect/>
                  <a:tile tx="6350" ty="-127000" sx="65000" sy="64000" flip="none" algn="tl"/>
                </a:blipFill>
              </a:rPr>
              <a:t>Stunde</a:t>
            </a:r>
            <a:r>
              <a:rPr lang="en-US" sz="5400" dirty="0">
                <a:blipFill dpi="0" rotWithShape="1">
                  <a:blip r:embed="rId4"/>
                  <a:srcRect/>
                  <a:tile tx="6350" ty="-127000" sx="65000" sy="64000" flip="none" algn="tl"/>
                </a:blipFill>
              </a:rPr>
              <a:t> </a:t>
            </a:r>
            <a:r>
              <a:rPr lang="en-US" sz="1000" dirty="0">
                <a:blipFill dpi="0" rotWithShape="1">
                  <a:blip r:embed="rId4"/>
                  <a:srcRect/>
                  <a:tile tx="6350" ty="-127000" sx="65000" sy="64000" flip="none" algn="tl"/>
                </a:blipFill>
              </a:rPr>
              <a:t>60min</a:t>
            </a:r>
            <a:r>
              <a:rPr lang="en-US" sz="5400" dirty="0">
                <a:blipFill dpi="0" rotWithShape="1">
                  <a:blip r:embed="rId4"/>
                  <a:srcRect/>
                  <a:tile tx="6350" ty="-127000" sx="65000" sy="64000" flip="none" algn="tl"/>
                </a:blipFill>
              </a:rPr>
              <a:t> </a:t>
            </a:r>
          </a:p>
        </p:txBody>
      </p:sp>
      <p:pic>
        <p:nvPicPr>
          <p:cNvPr id="16" name="Grafik 15" descr="Ein Bild, das Text, Raum enthält.&#10;&#10;Automatisch generierte Beschreibung">
            <a:extLst>
              <a:ext uri="{FF2B5EF4-FFF2-40B4-BE49-F238E27FC236}">
                <a16:creationId xmlns:a16="http://schemas.microsoft.com/office/drawing/2014/main" id="{30030056-4D05-4180-85FA-7634F4501B8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2310" b="-3"/>
          <a:stretch/>
        </p:blipFill>
        <p:spPr>
          <a:xfrm>
            <a:off x="306314" y="334791"/>
            <a:ext cx="4541990" cy="6199359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A8F38AA8-63CC-4D33-88A0-485B0E6DB8D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25894" b="30335"/>
          <a:stretch/>
        </p:blipFill>
        <p:spPr>
          <a:xfrm>
            <a:off x="4972050" y="334791"/>
            <a:ext cx="6896099" cy="4024647"/>
          </a:xfrm>
          <a:prstGeom prst="rect">
            <a:avLst/>
          </a:prstGeom>
        </p:spPr>
      </p:pic>
      <p:sp>
        <p:nvSpPr>
          <p:cNvPr id="88" name="Rectangle 76">
            <a:extLst>
              <a:ext uri="{FF2B5EF4-FFF2-40B4-BE49-F238E27FC236}">
                <a16:creationId xmlns:a16="http://schemas.microsoft.com/office/drawing/2014/main" id="{D92DB347-5657-4466-80E6-B167D8276E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72050" y="4497360"/>
            <a:ext cx="6894576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53A698B-109B-4E96-BB2D-44DFA49AA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0809" y="6471215"/>
            <a:ext cx="560618" cy="34791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fld id="{4FAB73BC-B049-4115-A692-8D63A059BFB8}" type="slidenum">
              <a:rPr lang="en-US" sz="1050" smtClean="0">
                <a:solidFill>
                  <a:schemeClr val="tx2"/>
                </a:solidFill>
              </a:rPr>
              <a:pPr algn="l">
                <a:spcAft>
                  <a:spcPts val="600"/>
                </a:spcAft>
              </a:pPr>
              <a:t>8</a:t>
            </a:fld>
            <a:endParaRPr lang="en-US" sz="1050">
              <a:solidFill>
                <a:schemeClr val="tx2"/>
              </a:solidFill>
            </a:endParaRPr>
          </a:p>
        </p:txBody>
      </p:sp>
      <p:sp>
        <p:nvSpPr>
          <p:cNvPr id="89" name="Rectangle 78">
            <a:extLst>
              <a:ext uri="{FF2B5EF4-FFF2-40B4-BE49-F238E27FC236}">
                <a16:creationId xmlns:a16="http://schemas.microsoft.com/office/drawing/2014/main" id="{6EAE9F4E-ECFC-4E68-A0B5-157FFF9BDD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72050" y="6432278"/>
            <a:ext cx="6894576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8737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A3D0CE2-91FF-49B3-A5D8-181E900D75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8AEBD96-C315-4F53-9D9E-0E20E993E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8916AAA-66F6-4DFA-88ED-7E27CF6B8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137D43F-BAD6-47F1-AA65-AEEA38A2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512C9B2-6B22-4211-A940-FCD7C2CD0B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85F7DB84-CDE7-46F8-90DD-9D048A7D52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E8035907-EB9C-4E11-8A9B-D25B0AD8D7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3048" y="0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4CFDD4A-4FA1-4CD9-90D5-E253C2040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14818" y="720071"/>
            <a:ext cx="5417868" cy="5417858"/>
            <a:chOff x="1311770" y="720071"/>
            <a:chExt cx="5417868" cy="5417858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4AB5B6FA-7B4F-437A-9C78-144C7DCD1E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1770" y="720071"/>
              <a:ext cx="5417868" cy="5417858"/>
            </a:xfrm>
            <a:prstGeom prst="ellipse">
              <a:avLst/>
            </a:prstGeom>
            <a:blipFill dpi="0" rotWithShape="1">
              <a:blip r:embed="rId6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aturation sat="400000"/>
                        </a14:imgEffect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A4199C21-6AE0-4F6F-AA96-6FFF97BB9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8390" y="1006688"/>
              <a:ext cx="4844628" cy="4844620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018FA912-E65D-479E-973E-96B628D57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7507" y="1316890"/>
            <a:ext cx="4606394" cy="422421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en-US" sz="6000" cap="all">
                <a:solidFill>
                  <a:srgbClr val="FFFFFF"/>
                </a:solidFill>
              </a:rPr>
              <a:t>11. Stunde 30min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9C69FA7-0958-4ED9-A0DF-E87A0C137B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45208" y="3388657"/>
            <a:ext cx="3657600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2761DD7-A30C-4817-AA76-C3FDCDB4F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1003" y="6215530"/>
            <a:ext cx="713983" cy="47963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  <a:spcAft>
                <a:spcPts val="600"/>
              </a:spcAft>
            </a:pPr>
            <a:fld id="{4FAB73BC-B049-4115-A692-8D63A059BFB8}" type="slidenum">
              <a:rPr lang="en-US" sz="2800" b="1" kern="1200" smtClean="0">
                <a:solidFill>
                  <a:schemeClr val="accent1"/>
                </a:solidFill>
                <a:latin typeface="+mj-lt"/>
                <a:ea typeface="+mn-ea"/>
                <a:cs typeface="+mn-cs"/>
              </a:rPr>
              <a:pPr algn="l">
                <a:lnSpc>
                  <a:spcPct val="90000"/>
                </a:lnSpc>
                <a:spcAft>
                  <a:spcPts val="600"/>
                </a:spcAft>
              </a:pPr>
              <a:t>9</a:t>
            </a:fld>
            <a:endParaRPr lang="en-US" sz="2800" b="1" kern="1200">
              <a:solidFill>
                <a:schemeClr val="accent1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D8CE908E-35E5-4583-B726-C1A10D295684}"/>
              </a:ext>
            </a:extLst>
          </p:cNvPr>
          <p:cNvSpPr txBox="1"/>
          <p:nvPr/>
        </p:nvSpPr>
        <p:spPr>
          <a:xfrm>
            <a:off x="7676280" y="3275358"/>
            <a:ext cx="3467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Evaluation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256321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lzart">
  <a:themeElements>
    <a:clrScheme name="Wood Type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Wood Type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C6AE0645-98FF-411B-B0E9-59ABD78A0CCE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TM03090434[[fn=Holzart]]</Template>
  <TotalTime>0</TotalTime>
  <Words>545</Words>
  <Application>Microsoft Office PowerPoint</Application>
  <PresentationFormat>Breitbild</PresentationFormat>
  <Paragraphs>141</Paragraphs>
  <Slides>9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8" baseType="lpstr">
      <vt:lpstr>Arial</vt:lpstr>
      <vt:lpstr>Calibri</vt:lpstr>
      <vt:lpstr>Georgia</vt:lpstr>
      <vt:lpstr>Rockwell Extra Bold</vt:lpstr>
      <vt:lpstr>Times New Roman</vt:lpstr>
      <vt:lpstr>Trebuchet MS</vt:lpstr>
      <vt:lpstr>Trebuchet MS (Textkörper)</vt:lpstr>
      <vt:lpstr>Wingdings</vt:lpstr>
      <vt:lpstr>Holzart</vt:lpstr>
      <vt:lpstr>Umweltschutzprojekt</vt:lpstr>
      <vt:lpstr>Projektplanug</vt:lpstr>
      <vt:lpstr>1. Stunde 60min </vt:lpstr>
      <vt:lpstr>2+3. Stunde 90min</vt:lpstr>
      <vt:lpstr>4+5. Stunde 90min</vt:lpstr>
      <vt:lpstr>6+7. Stunde 120min Nähen </vt:lpstr>
      <vt:lpstr>8+9. Stunde 90min</vt:lpstr>
      <vt:lpstr>10. Stunde 60min </vt:lpstr>
      <vt:lpstr>11. Stunde 30min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Umweltschutzprojekt</dc:title>
  <dc:creator>Svenja Just</dc:creator>
  <cp:lastModifiedBy>Anika Weihberger</cp:lastModifiedBy>
  <cp:revision>13</cp:revision>
  <dcterms:created xsi:type="dcterms:W3CDTF">2021-07-09T11:46:47Z</dcterms:created>
  <dcterms:modified xsi:type="dcterms:W3CDTF">2021-07-16T11:21:07Z</dcterms:modified>
</cp:coreProperties>
</file>