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88" r:id="rId3"/>
    <p:sldMasterId id="2147483663" r:id="rId4"/>
  </p:sldMasterIdLst>
  <p:notesMasterIdLst>
    <p:notesMasterId r:id="rId15"/>
  </p:notesMasterIdLst>
  <p:handoutMasterIdLst>
    <p:handoutMasterId r:id="rId16"/>
  </p:handoutMasterIdLst>
  <p:sldIdLst>
    <p:sldId id="597" r:id="rId5"/>
    <p:sldId id="409" r:id="rId6"/>
    <p:sldId id="599" r:id="rId7"/>
    <p:sldId id="598" r:id="rId8"/>
    <p:sldId id="600" r:id="rId9"/>
    <p:sldId id="601" r:id="rId10"/>
    <p:sldId id="602" r:id="rId11"/>
    <p:sldId id="603" r:id="rId12"/>
    <p:sldId id="604" r:id="rId13"/>
    <p:sldId id="605" r:id="rId1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8" userDrawn="1">
          <p15:clr>
            <a:srgbClr val="A4A3A4"/>
          </p15:clr>
        </p15:guide>
        <p15:guide id="3" orient="horz" pos="2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ka Weihberger" initials="AW" lastIdx="2" clrIdx="0">
    <p:extLst>
      <p:ext uri="{19B8F6BF-5375-455C-9EA6-DF929625EA0E}">
        <p15:presenceInfo xmlns:p15="http://schemas.microsoft.com/office/powerpoint/2012/main" userId="S-1-5-21-3718083837-3527758939-3111631578-14659" providerId="AD"/>
      </p:ext>
    </p:extLst>
  </p:cmAuthor>
  <p:cmAuthor id="2" name="Katharina Flößer" initials="KF" lastIdx="1" clrIdx="1">
    <p:extLst>
      <p:ext uri="{19B8F6BF-5375-455C-9EA6-DF929625EA0E}">
        <p15:presenceInfo xmlns:p15="http://schemas.microsoft.com/office/powerpoint/2012/main" userId="S-1-5-21-3718083837-3527758939-3111631578-19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F7E"/>
    <a:srgbClr val="CC023B"/>
    <a:srgbClr val="A0B051"/>
    <a:srgbClr val="C1D260"/>
    <a:srgbClr val="3B4C6A"/>
    <a:srgbClr val="002369"/>
    <a:srgbClr val="001470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9651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304" y="64"/>
      </p:cViewPr>
      <p:guideLst>
        <p:guide orient="horz" pos="2205"/>
        <p:guide pos="3848"/>
        <p:guide orient="horz" pos="2211"/>
      </p:guideLst>
    </p:cSldViewPr>
  </p:slideViewPr>
  <p:outlineViewPr>
    <p:cViewPr>
      <p:scale>
        <a:sx n="33" d="100"/>
        <a:sy n="33" d="100"/>
      </p:scale>
      <p:origin x="0" y="-120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42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52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88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3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79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88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31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01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982133" y="3674747"/>
            <a:ext cx="1024944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7857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104FC-4F81-45A6-8F64-8B3252469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2E7012-1AAE-407D-960B-60B8A6195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CD8AFC-7852-4589-A9FC-9C5D53A2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528186-9F62-4584-B590-35124B88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9B080D-AD2D-4966-8EEB-D936778C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1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35A8E-E010-4C3C-8BAC-6D1E2B86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6A0B1-BF98-4262-B603-3936B3C37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B6026-5399-451A-89DF-E37CBA5F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6D1F77-17B2-4B5F-AA27-FD3BEEA5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AA4A69-5CBD-4CA5-99B5-ABAD401E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02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45348-0842-4EA3-BA17-5029D5D9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D5FFA-E453-4DFF-85B0-C7C24D72B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74BFCE-C35C-4BCB-B998-0E762B3D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550EC7-0A74-470B-81E6-A094946F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97F9C1-E686-4D02-AE30-DB8DFEAD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902D6-421A-414A-BB21-415DB01A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48FAF6-6137-4876-ACD9-35CEF664E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86E2EA-D15B-4227-A029-9AA0EB1B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8BAB4C-B7C7-42FC-BC93-F58DE186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778BF0-5A61-4704-9778-F25D79F2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BB6FC8-7914-45D9-8B01-DF27DB88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18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D150E-4242-4BAA-8911-D5779099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4B03B-330F-4DEC-BBB1-BEFA9894B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18831D-D90E-4C08-9E9E-19BDAEAD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B0FA34-3A60-4E2F-83B5-1768870A8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327CD7-7A9C-4480-9A59-017D2E345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ED779B-D8B8-4EBD-A7F2-37A71CE0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0E8712-9298-4CE2-8F43-1632A295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56DE05-CCC3-4901-946E-FF2EA1F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5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A766C-F0D9-44A9-AC53-39398809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4779E3-3A28-4FD2-BC09-FC9E2913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F35AAA-CB87-4D12-A8BF-8ACEBC20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B0A8EE-0FE8-4414-AFD4-6C178607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74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B5F72A-BD9F-4478-96A4-F5707107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F3951A-333D-4EFE-934B-2D654571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A94637-64AD-4F30-8EFB-C3A73C07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52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92235-4B85-42F9-A96A-13868485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501DC-D2C3-4810-8B8E-A76328B9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C5ADC0-B82B-4B69-B6AF-86A126C6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452C00-6C6B-4227-A023-4355C554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506F6E-CC84-4847-B425-BD324363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73BF93-31FD-420F-89FE-2738934D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845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F01DF-3DF7-4664-9887-FA05DC82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A2EFA9-67CE-49C3-9CC2-A6F1EDFC0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BCBBD7-D69B-4B35-820A-C95A2EE39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DBEF3B-3A53-41D2-8FB9-DADA692D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95AA7D-769D-432A-8F20-6868E427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F904A0-FBB9-4AF8-B55B-A4313117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0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833" y="556269"/>
            <a:ext cx="103632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966700" y="2251061"/>
            <a:ext cx="1024944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546430"/>
            <a:ext cx="8534400" cy="309237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38365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17635-AAE3-4280-ADE0-54008CC8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A25D99-8232-42D2-89DC-D117EB1AD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9DF38-5986-4CE6-8A58-1833A4DB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259356-F153-426C-A4D4-C5A6B779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B33D45-7DE3-43C0-A434-35128A7D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43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31BCA0-2F07-4D27-8E35-8280925AD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2A1BF0-6B4E-4F6E-9628-98C20161A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99DDC1-40FD-4E90-939D-12E0A26E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1D0A56-BDA1-4890-9F79-0B852AEA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8FC777-7D5C-4880-BFFC-278AE581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10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27893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"/>
          <p:cNvSpPr/>
          <p:nvPr/>
        </p:nvSpPr>
        <p:spPr>
          <a:xfrm>
            <a:off x="139372" y="-33208"/>
            <a:ext cx="5840729" cy="7121047"/>
          </a:xfrm>
          <a:prstGeom prst="rect">
            <a:avLst/>
          </a:prstGeom>
          <a:solidFill>
            <a:srgbClr val="D5D5D5">
              <a:alpha val="4363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8" name="ZSL Kopie Weiss Transp.png" descr="ZSL Kopie Weiss Transp.png"/>
          <p:cNvPicPr>
            <a:picLocks noChangeAspect="1"/>
          </p:cNvPicPr>
          <p:nvPr/>
        </p:nvPicPr>
        <p:blipFill>
          <a:blip r:embed="rId2">
            <a:alphaModFix amt="50029"/>
          </a:blip>
          <a:srcRect l="46613" t="41751"/>
          <a:stretch>
            <a:fillRect/>
          </a:stretch>
        </p:blipFill>
        <p:spPr>
          <a:xfrm>
            <a:off x="87357" y="-27749"/>
            <a:ext cx="3913887" cy="427029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chteck"/>
          <p:cNvSpPr/>
          <p:nvPr/>
        </p:nvSpPr>
        <p:spPr>
          <a:xfrm>
            <a:off x="-7056" y="-935"/>
            <a:ext cx="140673" cy="6859869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0" name="Vielen Dank für Ihre Teilnahme"/>
          <p:cNvSpPr txBox="1"/>
          <p:nvPr/>
        </p:nvSpPr>
        <p:spPr>
          <a:xfrm>
            <a:off x="6723193" y="785867"/>
            <a:ext cx="2756076" cy="27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defRPr sz="2900" b="1">
                <a:solidFill>
                  <a:srgbClr val="F6B26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50"/>
              <a:t>Vielen Dank für Ihre Teilnahme</a:t>
            </a:r>
          </a:p>
        </p:txBody>
      </p:sp>
      <p:pic>
        <p:nvPicPr>
          <p:cNvPr id="31" name="2021-07-28_Entwurf_Logo_HAM_V2_2.jpg" descr="2021-07-28_Entwurf_Logo_HAM_V2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33" y="1559996"/>
            <a:ext cx="3738008" cy="3738008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2" name="iu.png" descr="i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64" y="3448706"/>
            <a:ext cx="681441" cy="68144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Weitere Informationen erhalten Sie unter  https://edubw.link/digitalkongress oder über den Threema-Feed zum Digitalkongress:"/>
          <p:cNvSpPr txBox="1"/>
          <p:nvPr/>
        </p:nvSpPr>
        <p:spPr>
          <a:xfrm>
            <a:off x="6715302" y="2490212"/>
            <a:ext cx="4671450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 defTabSz="228600">
              <a:defRPr sz="3200">
                <a:solidFill>
                  <a:srgbClr val="333333"/>
                </a:solidFill>
                <a:latin typeface="Gudea"/>
                <a:ea typeface="Gudea"/>
                <a:cs typeface="Gudea"/>
                <a:sym typeface="Gudea"/>
              </a:defRPr>
            </a:pPr>
            <a:r>
              <a:rPr sz="1600"/>
              <a:t>Weitere Informationen erhalten Sie unter </a:t>
            </a:r>
            <a:br>
              <a:rPr sz="1600"/>
            </a:br>
            <a:r>
              <a:rPr sz="1600" u="sng"/>
              <a:t>https://edubw.link/digitalkongress</a:t>
            </a:r>
            <a:r>
              <a:rPr sz="1600"/>
              <a:t> oder über den Threema-Feed zum Digitalkongress: </a:t>
            </a:r>
            <a:br>
              <a:rPr sz="1600"/>
            </a:br>
            <a:endParaRPr sz="1600"/>
          </a:p>
        </p:txBody>
      </p:sp>
      <p:sp>
        <p:nvSpPr>
          <p:cNvPr id="34" name="Senden Sie dazu „start digitalkongress“  an den Kontakt *BC1WX37"/>
          <p:cNvSpPr txBox="1"/>
          <p:nvPr/>
        </p:nvSpPr>
        <p:spPr>
          <a:xfrm>
            <a:off x="7392512" y="3516376"/>
            <a:ext cx="415621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algn="l" defTabSz="228600">
              <a:defRPr sz="3200">
                <a:solidFill>
                  <a:srgbClr val="333333"/>
                </a:solidFill>
                <a:latin typeface="Gudea"/>
                <a:ea typeface="Gudea"/>
                <a:cs typeface="Gudea"/>
                <a:sym typeface="Gudea"/>
              </a:defRPr>
            </a:pPr>
            <a:r>
              <a:rPr sz="1600"/>
              <a:t>Senden Sie dazu „start digitalkongress“ </a:t>
            </a:r>
            <a:br>
              <a:rPr sz="1600"/>
            </a:br>
            <a:r>
              <a:rPr sz="1600"/>
              <a:t>an den Kontakt *BC1WX37</a:t>
            </a:r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8068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F5A66-8EA6-4424-8655-FDDF12D4A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973AF7-AA4D-4470-9069-C626C1949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9F648B-E9EA-4FBE-9084-0D099CBD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A5C06-405C-42FB-B40D-365C576E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4F1C36-39EC-40F9-A3F5-211F7F37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19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0FDC1-8671-4DB7-9B38-F76CCACB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CB8D7B-A26C-418B-ACAF-E7FC3986A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19F007-1849-46CC-A24C-86135041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CBBD55-B92D-492F-AECE-C0904804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2F688-1CB3-43FE-BEE4-49E62460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24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EECA7-0216-4ECE-8075-7D12107D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4BA17B-06D5-43BA-945A-3FEBAD641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73328-AC29-46DF-B271-4C843A0F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9E3FA9-83F0-4143-837C-F97B013A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73CDEC-97ED-41DF-8A79-8DA72719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113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9FEAA-4DDA-413F-8BB4-53B9C2FF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3471D-7856-4D6F-9967-A38840212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F1F481-18F6-4D00-9529-2E91AA6FA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835D0D-F629-4EDC-9D6E-BB199434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99E98F-A961-490D-82D8-D7147E9A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266CC2-4A0B-449D-8E69-D54EDE11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687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B23E0-4AF1-4353-BB3C-28E21B65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164A02-2AC1-480C-A363-6C9BFAA6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1FEF43-52F3-443A-A05E-6F086D0E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18E95C-9A78-4E93-A853-DCEADCF34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C72457-9DE3-4E8A-BA4F-29A867FD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562283-7798-4144-A5CF-D61C3FBC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D550B7-4283-4DE6-BDCD-335388E9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CCF127-2B1B-4886-BE54-30C74D38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44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2A3DA-A6A6-45C0-8CCE-BD832CCE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AC4E1B-FD6F-4DFA-A159-EBE80FDB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7FFE19-FE1C-4E0C-B6A8-112A53F7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3323B1-4AAF-4DC0-931F-29C07902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7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800006"/>
            <a:ext cx="109728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ea typeface="Avenir Book" charset="0"/>
                <a:cs typeface="Avenir Book" charset="0"/>
              </a:defRPr>
            </a:lvl1pPr>
            <a:lvl2pPr>
              <a:defRPr>
                <a:latin typeface="+mn-lt"/>
                <a:ea typeface="Avenir Book" charset="0"/>
                <a:cs typeface="Avenir Book" charset="0"/>
              </a:defRPr>
            </a:lvl2pPr>
            <a:lvl3pPr>
              <a:defRPr>
                <a:latin typeface="+mn-lt"/>
                <a:ea typeface="Avenir Book" charset="0"/>
                <a:cs typeface="Avenir Book" charset="0"/>
              </a:defRPr>
            </a:lvl3pPr>
            <a:lvl4pPr>
              <a:defRPr>
                <a:latin typeface="+mn-lt"/>
                <a:ea typeface="Avenir Book" charset="0"/>
                <a:cs typeface="Avenir Book" charset="0"/>
              </a:defRPr>
            </a:lvl4pPr>
            <a:lvl5pPr>
              <a:defRPr>
                <a:latin typeface="+mn-lt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7696201" y="78468"/>
            <a:ext cx="3530601" cy="365125"/>
          </a:xfrm>
        </p:spPr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E1AE3-4DA2-4685-AED3-E80959A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C603B0-3B3A-4F69-B7C6-99B98367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0BC844-248F-4A80-8C04-1B4E2C23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222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191-39C7-4E77-8B38-65A4808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42ED0C-B556-4CF0-AB8D-BDB3DA59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2B5C0C-F433-450F-AE22-BD761B680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898D08-453A-443D-B674-73ABC97D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BC8FB2-B396-487D-BE8F-6FDE450E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FABF3B-4674-46FD-A6E0-7DEEC221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944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9E4C8-DFDE-4F31-9EBB-313775EA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FE2ECB-57DA-4F42-8966-74C9903C3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93244B-EA35-4FDE-A948-0E5449CCA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CECA1B-8B31-4B83-A206-3844A4EF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782E3-AB25-4700-B712-35D26E6E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2EE8B3-4A0F-4E54-BBDD-6FD6B7B8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4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4F5F0-233A-4293-8872-B28F1CF6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E62238-0536-4512-96ED-FF23B016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57202-988B-4DF8-88BB-BF8ECE74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D50AE3-FC19-444D-9AEB-5CAC80FD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7976D5-7B49-440E-9A9D-1B14A122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5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F99468-8DF9-4635-9590-A3056164D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9FF309-EB5C-4BE4-821F-B1C771A1E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15B966-E434-4C15-A0AF-1E3419B7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C4EC2-2B6E-474A-83E4-38F12F8B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722847-F554-4FB0-92A3-56B098E0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2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800006"/>
            <a:ext cx="109728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800006"/>
            <a:ext cx="109728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714505"/>
            <a:ext cx="109728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751438"/>
            <a:ext cx="4011084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751439"/>
            <a:ext cx="6815667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018923"/>
            <a:ext cx="4011084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6854356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Rechteck 8"/>
          <p:cNvSpPr/>
          <p:nvPr userDrawn="1"/>
        </p:nvSpPr>
        <p:spPr>
          <a:xfrm>
            <a:off x="605955" y="6675757"/>
            <a:ext cx="672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7368000" y="6675757"/>
            <a:ext cx="2544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effectLst/>
            </a:endParaRP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10806380" y="55317"/>
            <a:ext cx="784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7696201" y="55319"/>
            <a:ext cx="3530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>
                <a:solidFill>
                  <a:srgbClr val="CC023B"/>
                </a:solidFill>
              </a:rPr>
              <a:t>Title</a:t>
            </a:r>
          </a:p>
        </p:txBody>
      </p:sp>
      <p:pic>
        <p:nvPicPr>
          <p:cNvPr id="15" name="Bild 7">
            <a:extLst>
              <a:ext uri="{FF2B5EF4-FFF2-40B4-BE49-F238E27FC236}">
                <a16:creationId xmlns:a16="http://schemas.microsoft.com/office/drawing/2014/main" id="{64858AC5-589A-4F2A-8A00-3BEADBE06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0053"/>
          <a:stretch/>
        </p:blipFill>
        <p:spPr>
          <a:xfrm>
            <a:off x="5659262" y="6137020"/>
            <a:ext cx="1081410" cy="502041"/>
          </a:xfrm>
          <a:prstGeom prst="rect">
            <a:avLst/>
          </a:prstGeom>
        </p:spPr>
      </p:pic>
      <p:pic>
        <p:nvPicPr>
          <p:cNvPr id="16" name="Bild 11">
            <a:extLst>
              <a:ext uri="{FF2B5EF4-FFF2-40B4-BE49-F238E27FC236}">
                <a16:creationId xmlns:a16="http://schemas.microsoft.com/office/drawing/2014/main" id="{5001E212-B694-499B-833E-2F39BA42DF5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17" y="6321289"/>
            <a:ext cx="2441979" cy="26191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96A9217-F354-4F8D-AAB9-DAF6C29EB62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6123821"/>
            <a:ext cx="1676258" cy="47690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A5EF276-FA86-4C1C-9C92-1FC14EBDBD01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2824493" y="6122026"/>
            <a:ext cx="2468456" cy="526096"/>
          </a:xfrm>
          <a:prstGeom prst="rect">
            <a:avLst/>
          </a:prstGeom>
        </p:spPr>
      </p:pic>
      <p:pic>
        <p:nvPicPr>
          <p:cNvPr id="13" name="Picture 4" descr="data:image/png;base64,iVBORw0KGgoAAAANSUhEUgAAAR0AAACxCAMAAADOHZloAAAAllBMVEX///8AAAD1zwDmAAz7+/v29vbmAAjkAAD0ywBsbGzr6+t8fHx3d3eQkJC7u7vT09PIyMjd3d2goKCurq5eXl7y8vKkpKS1tbUiIiJVVVWIiIje3t7CwsJxcXFQUFAtLS09PT0ODg5lZWUXFxc2NjZGRkaVlZXNzc2CgoIwMDD55ZE7OzsmJiaXAAjugQ8eHh7sdQD544cVNd9dAAALS0lEQVR4nO2cCZuiPBKAUzvw7WeUMxwKeKECbrvbu///z21V8MaOzkw70jP1Ps9MKwYkLzkqR7cQDMMwDMMwDMMwDMMwDMMwDMMwDMMwDMMwDMMwDMNopHz1HfSVeFg5sAYIP/eyubqXIsjP3li+ObH3gucnVWXnKrDyMIVUSCe9fQ8OkZ0fcWEJ81F+M3XLAO58tw1gnd5l4JgSB/B+53KfjT8aA0AilOfIyRI2eIcA86HXTQma8yMuTMMhwI20B0b37Ijt28UF3ePrwO2kjWFw73KfTAjR26SxRKLcaAewEPYo2kbQvbWbdlx6oLOPr37fzjNO/TQ8aCa6aHuJ2mDmdc2RZQnd2vWBHbEyZOMnsjgY//Cpn8YC0rYpsSbLJRxqycCFqJP0IzuwE0JR8jqSIo/yBua6LZbDt82a0ssS1gX+LN4AU9iRV8EuRXFbSjbEr6+yYEMfCS8KMNkaSinCMQwmkpqiVYXJpip5V6JM8BW9dbCKqWm+gdKm5PFz5Egow0Mlck6Zr9K388byYzuY6QobLTGk4ykEWBbxilt8IXKAJlsCtRZrFemPonDs4FtYOGtYbpwdYBc1XlPbDVUG+KLAIzVeYBWK6Xg5jSwxgySjjnQ5h2EhYIS3McGvikDf73AIO2hGdOozcGConIMopGxfT/2I8nzfziZ6ByoBzclORZfCa24gbmtWRp/hkYp+Wm3TKumbYhgKMV/g14FNyaS2Q8npyURUs2qo8dVciHf9tOgEXapbOzl9QU7f/pSeHp/vzIK2XM4p75P9YYEd2XVxvWmn3MAsvrCjK9sI8081luyMqaOZD/BjXeFi3WtTPgUpau3os3NtR2FUQUyo99ZmSetKN/1XdizqVCSdaug2f5wFZtcK6fngTWnoIRTgUkG6bnk+qFkebLt2psLXmSQ7MI+iCI9gLSntSzvRhZ1A28FCN7AOdkrAc3cf2bGfakcbGYkEdo5at5mfqGyF+ZrQ66vA9aNWeYoPvWun0C+0nVmI0MUcsn/XDkVccm8nAjpXvcIOxqluBFjeZTaGI/PKxrIMwwSWj9lpsOx17dS6HpGdZXk8IYDFA3bwIuhiMhb7Mkn8ejslbGzYxzjxQU6s80QasDe4SP6RnXc8J6PzLuzEOhdk53w0ge3IA3Z0FzhZ6YP7AnyyM8YTRLR8tp0UC3AEb5TlMJAHO3mABQeWaxhik13fs9O44ZzsujCUBZzboUohFaX3YBPIMBOqzIPd+q6dcJAHqw0Z8j0Lv7SQxezczgBS6cDqyXYCrFc+NsoLuEGJtoIQLnrKrp2UDrzpLobi7FDbobfUGdlYW5c637p5S7B5I/loJ9v706HLck6FWKfa22mTUX+KR4J9nAELsT+LnuOi0ZGCTf2ZpFM/204NWx8zrFJYRdduMDrzMgyB0zGFdR/bEbZtH14GeIP0Rh+wrfNDwvI8q/1x/PD4H13Bak/a/7O89kutWo/+g1oer9j+j59bh7NOp34qsUWFd2thCVLXdgp8figD4zrrLOi5Yed3BqP+fKpb5hpHM23mV5BgfbHm4NRwFYH+WXaw2GQoKJ7gABCruA54orYlGmF1lwMaXp7xZ9nZYpfxDlXrY6rbVRwCzVpXI1jgkYuZmz/KzmjgCuoZdcuMzb/O+4K6hNrBUkNRoirPJ0pv2vmNJ+qx/gQNrLGKpboDBbKE4Y5YQlhcNzu37Lh6NNaZ6xAuhv+ubtDfojawbVmVnaS9BZvjDKXkA9hQzK4JBcbIGbbIdgnzy+RdOxZs/BoDmEZcDVlLWAK0cxl4wuw4JPnl88I/TkxjiC00HpWS/NCb29SVyRKbnAH29+fpu3YCHfrZGPwuL7M9AEvINcVodfBF7fh+TKNmsaLQfnuwM6PAfmFRcCv9OyMJ79bkPDGgMNY7LL98STuCZnIAh1U4ZqEZiykADT+n1NUrv7sQ07XjQujJdgmO4tsgt1TrU9vJacjgncqOp2qyoyPhHC8uPVHvp229MPW8p8xg/QTYqNbUR4ls10CFIbM/hGYX0vjJdq/GoDfs6IFTYrejSmy6NpMxTfyKtmZh8160x7WdeN5GDALeRDtur/TDoKBh2saivybTD1MEtN5CGapsyNGO54OgKf8JzWMHd2e/fFA2Nl90Bg0oJ1C1wx7MvO9n+sJ0XNtZ4ADTIjtj8kEzGyElGOFIrqY57PWb6B9txJdKJ6ChdC1lRlKs7UMrNrrdObdz+GCgYycpTnY8vUJ/ZScWekyvXzh9KzpIU1KvIxUtQGBFwaoQpxX1VCqqrtN+lx0paz3AP9gJaVLi2o6kxinFxyL3az79o1GqEplyJIaBKqiUIxylshsJv8uORbHO7GQn07GltoMt0aUdCZs60dNh/aNRU1sloWNjdXCkEyauHP28HVufcLLjnOx0yg42PNBTOdixulVCA6Z2mIWVqknzW8OnD+1Qn7Xs2rFgfLKj9AQx2dktRFuPTnbKnqohkiSkZsejvJMVValOm0N8FA3CgqLmKzuoO6JCdTguqWuXZCfCWmfPL+xA6Rd9i3YOjIpExe3KH/VUgZverFg37VCb3sB4A9sZreYdPih1UlrSoLangY2HpQVmQKNQDKQmsID9lHBOCzt6DQRMu6Rehx3bocRgDW87hY2V4xCiO+pG/q05PyJDnaOwHMYFenKPS+9Fkqh2jJ5g6bKyKaZTg5FMaSuGO5h6QUgBMq2MhjTXnkvpmrYBvRy3EBlGycXHKf4i/vmEr243DY23T7j0r+Ovv759+/YUOzTrU8PN6vxleJqdKcyGG1g84cq/kKfZEUk0mRqq9JfgeXZ+Bx63ow6dl20h9s0e8Izia7c4LY/bWe47Z/s43Whk2s8B6PfxuJ1xu8EO7UReXfuBOXUvdib/ND9iZ/pI8j/Mzo7tICVZqMaWcHfBGNotpS6tx3fs0Co97ZX0dv4SbCsCvcHSxvHYLkA7PsAKh6H+O1bC+F0Ja6twXKY34ePP3WZ+91d1Xk7XzoK2IWQ45laopljTqDKBWZqc7LST8Dg4XxcJtc41QFbhINV1abZ0BYk/89HOzk1pfFvQOkgMCa2KTP2MoucGlDeBrP8L0l07m5Mdj0bsilZHxXnN2oRVVUksADHNWHjtBLtYttKS/aZAXbNCvV35aIcGF7ttu9sr7u4s7x9GOzkVkGS/D/fUKms8sSRnOYRoh4RE7VrZYcZD23H1xrijnaFo19/bbXQ355v6xSN2Qr2Vbnxds/QaqAXN3k68ajdV7hdpTHYWS2s/r9hzbtihfQgXdio9h9Xp0a/skBCqNftf/jDZ0bsqH+r5XswjZUfpBdSunbZmVUc7tMgsFg/ULDEbJn2dVL2ga0ff/vDcTqCz9X5tR8/CJ7pVJjt6waIRzn6p/mjHp1ZLXtgJv0os1LUTwshv4NwOlofKLzvxTgAL7NEXYm8HGuyuUywly7TYyJMdG96LFC7sFFSzJvfGIj3gRqw8o187ubATvwEMy0406NKMvnWwQzupqC/yVgDj/GRHbw8vLuy4Y6cZdX8bqn/cGknE3duWt7dWXx4+zOt3/kDA1ftAt/LuF+i0XjH7Velf6Quh/1XrFXZcGOVedWNDSO94yczpkFpl4x846AmvmVe2bq7p9w+edTfBdkywHRNsxwTbMcF2TLAdE2zHxH+I/776LvrKPzSvvou+ouX8/eq76CtsxwTbMcF2TLAdE2zHBNsxwXZMsB0TbMcE2zHBdkywHRNsxwTbMcF2TLAdE2zHBNsxwXZMsB0TbMcE2zHBdkywHRNsxwTbMcF2TLAdE2zHBNsx8bfm1XfRV/5F/O/Vd8EwDMMwDMMwDMMwDMMwDMMwDMMwDMMwDMMwDMMwDMP8PP8HXvq5PeA2dkcAAAAASUVORK5CYII=">
            <a:extLst>
              <a:ext uri="{FF2B5EF4-FFF2-40B4-BE49-F238E27FC236}">
                <a16:creationId xmlns:a16="http://schemas.microsoft.com/office/drawing/2014/main" id="{8A702FD3-068F-4999-B8A4-D0B701BE24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8533"/>
          <a:stretch/>
        </p:blipFill>
        <p:spPr bwMode="auto">
          <a:xfrm>
            <a:off x="10055437" y="6079434"/>
            <a:ext cx="1695529" cy="7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50" r:id="rId4"/>
    <p:sldLayoutId id="2147483661" r:id="rId5"/>
    <p:sldLayoutId id="2147483652" r:id="rId6"/>
    <p:sldLayoutId id="2147483653" r:id="rId7"/>
    <p:sldLayoutId id="2147483656" r:id="rId8"/>
    <p:sldLayoutId id="2147483657" r:id="rId9"/>
    <p:sldLayoutId id="214748367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5BEB34-B0EE-4216-B4E7-6D817AB6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370D68-00AE-43CC-8643-4641819F5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3029BE-7854-4D7F-9D89-2085D2560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3BD3-0B9A-4A17-8200-45AA7EDF5A7F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2B4F47-3CAA-4EAE-847C-959635167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90DB13-3F3E-4CFB-9BC9-E5E58D635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16F3-87DD-4C27-AC88-D1C428ECDCC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hoto_2021-07-28 11.42.33.jpeg" descr="photo_2021-07-28 11.42.33.jpeg">
            <a:extLst>
              <a:ext uri="{FF2B5EF4-FFF2-40B4-BE49-F238E27FC236}">
                <a16:creationId xmlns:a16="http://schemas.microsoft.com/office/drawing/2014/main" id="{86BF1AA2-0998-4EE4-BB84-793318ECF0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4916"/>
          </a:blip>
          <a:stretch>
            <a:fillRect/>
          </a:stretch>
        </p:blipFill>
        <p:spPr>
          <a:xfrm flipH="1">
            <a:off x="9647216" y="-50259"/>
            <a:ext cx="14754311" cy="13002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>
            <a:extLst>
              <a:ext uri="{FF2B5EF4-FFF2-40B4-BE49-F238E27FC236}">
                <a16:creationId xmlns:a16="http://schemas.microsoft.com/office/drawing/2014/main" id="{A9026512-3038-40DD-9806-92E409C37CDE}"/>
              </a:ext>
            </a:extLst>
          </p:cNvPr>
          <p:cNvGrpSpPr/>
          <p:nvPr userDrawn="1"/>
        </p:nvGrpSpPr>
        <p:grpSpPr>
          <a:xfrm>
            <a:off x="1530" y="-25400"/>
            <a:ext cx="444045" cy="13766800"/>
            <a:chOff x="0" y="0"/>
            <a:chExt cx="444044" cy="13766800"/>
          </a:xfrm>
        </p:grpSpPr>
        <p:sp>
          <p:nvSpPr>
            <p:cNvPr id="9" name="Rechteck">
              <a:extLst>
                <a:ext uri="{FF2B5EF4-FFF2-40B4-BE49-F238E27FC236}">
                  <a16:creationId xmlns:a16="http://schemas.microsoft.com/office/drawing/2014/main" id="{08135E3D-8099-4477-AA9A-C8FF8C6F938B}"/>
                </a:ext>
              </a:extLst>
            </p:cNvPr>
            <p:cNvSpPr/>
            <p:nvPr/>
          </p:nvSpPr>
          <p:spPr>
            <a:xfrm>
              <a:off x="0" y="13669"/>
              <a:ext cx="319112" cy="13739463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" name="Rechteck">
              <a:extLst>
                <a:ext uri="{FF2B5EF4-FFF2-40B4-BE49-F238E27FC236}">
                  <a16:creationId xmlns:a16="http://schemas.microsoft.com/office/drawing/2014/main" id="{E710529D-A839-458C-AFDF-13BA8A9AD264}"/>
                </a:ext>
              </a:extLst>
            </p:cNvPr>
            <p:cNvSpPr/>
            <p:nvPr/>
          </p:nvSpPr>
          <p:spPr>
            <a:xfrm>
              <a:off x="311736" y="0"/>
              <a:ext cx="132309" cy="13766800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429B75A1-4882-41FC-A991-0356C84217E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34819" y="11855665"/>
            <a:ext cx="3805288" cy="129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ild" descr="Bild">
            <a:extLst>
              <a:ext uri="{FF2B5EF4-FFF2-40B4-BE49-F238E27FC236}">
                <a16:creationId xmlns:a16="http://schemas.microsoft.com/office/drawing/2014/main" id="{14372D65-F84A-417E-84A3-E45F37A1B8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40732" y="12203623"/>
            <a:ext cx="3805288" cy="60011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hteck">
            <a:extLst>
              <a:ext uri="{FF2B5EF4-FFF2-40B4-BE49-F238E27FC236}">
                <a16:creationId xmlns:a16="http://schemas.microsoft.com/office/drawing/2014/main" id="{8D5832FB-A50F-438D-9DD3-B3BC9CFA6C4E}"/>
              </a:ext>
            </a:extLst>
          </p:cNvPr>
          <p:cNvSpPr/>
          <p:nvPr userDrawn="1"/>
        </p:nvSpPr>
        <p:spPr>
          <a:xfrm>
            <a:off x="1409887" y="11045745"/>
            <a:ext cx="17012355" cy="184635"/>
          </a:xfrm>
          <a:prstGeom prst="rect">
            <a:avLst/>
          </a:prstGeom>
          <a:gradFill>
            <a:gsLst>
              <a:gs pos="0">
                <a:srgbClr val="BFBFBF"/>
              </a:gs>
              <a:gs pos="43640">
                <a:srgbClr val="CACACA"/>
              </a:gs>
              <a:gs pos="90308">
                <a:srgbClr val="D5D5D5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BW100_GR_2C_PC_KM.pdf" descr="BW100_GR_2C_PC_KM.pdf">
            <a:extLst>
              <a:ext uri="{FF2B5EF4-FFF2-40B4-BE49-F238E27FC236}">
                <a16:creationId xmlns:a16="http://schemas.microsoft.com/office/drawing/2014/main" id="{0BB6C5A2-434A-46E9-A806-89919BCFEFD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000515" y="11487809"/>
            <a:ext cx="3993158" cy="2031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1024px-Universität_Stuttgart_Logo.svg.png" descr="1024px-Universität_Stuttgart_Logo.svg.png">
            <a:extLst>
              <a:ext uri="{FF2B5EF4-FFF2-40B4-BE49-F238E27FC236}">
                <a16:creationId xmlns:a16="http://schemas.microsoft.com/office/drawing/2014/main" id="{46E82FB0-4ADA-4F4E-9920-92E2CD38806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936791" y="12076330"/>
            <a:ext cx="3805288" cy="85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olientitel">
            <a:extLst>
              <a:ext uri="{FF2B5EF4-FFF2-40B4-BE49-F238E27FC236}">
                <a16:creationId xmlns:a16="http://schemas.microsoft.com/office/drawing/2014/main" id="{595310A1-C6E2-49BA-ACC6-80F9B8730882}"/>
              </a:ext>
            </a:extLst>
          </p:cNvPr>
          <p:cNvSpPr txBox="1">
            <a:spLocks/>
          </p:cNvSpPr>
          <p:nvPr userDrawn="1"/>
        </p:nvSpPr>
        <p:spPr>
          <a:xfrm>
            <a:off x="1206500" y="10795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7" name="Textebene 1…">
            <a:extLst>
              <a:ext uri="{FF2B5EF4-FFF2-40B4-BE49-F238E27FC236}">
                <a16:creationId xmlns:a16="http://schemas.microsoft.com/office/drawing/2014/main" id="{D6A5994B-16C5-4FE4-8E03-F55547665324}"/>
              </a:ext>
            </a:extLst>
          </p:cNvPr>
          <p:cNvSpPr txBox="1">
            <a:spLocks/>
          </p:cNvSpPr>
          <p:nvPr userDrawn="1"/>
        </p:nvSpPr>
        <p:spPr>
          <a:xfrm>
            <a:off x="1206500" y="4248504"/>
            <a:ext cx="104775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Text für Folienpunkt</a:t>
            </a:r>
          </a:p>
          <a:p>
            <a:pPr lvl="1"/>
            <a:endParaRPr lang="de-DE"/>
          </a:p>
          <a:p>
            <a:pPr lvl="2"/>
            <a:endParaRPr lang="de-DE"/>
          </a:p>
          <a:p>
            <a:pPr lvl="3"/>
            <a:endParaRPr lang="de-DE"/>
          </a:p>
          <a:p>
            <a:pPr lvl="4"/>
            <a:endParaRPr lang="de-DE"/>
          </a:p>
        </p:txBody>
      </p:sp>
      <p:sp>
        <p:nvSpPr>
          <p:cNvPr id="18" name="Foliennummer">
            <a:extLst>
              <a:ext uri="{FF2B5EF4-FFF2-40B4-BE49-F238E27FC236}">
                <a16:creationId xmlns:a16="http://schemas.microsoft.com/office/drawing/2014/main" id="{04A989B0-8C88-42A2-A8CB-2DF266CE7B7F}"/>
              </a:ext>
            </a:extLst>
          </p:cNvPr>
          <p:cNvSpPr txBox="1">
            <a:spLocks/>
          </p:cNvSpPr>
          <p:nvPr userDrawn="1"/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de-DE"/>
            </a:defPPr>
            <a:lvl1pPr marL="0" algn="l" defTabSz="584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98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2021-07-28 11.42.33.jpeg" descr="photo_2021-07-28 11.42.33.jpeg"/>
          <p:cNvPicPr>
            <a:picLocks noChangeAspect="1"/>
          </p:cNvPicPr>
          <p:nvPr/>
        </p:nvPicPr>
        <p:blipFill>
          <a:blip r:embed="rId4">
            <a:alphaModFix amt="54916"/>
          </a:blip>
          <a:stretch>
            <a:fillRect/>
          </a:stretch>
        </p:blipFill>
        <p:spPr>
          <a:xfrm flipH="1">
            <a:off x="4823608" y="-25130"/>
            <a:ext cx="7377156" cy="65011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uppieren"/>
          <p:cNvGrpSpPr/>
          <p:nvPr/>
        </p:nvGrpSpPr>
        <p:grpSpPr>
          <a:xfrm>
            <a:off x="765" y="-12700"/>
            <a:ext cx="222023" cy="6883400"/>
            <a:chOff x="0" y="0"/>
            <a:chExt cx="444044" cy="13766800"/>
          </a:xfrm>
        </p:grpSpPr>
        <p:sp>
          <p:nvSpPr>
            <p:cNvPr id="3" name="Rechteck"/>
            <p:cNvSpPr/>
            <p:nvPr/>
          </p:nvSpPr>
          <p:spPr>
            <a:xfrm>
              <a:off x="0" y="13669"/>
              <a:ext cx="319112" cy="13739463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" name="Rechteck"/>
            <p:cNvSpPr/>
            <p:nvPr/>
          </p:nvSpPr>
          <p:spPr>
            <a:xfrm>
              <a:off x="311736" y="0"/>
              <a:ext cx="132309" cy="13766800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6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10" y="5927833"/>
            <a:ext cx="1902644" cy="64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366" y="6101812"/>
            <a:ext cx="1902644" cy="30005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hteck"/>
          <p:cNvSpPr/>
          <p:nvPr/>
        </p:nvSpPr>
        <p:spPr>
          <a:xfrm>
            <a:off x="704944" y="5522873"/>
            <a:ext cx="8506178" cy="92318"/>
          </a:xfrm>
          <a:prstGeom prst="rect">
            <a:avLst/>
          </a:prstGeom>
          <a:gradFill>
            <a:gsLst>
              <a:gs pos="0">
                <a:srgbClr val="BFBFBF"/>
              </a:gs>
              <a:gs pos="43640">
                <a:srgbClr val="CACACA"/>
              </a:gs>
              <a:gs pos="90308">
                <a:srgbClr val="D5D5D5"/>
              </a:gs>
            </a:gsLst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9" name="BW100_GR_2C_PC_KM.pdf" descr="BW100_GR_2C_PC_KM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258" y="5743905"/>
            <a:ext cx="1996579" cy="101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1024px-Universität_Stuttgart_Logo.svg.png" descr="1024px-Universität_Stuttgart_Logo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8396" y="6038165"/>
            <a:ext cx="1902644" cy="42735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5238750" cy="71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523875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333425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4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550375-5B3D-4637-AA0E-1CA5382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DBCA08-50CC-4D17-895B-926160CA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10676-6E4C-4C27-8A87-46184FFF1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C923-3756-46F6-90DA-4B85D76046E7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302AD-8DA4-4124-9E01-67C338CD9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2F2730-C760-4E7B-82E1-B5DA7378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3430-7C57-40E1-A1F8-2936FCA518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weprotecttheplanet@ph-freiburg.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721137"/>
            <a:ext cx="10972800" cy="647794"/>
          </a:xfrm>
        </p:spPr>
        <p:txBody>
          <a:bodyPr>
            <a:norm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600201"/>
            <a:ext cx="7648280" cy="452596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rgbClr val="4C5F7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Solaranlage (ab Kl.6/7)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rgbClr val="4C5F7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Solaranlage mit Sonnentracker (ab Kl.9)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rgbClr val="4C5F7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Weitere Projektideen für alle Fächer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de-DE" dirty="0">
              <a:solidFill>
                <a:srgbClr val="4C5F7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de-DE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9E9ED40-036E-449E-9939-044C278A5D5A}"/>
              </a:ext>
            </a:extLst>
          </p:cNvPr>
          <p:cNvSpPr txBox="1">
            <a:spLocks/>
          </p:cNvSpPr>
          <p:nvPr/>
        </p:nvSpPr>
        <p:spPr>
          <a:xfrm>
            <a:off x="609600" y="800006"/>
            <a:ext cx="10972800" cy="64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de-DE" dirty="0"/>
              <a:t>Workshop-Angebote/Projektideen von ICSE im Projekt MOST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20BA11-DAFA-4602-A876-BDA7ED53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462" y="3142487"/>
            <a:ext cx="5843019" cy="19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019AF-0051-4769-9698-4B97B59C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zu ICSE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B4EFE6-16F7-45DE-BBCE-0CEBD2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Sie haben Interesse, ein MOST-Projekt mit uns zu starten?</a:t>
            </a:r>
          </a:p>
          <a:p>
            <a:pPr marL="0" indent="0" algn="ctr">
              <a:buNone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Kontaktieren Sie uns:</a:t>
            </a:r>
          </a:p>
          <a:p>
            <a:pPr marL="0" indent="0">
              <a:buNone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Sabrina Deck	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Email: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weprotecttheplanet@ph-freiburg.de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0761 682 517  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https://icse.ph-freiburg.de/weprotecttheplanet/</a:t>
            </a:r>
            <a:endParaRPr lang="de-DE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5B04CD-AB4F-49E9-BCD0-D335449D6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B531FD-EB06-45AB-B452-7DD1240F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3738880"/>
            <a:ext cx="4053840" cy="1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Solaranlage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7115665" cy="453893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Klassenstufe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Ab ca. 6 bis 7.</a:t>
            </a:r>
          </a:p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Ziel: 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Bau einer Photovoltaikanlage und messen der Leistung an verschiedenen Stellen des Schuldaches -&gt; Analyse wie ertragreich eine Solaranlage für die Schule wäre</a:t>
            </a:r>
          </a:p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Termine: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Programmieren mit einem Arduino und Aufbau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Grundlagen des 3D-Designs und 3D-Drucks Erstellen eines passenden Gehäuses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Physik einer Solaranlage/ Zusammenbau und Test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Kosten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2200" dirty="0" err="1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30 € </a:t>
            </a: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(kann über unser Projekt abgerechnet werden)</a:t>
            </a:r>
            <a:endParaRPr lang="de-DE" sz="22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DB894E-A06E-4AB4-A3BF-51DA07B3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16" y="0"/>
            <a:ext cx="2857500" cy="2857500"/>
          </a:xfrm>
          <a:prstGeom prst="rect">
            <a:avLst/>
          </a:prstGeom>
        </p:spPr>
      </p:pic>
      <p:pic>
        <p:nvPicPr>
          <p:cNvPr id="9" name="Grafik 8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B59B4315-2E14-4B0C-974D-039528A87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890" y="2386359"/>
            <a:ext cx="1791165" cy="17911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121DE1-E2F1-426C-890A-B1FAE786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564" y="4177524"/>
            <a:ext cx="2396629" cy="17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5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Solaranlage: Details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7115665" cy="4538939"/>
          </a:xfrm>
        </p:spPr>
        <p:txBody>
          <a:bodyPr>
            <a:normAutofit fontScale="92500" lnSpcReduction="10000"/>
          </a:bodyPr>
          <a:lstStyle/>
          <a:p>
            <a:pPr marL="57150" indent="0">
              <a:buClrTx/>
              <a:buNone/>
            </a:pP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1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Aufbau und Funktionsweise eines Arduinos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Programmieren eines Arduinos und ansteuern von Sensoren/mechanischen Bauteilen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Auslesen der Werte eines Solarmoduls</a:t>
            </a:r>
          </a:p>
          <a:p>
            <a:pPr marL="57150" indent="0">
              <a:buClrTx/>
              <a:buNone/>
            </a:pP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2</a:t>
            </a: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Grundlagen des 3D-Designs und 3D-Drucks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Erstellen eines passenden Gehäuses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Druck der Bauteile</a:t>
            </a:r>
          </a:p>
          <a:p>
            <a:pPr marL="0" indent="0">
              <a:buClrTx/>
              <a:buNone/>
            </a:pP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3</a:t>
            </a: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Aufbau einer Solarzelle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Wirkungsgrad einer Solarzelle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Zusammenbau und Test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Methoden zur Hochrechnung der Wirksamkeit im Jahresschnitt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Zusammenbau und Test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DB894E-A06E-4AB4-A3BF-51DA07B3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16" y="0"/>
            <a:ext cx="2857500" cy="2857500"/>
          </a:xfrm>
          <a:prstGeom prst="rect">
            <a:avLst/>
          </a:prstGeom>
        </p:spPr>
      </p:pic>
      <p:pic>
        <p:nvPicPr>
          <p:cNvPr id="9" name="Grafik 8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B59B4315-2E14-4B0C-974D-039528A87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890" y="2386359"/>
            <a:ext cx="1791165" cy="17911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121DE1-E2F1-426C-890A-B1FAE786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564" y="4177524"/>
            <a:ext cx="2396629" cy="17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Solartracker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7115665" cy="453893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Klassenstufe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Ab ca. Klasse 9</a:t>
            </a:r>
          </a:p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Ziel: 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Bau einer Photovoltaikanlage und messen der Leistung an verschiedenen Stellen des Schuldaches -&gt; Analyse wie ertragreich eine Solaranlage für die Schule wäre</a:t>
            </a:r>
          </a:p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Termine: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Programmieren mit einem Arduino und ansteuern von Servos sowie </a:t>
            </a:r>
            <a:r>
              <a:rPr lang="de-DE" sz="1800" dirty="0" err="1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Steppermotoren</a:t>
            </a: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Grundlagen des 3D-Designs und 3D-Drucks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Zusammenbau und Test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Tx/>
            </a:pPr>
            <a:r>
              <a:rPr lang="de-DE" sz="2200" b="1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Kosten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2200" dirty="0" err="1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</a:t>
            </a: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45 € </a:t>
            </a: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(kann über unser Projekt abgerechnet werden)</a:t>
            </a:r>
            <a:endParaRPr lang="de-DE" sz="22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DB894E-A06E-4AB4-A3BF-51DA07B3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812" y="0"/>
            <a:ext cx="2857500" cy="2857500"/>
          </a:xfrm>
          <a:prstGeom prst="rect">
            <a:avLst/>
          </a:prstGeom>
        </p:spPr>
      </p:pic>
      <p:pic>
        <p:nvPicPr>
          <p:cNvPr id="9" name="Grafik 8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B59B4315-2E14-4B0C-974D-039528A87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632" y="1594757"/>
            <a:ext cx="1791165" cy="17911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F1DD38-4333-4C49-9A96-B2EC32A6C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795" y="3574980"/>
            <a:ext cx="2232336" cy="22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Solaranlage: Details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7115665" cy="4538939"/>
          </a:xfrm>
        </p:spPr>
        <p:txBody>
          <a:bodyPr>
            <a:normAutofit fontScale="85000" lnSpcReduction="20000"/>
          </a:bodyPr>
          <a:lstStyle/>
          <a:p>
            <a:pPr marL="57150" indent="0">
              <a:buClrTx/>
              <a:buNone/>
            </a:pP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1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Aufbau und Funktionsweise eines Arduinos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Programmieren eines Arduinos und ansteuern von Sensoren/mechanischen Bauteilen/Stepper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Auslesen der Werte eines Solarmoduls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Prinzip eines Trackers</a:t>
            </a:r>
          </a:p>
          <a:p>
            <a:pPr marL="57150" indent="0">
              <a:buClrTx/>
              <a:buNone/>
            </a:pP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2</a:t>
            </a: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Grundlagen des 3D-Designs und 3D-Drucks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Erstellen eines passenden Gehäuses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Erstellen eines Getriebes</a:t>
            </a:r>
          </a:p>
          <a:p>
            <a:pPr lvl="1">
              <a:buClrTx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Druck der Bauteile</a:t>
            </a:r>
          </a:p>
          <a:p>
            <a:pPr marL="0" indent="0">
              <a:buClrTx/>
              <a:buNone/>
            </a:pPr>
            <a:r>
              <a:rPr lang="de-DE" sz="22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3</a:t>
            </a: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Aufbau einer Solarzelle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Zusammenbau und Test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Wirkungsgrad einer Solarzelle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Methoden zur Hochrechnung der Wirksamkeit im Jahresschnitt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Zusammenbau und Test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de-DE" sz="1800" dirty="0">
                <a:solidFill>
                  <a:srgbClr val="576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Hinweise zur Programmierung der Anlage</a:t>
            </a:r>
          </a:p>
          <a:p>
            <a:pPr marL="800100" lvl="1" indent="-342900">
              <a:buClrTx/>
              <a:buFont typeface="+mj-lt"/>
              <a:buAutoNum type="arabicPeriod"/>
            </a:pPr>
            <a:endParaRPr lang="de-DE" sz="1800" dirty="0">
              <a:solidFill>
                <a:srgbClr val="576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DB894E-A06E-4AB4-A3BF-51DA07B3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16" y="0"/>
            <a:ext cx="2857500" cy="2857500"/>
          </a:xfrm>
          <a:prstGeom prst="rect">
            <a:avLst/>
          </a:prstGeom>
        </p:spPr>
      </p:pic>
      <p:pic>
        <p:nvPicPr>
          <p:cNvPr id="9" name="Grafik 8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B59B4315-2E14-4B0C-974D-039528A87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890" y="2386359"/>
            <a:ext cx="1791165" cy="179116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2B744D-C5AC-4ED3-979D-B46093EC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795" y="3574980"/>
            <a:ext cx="2232336" cy="22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Weitere Themen für Projekte im Rahmen von MOST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9703742" cy="4868870"/>
          </a:xfrm>
        </p:spPr>
        <p:txBody>
          <a:bodyPr>
            <a:normAutofit fontScale="92500"/>
          </a:bodyPr>
          <a:lstStyle/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Escape Room zum Thema Nachhaltigkeit (17 UN-Nachhaltigkeitsziele) designen (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Workshopangebot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von uns)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Solarzellenbau (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Workshopangebot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von uns), Physikalische Experimente zur Stromerzeugung und -speicherung; richtig heizen und lüften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3D-Druckprojekt/Abfälle recyclen (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Workshopangebot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von uns mit eigenem Drucklabor)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Fahrrad-Reparaturcafé / Projekt: Repariert die Schule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Biodiversität im Schulbereich: Lebensräume für Tiere schaffen, Artenvielfalt im Schulgarten kultivieren</a:t>
            </a:r>
          </a:p>
          <a:p>
            <a:pPr lvl="0" fontAlgn="base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Frag die Oma! Ältere Menschen nach Tipps zum Müll sparen fragen und selbst ausprobieren.</a:t>
            </a:r>
          </a:p>
          <a:p>
            <a:pPr>
              <a:lnSpc>
                <a:spcPct val="170000"/>
              </a:lnSpc>
              <a:buClrTx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2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Weitere Themen für Projekte im Rahmen von MOST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11593502" cy="4797750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Feinstaubmesser an den Straßen um die Schule/C02-Messer und Optimierung der Bepflanzung einzelner Räume</a:t>
            </a:r>
          </a:p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Geo-Caching-Tour mit Quizfragen erstellen (z.B. zum Thema Müll)</a:t>
            </a:r>
          </a:p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Nachhaltiger Adventskalender für die Schulwochen vor Weihnachten</a:t>
            </a:r>
          </a:p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Selbstversuche: 1 Woche nachhaltig leben/ 1 Woche ohne Strom/1 Woche keinen Müll erzeugen</a:t>
            </a:r>
          </a:p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Sharing Economy an der Schule etablieren (Tauschbörsen, Verleihsysteme)</a:t>
            </a:r>
          </a:p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Abfallreduktion an eigener Schule/im eigenen Stadtteil</a:t>
            </a:r>
          </a:p>
          <a:p>
            <a:pPr lvl="0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 Food/Mehrwegverpackungen in der Mensa</a:t>
            </a:r>
          </a:p>
          <a:p>
            <a:pPr lvl="0" fontAlgn="base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App-Entwicklung oder Kurzfilm zum Thema Nachhaltigkeit</a:t>
            </a:r>
          </a:p>
          <a:p>
            <a:pPr lvl="0" fontAlgn="base">
              <a:lnSpc>
                <a:spcPct val="170000"/>
              </a:lnSpc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Wie wird Müll richtig getrennt? Produktion eines Videoclips für die Homepage der ASF/Schulhomepage</a:t>
            </a:r>
          </a:p>
        </p:txBody>
      </p:sp>
    </p:spTree>
    <p:extLst>
      <p:ext uri="{BB962C8B-B14F-4D97-AF65-F5344CB8AC3E}">
        <p14:creationId xmlns:p14="http://schemas.microsoft.com/office/powerpoint/2010/main" val="409994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Weitere Themen für Projekte im Rahmen von MOST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10262542" cy="4879030"/>
          </a:xfrm>
        </p:spPr>
        <p:txBody>
          <a:bodyPr>
            <a:normAutofit/>
          </a:bodyPr>
          <a:lstStyle/>
          <a:p>
            <a:pPr lvl="0" fontAlgn="base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Verpackungskunststoff selbst recyceln, Papier selbst herstellen</a:t>
            </a:r>
          </a:p>
          <a:p>
            <a:pPr lvl="0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YouTube-Kanal oder Instagram-Channel zu nachhaltigem Leben</a:t>
            </a:r>
          </a:p>
          <a:p>
            <a:pPr lvl="0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10min-Pauseninfo zu Nachhaltigkeit</a:t>
            </a:r>
          </a:p>
          <a:p>
            <a:pPr lvl="0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Projektwoche zu den Themen Müllverbrauch/ Energieverbrauch/Umweltschutz</a:t>
            </a:r>
          </a:p>
          <a:p>
            <a:pPr lvl="0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Schülerzeitungsprojekt: eine*n Expert*in zum Thema Nachhaltigkeit interviewen und Artikel schreiben</a:t>
            </a:r>
          </a:p>
          <a:p>
            <a:pPr lvl="0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Selbstversuch: Wieviel Müll produziert unsere Familie in einer Woche? </a:t>
            </a: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Hochrechnungen und Modellierungen</a:t>
            </a:r>
          </a:p>
          <a:p>
            <a:pPr lvl="0">
              <a:lnSpc>
                <a:spcPct val="150000"/>
              </a:lnSpc>
            </a:pPr>
            <a:r>
              <a:rPr lang="de-DE" sz="19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Sachunterrichtsprojekt: Was passiert mit dem Abfall in der Natur?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Fast Fashion/Faire Mode</a:t>
            </a:r>
          </a:p>
          <a:p>
            <a:pPr marL="0" lvl="0" indent="0">
              <a:lnSpc>
                <a:spcPct val="150000"/>
              </a:lnSpc>
              <a:buNone/>
            </a:pPr>
            <a:endParaRPr lang="de-DE" sz="19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ClrTx/>
            </a:pPr>
            <a:endParaRPr lang="de-DE" sz="19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9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778" y="246792"/>
            <a:ext cx="8940800" cy="63836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576383"/>
                </a:solidFill>
              </a:rPr>
              <a:t>Weitere Themen für Projekte im Rahmen von MOST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778" y="1003610"/>
            <a:ext cx="10211742" cy="453893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Kunstprojekt: Upcycling – Alles Müll? Oder wertvolle Schätze? Was man aus Müll machen kann!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Nachbarschaftsbefragung und Poster erstellen zum Thema Nachhaltigkeit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Berechnungen zum Energieaufkommen am Beispiel Schulweg (mit dem Auto vs. Fahrrad); eigene Umfragen erstellen und statistisch auswerten, Reparaturwerkstatt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Politik, Ethikprojekt: Auftritt bei der Klimakonferenz simulieren; Energiebilanz der Digitalisierung, gesellschaftliche (globale) Verantwortung bei der Müllreduktion</a:t>
            </a:r>
          </a:p>
          <a:p>
            <a:pPr lvl="0">
              <a:lnSpc>
                <a:spcPct val="17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Fremdsprachenprojekt: Austausch mit Projekten in den anderen europäischen Partnerländern; Übersetzung von Projektergebnissen in eine Fremdsprache, Übersetzung von wissenschaftlichen Erkenntnissen im MINT-Bereich auf Deutsch und in einfache Sprache</a:t>
            </a:r>
          </a:p>
          <a:p>
            <a:pPr>
              <a:lnSpc>
                <a:spcPct val="170000"/>
              </a:lnSpc>
              <a:buClrTx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8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Breitbild</PresentationFormat>
  <Paragraphs>108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24" baseType="lpstr">
      <vt:lpstr>Arial</vt:lpstr>
      <vt:lpstr>Avenir Book</vt:lpstr>
      <vt:lpstr>Calibri</vt:lpstr>
      <vt:lpstr>Calibri Light</vt:lpstr>
      <vt:lpstr>Gudea</vt:lpstr>
      <vt:lpstr>Helvetica</vt:lpstr>
      <vt:lpstr>Helvetica Neue</vt:lpstr>
      <vt:lpstr>Helvetica Neue Medium</vt:lpstr>
      <vt:lpstr>Lucida Grande</vt:lpstr>
      <vt:lpstr>Wingdings</vt:lpstr>
      <vt:lpstr>Office-Design</vt:lpstr>
      <vt:lpstr>1_Benutzerdefiniertes Design</vt:lpstr>
      <vt:lpstr>21_BasicWhite</vt:lpstr>
      <vt:lpstr>Benutzerdefiniertes Design</vt:lpstr>
      <vt:lpstr> </vt:lpstr>
      <vt:lpstr>Solaranlage</vt:lpstr>
      <vt:lpstr>Solaranlage: Details</vt:lpstr>
      <vt:lpstr>Solartracker</vt:lpstr>
      <vt:lpstr>Solaranlage: Details</vt:lpstr>
      <vt:lpstr>Weitere Themen für Projekte im Rahmen von MOST</vt:lpstr>
      <vt:lpstr>Weitere Themen für Projekte im Rahmen von MOST</vt:lpstr>
      <vt:lpstr>Weitere Themen für Projekte im Rahmen von MOST</vt:lpstr>
      <vt:lpstr>Weitere Themen für Projekte im Rahmen von MOST</vt:lpstr>
      <vt:lpstr>Kontakt zu ICSE</vt:lpstr>
    </vt:vector>
  </TitlesOfParts>
  <Company>Pädagogische Hochschule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Birtel</dc:creator>
  <cp:lastModifiedBy>Sabrina Deck</cp:lastModifiedBy>
  <cp:revision>476</cp:revision>
  <dcterms:created xsi:type="dcterms:W3CDTF">2017-02-28T10:46:16Z</dcterms:created>
  <dcterms:modified xsi:type="dcterms:W3CDTF">2021-10-12T21:17:55Z</dcterms:modified>
</cp:coreProperties>
</file>