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9144000" cy="5143500"/>
  <p:defaultTextStyle>
    <a:defPPr>
      <a:defRPr lang="de-DE"/>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6C60D3-7623-9F87-4037-86B16BEEB85C}">
  <a:tblStyle styleId="{D36C60D3-7623-9F87-4037-86B16BEEB85C}"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6" d="100"/>
          <a:sy n="136" d="100"/>
        </p:scale>
        <p:origin x="126"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Straser" userId="b3373660-5840-4900-be9d-f738eca17deb" providerId="ADAL" clId="{1E705471-3A67-46A1-B402-A698DBA63817}"/>
    <pc:docChg chg="custSel modSld">
      <pc:chgData name="Oliver Straser" userId="b3373660-5840-4900-be9d-f738eca17deb" providerId="ADAL" clId="{1E705471-3A67-46A1-B402-A698DBA63817}" dt="2022-09-28T18:02:47.539" v="360" actId="20577"/>
      <pc:docMkLst>
        <pc:docMk/>
      </pc:docMkLst>
      <pc:sldChg chg="modSp mod">
        <pc:chgData name="Oliver Straser" userId="b3373660-5840-4900-be9d-f738eca17deb" providerId="ADAL" clId="{1E705471-3A67-46A1-B402-A698DBA63817}" dt="2022-09-28T18:02:47.539" v="360" actId="20577"/>
        <pc:sldMkLst>
          <pc:docMk/>
          <pc:sldMk cId="0" sldId="286"/>
        </pc:sldMkLst>
        <pc:spChg chg="mod">
          <ac:chgData name="Oliver Straser" userId="b3373660-5840-4900-be9d-f738eca17deb" providerId="ADAL" clId="{1E705471-3A67-46A1-B402-A698DBA63817}" dt="2022-09-28T18:02:47.539" v="360" actId="20577"/>
          <ac:spMkLst>
            <pc:docMk/>
            <pc:sldMk cId="0" sldId="286"/>
            <ac:spMk id="3" creationId="{00000000-0000-0000-0000-000000000000}"/>
          </ac:spMkLst>
        </pc:spChg>
      </pc:sldChg>
      <pc:sldChg chg="modSp mod">
        <pc:chgData name="Oliver Straser" userId="b3373660-5840-4900-be9d-f738eca17deb" providerId="ADAL" clId="{1E705471-3A67-46A1-B402-A698DBA63817}" dt="2022-09-28T18:00:45.331" v="234" actId="20577"/>
        <pc:sldMkLst>
          <pc:docMk/>
          <pc:sldMk cId="0" sldId="289"/>
        </pc:sldMkLst>
        <pc:spChg chg="mod">
          <ac:chgData name="Oliver Straser" userId="b3373660-5840-4900-be9d-f738eca17deb" providerId="ADAL" clId="{1E705471-3A67-46A1-B402-A698DBA63817}" dt="2022-09-28T18:00:45.331" v="234" actId="20577"/>
          <ac:spMkLst>
            <pc:docMk/>
            <pc:sldMk cId="0" sldId="289"/>
            <ac:spMk id="10" creationId="{00000000-0000-0000-0000-000000000000}"/>
          </ac:spMkLst>
        </pc:spChg>
      </pc:sldChg>
      <pc:sldChg chg="modSp mod">
        <pc:chgData name="Oliver Straser" userId="b3373660-5840-4900-be9d-f738eca17deb" providerId="ADAL" clId="{1E705471-3A67-46A1-B402-A698DBA63817}" dt="2022-09-28T18:02:01.211" v="265" actId="20577"/>
        <pc:sldMkLst>
          <pc:docMk/>
          <pc:sldMk cId="0" sldId="291"/>
        </pc:sldMkLst>
        <pc:spChg chg="mod">
          <ac:chgData name="Oliver Straser" userId="b3373660-5840-4900-be9d-f738eca17deb" providerId="ADAL" clId="{1E705471-3A67-46A1-B402-A698DBA63817}" dt="2022-09-28T18:02:01.211" v="265" actId="20577"/>
          <ac:spMkLst>
            <pc:docMk/>
            <pc:sldMk cId="0" sldId="291"/>
            <ac:spMk id="3" creationId="{00000000-0000-0000-0000-000000000000}"/>
          </ac:spMkLst>
        </pc:spChg>
      </pc:sldChg>
      <pc:sldChg chg="modSp mod">
        <pc:chgData name="Oliver Straser" userId="b3373660-5840-4900-be9d-f738eca17deb" providerId="ADAL" clId="{1E705471-3A67-46A1-B402-A698DBA63817}" dt="2022-09-28T17:57:41.827" v="161" actId="20577"/>
        <pc:sldMkLst>
          <pc:docMk/>
          <pc:sldMk cId="0" sldId="292"/>
        </pc:sldMkLst>
        <pc:spChg chg="mod">
          <ac:chgData name="Oliver Straser" userId="b3373660-5840-4900-be9d-f738eca17deb" providerId="ADAL" clId="{1E705471-3A67-46A1-B402-A698DBA63817}" dt="2022-09-28T17:57:41.827" v="161" actId="20577"/>
          <ac:spMkLst>
            <pc:docMk/>
            <pc:sldMk cId="0" sldId="292"/>
            <ac:spMk id="3" creationId="{00000000-0000-0000-0000-000000000000}"/>
          </ac:spMkLst>
        </pc:spChg>
      </pc:sldChg>
      <pc:sldChg chg="modSp mod">
        <pc:chgData name="Oliver Straser" userId="b3373660-5840-4900-be9d-f738eca17deb" providerId="ADAL" clId="{1E705471-3A67-46A1-B402-A698DBA63817}" dt="2022-09-28T17:50:10.476" v="50" actId="20577"/>
        <pc:sldMkLst>
          <pc:docMk/>
          <pc:sldMk cId="0" sldId="294"/>
        </pc:sldMkLst>
        <pc:spChg chg="mod">
          <ac:chgData name="Oliver Straser" userId="b3373660-5840-4900-be9d-f738eca17deb" providerId="ADAL" clId="{1E705471-3A67-46A1-B402-A698DBA63817}" dt="2022-09-28T17:50:10.476" v="50" actId="20577"/>
          <ac:spMkLst>
            <pc:docMk/>
            <pc:sldMk cId="0" sldId="294"/>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Überschriftenplatzhalter 1"/>
          <p:cNvSpPr>
            <a:spLocks noGrp="1"/>
          </p:cNvSpPr>
          <p:nvPr>
            <p:ph type="hdr" sz="quarter"/>
          </p:nvPr>
        </p:nvSpPr>
        <p:spPr bwMode="auto">
          <a:xfrm>
            <a:off x="0" y="0"/>
            <a:ext cx="2945659" cy="496332"/>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50443" y="0"/>
            <a:ext cx="2945659" cy="496332"/>
          </a:xfrm>
          <a:prstGeom prst="rect">
            <a:avLst/>
          </a:prstGeom>
        </p:spPr>
        <p:txBody>
          <a:bodyPr vert="horz" lIns="91440" tIns="45720" rIns="91440" bIns="45720" rtlCol="0"/>
          <a:lstStyle>
            <a:lvl1pPr algn="r">
              <a:defRPr sz="1200"/>
            </a:lvl1pPr>
          </a:lstStyle>
          <a:p>
            <a:pPr>
              <a:defRPr/>
            </a:pPr>
            <a:fld id="{2CF85981-0A6E-DC4F-9DC9-F24078E0FA09}" type="datetimeFigureOut">
              <a:rPr lang="de-DE"/>
              <a:t>08.10.2022</a:t>
            </a:fld>
            <a:endParaRPr lang="de-DE"/>
          </a:p>
        </p:txBody>
      </p:sp>
      <p:sp>
        <p:nvSpPr>
          <p:cNvPr id="4" name="Folienbildplatzhalter 3"/>
          <p:cNvSpPr>
            <a:spLocks noGrp="1" noRot="1" noChangeAspect="1"/>
          </p:cNvSpPr>
          <p:nvPr>
            <p:ph type="sldImg" idx="2"/>
          </p:nvPr>
        </p:nvSpPr>
        <p:spPr bwMode="auto">
          <a:xfrm>
            <a:off x="90488" y="744538"/>
            <a:ext cx="6616700" cy="3722687"/>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79768" y="4715153"/>
            <a:ext cx="5438140" cy="4466987"/>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9428583"/>
            <a:ext cx="2945659" cy="496332"/>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50443" y="9428583"/>
            <a:ext cx="2945659" cy="496332"/>
          </a:xfrm>
          <a:prstGeom prst="rect">
            <a:avLst/>
          </a:prstGeom>
        </p:spPr>
        <p:txBody>
          <a:bodyPr vert="horz" lIns="91440" tIns="45720" rIns="91440" bIns="45720" rtlCol="0" anchor="b"/>
          <a:lstStyle>
            <a:lvl1pPr algn="r">
              <a:defRPr sz="1200"/>
            </a:lvl1pPr>
          </a:lstStyle>
          <a:p>
            <a:pPr>
              <a:defRPr/>
            </a:pPr>
            <a:fld id="{053ABD4E-16D0-5348-910F-B34FEBD0AA0B}" type="slidenum">
              <a:rPr lang="de-DE"/>
              <a:t>‹Nr.›</a:t>
            </a:fld>
            <a:endParaRPr lang="de-DE"/>
          </a:p>
        </p:txBody>
      </p:sp>
    </p:spTree>
  </p:cSld>
  <p:clrMap bg1="lt1" tx1="dk1" bg2="lt2" tx2="dk2" accent1="accent1" accent2="accent2" accent3="accent3" accent4="accent4" accent5="accent5" accent6="accent6" hlink="hlink" folHlink="folHlink"/>
  <p:hf hdr="0" ftr="0" dt="0"/>
  <p:notesStyle>
    <a:lvl1pPr marL="0" algn="l" defTabSz="457200">
      <a:defRPr sz="1200">
        <a:solidFill>
          <a:schemeClr val="tx1"/>
        </a:solidFill>
        <a:latin typeface="+mn-lt"/>
        <a:ea typeface="+mn-ea"/>
        <a:cs typeface="+mn-cs"/>
      </a:defRPr>
    </a:lvl1pPr>
    <a:lvl2pPr marL="457200" algn="l" defTabSz="457200">
      <a:defRPr sz="1200">
        <a:solidFill>
          <a:schemeClr val="tx1"/>
        </a:solidFill>
        <a:latin typeface="+mn-lt"/>
        <a:ea typeface="+mn-ea"/>
        <a:cs typeface="+mn-cs"/>
      </a:defRPr>
    </a:lvl2pPr>
    <a:lvl3pPr marL="914400" algn="l" defTabSz="457200">
      <a:defRPr sz="1200">
        <a:solidFill>
          <a:schemeClr val="tx1"/>
        </a:solidFill>
        <a:latin typeface="+mn-lt"/>
        <a:ea typeface="+mn-ea"/>
        <a:cs typeface="+mn-cs"/>
      </a:defRPr>
    </a:lvl3pPr>
    <a:lvl4pPr marL="1371600" algn="l" defTabSz="457200">
      <a:defRPr sz="1200">
        <a:solidFill>
          <a:schemeClr val="tx1"/>
        </a:solidFill>
        <a:latin typeface="+mn-lt"/>
        <a:ea typeface="+mn-ea"/>
        <a:cs typeface="+mn-cs"/>
      </a:defRPr>
    </a:lvl4pPr>
    <a:lvl5pPr marL="1828800" algn="l" defTabSz="457200">
      <a:defRPr sz="1200">
        <a:solidFill>
          <a:schemeClr val="tx1"/>
        </a:solidFill>
        <a:latin typeface="+mn-lt"/>
        <a:ea typeface="+mn-ea"/>
        <a:cs typeface="+mn-cs"/>
      </a:defRPr>
    </a:lvl5pPr>
    <a:lvl6pPr marL="2286000" algn="l" defTabSz="457200">
      <a:defRPr sz="1200">
        <a:solidFill>
          <a:schemeClr val="tx1"/>
        </a:solidFill>
        <a:latin typeface="+mn-lt"/>
        <a:ea typeface="+mn-ea"/>
        <a:cs typeface="+mn-cs"/>
      </a:defRPr>
    </a:lvl6pPr>
    <a:lvl7pPr marL="2743200" algn="l" defTabSz="457200">
      <a:defRPr sz="1200">
        <a:solidFill>
          <a:schemeClr val="tx1"/>
        </a:solidFill>
        <a:latin typeface="+mn-lt"/>
        <a:ea typeface="+mn-ea"/>
        <a:cs typeface="+mn-cs"/>
      </a:defRPr>
    </a:lvl7pPr>
    <a:lvl8pPr marL="3200400" algn="l" defTabSz="457200">
      <a:defRPr sz="1200">
        <a:solidFill>
          <a:schemeClr val="tx1"/>
        </a:solidFill>
        <a:latin typeface="+mn-lt"/>
        <a:ea typeface="+mn-ea"/>
        <a:cs typeface="+mn-cs"/>
      </a:defRPr>
    </a:lvl8pPr>
    <a:lvl9pPr marL="3657600" algn="l" defTabSz="4572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90488" y="744538"/>
            <a:ext cx="6616700" cy="3722687"/>
          </a:xfrm>
        </p:spPr>
      </p:sp>
      <p:sp>
        <p:nvSpPr>
          <p:cNvPr id="3" name="Notizenplatzhalter 2"/>
          <p:cNvSpPr>
            <a:spLocks noGrp="1"/>
          </p:cNvSpPr>
          <p:nvPr>
            <p:ph type="body" idx="1"/>
          </p:nvPr>
        </p:nvSpPr>
        <p:spPr bwMode="auto"/>
        <p:txBody>
          <a:bodyPr/>
          <a:lstStyle/>
          <a:p>
            <a:pPr>
              <a:defRPr/>
            </a:pPr>
            <a:r>
              <a:rPr lang="en-US"/>
              <a:t>Image from Pixabay: It is not necessary to quote the source</a:t>
            </a:r>
            <a:endParaRPr/>
          </a:p>
          <a:p>
            <a:pPr>
              <a:defRPr/>
            </a:pPr>
            <a:r>
              <a:rPr lang="en-US"/>
              <a:t>Note for the lecturer</a:t>
            </a:r>
            <a:endParaRPr/>
          </a:p>
        </p:txBody>
      </p:sp>
      <p:sp>
        <p:nvSpPr>
          <p:cNvPr id="4" name="Foliennummernplatzhalter 3"/>
          <p:cNvSpPr>
            <a:spLocks noGrp="1"/>
          </p:cNvSpPr>
          <p:nvPr>
            <p:ph type="sldNum" sz="quarter" idx="10"/>
          </p:nvPr>
        </p:nvSpPr>
        <p:spPr bwMode="auto"/>
        <p:txBody>
          <a:bodyPr/>
          <a:lstStyle/>
          <a:p>
            <a:pPr>
              <a:defRPr/>
            </a:pPr>
            <a:fld id="{053ABD4E-16D0-5348-910F-B34FEBD0AA0B}" type="slidenum">
              <a:rPr lang="de-DE"/>
              <a:t>4</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a:t>Image from Pixabay: It is not necessary to quote the source</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053ABD4E-16D0-5348-910F-B34FEBD0AA0B}" type="slidenum">
              <a:rPr lang="de-DE"/>
              <a:t>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90488" y="744538"/>
            <a:ext cx="6616700" cy="3722687"/>
          </a:xfrm>
        </p:spPr>
      </p:sp>
      <p:sp>
        <p:nvSpPr>
          <p:cNvPr id="3" name="Notizenplatzhalter 2"/>
          <p:cNvSpPr>
            <a:spLocks noGrp="1"/>
          </p:cNvSpPr>
          <p:nvPr>
            <p:ph type="body" idx="1"/>
          </p:nvPr>
        </p:nvSpPr>
        <p:spPr bwMode="auto"/>
        <p:txBody>
          <a:bodyPr/>
          <a:lstStyle/>
          <a:p>
            <a:pPr>
              <a:defRPr/>
            </a:pPr>
            <a:r>
              <a:rPr lang="en-US"/>
              <a:t>Image from Pixabay: It is not necessary to quote the source</a:t>
            </a:r>
            <a:endParaRPr/>
          </a:p>
        </p:txBody>
      </p:sp>
      <p:sp>
        <p:nvSpPr>
          <p:cNvPr id="4" name="Foliennummernplatzhalter 3"/>
          <p:cNvSpPr>
            <a:spLocks noGrp="1"/>
          </p:cNvSpPr>
          <p:nvPr>
            <p:ph type="sldNum" sz="quarter" idx="10"/>
          </p:nvPr>
        </p:nvSpPr>
        <p:spPr bwMode="auto"/>
        <p:txBody>
          <a:bodyPr/>
          <a:lstStyle/>
          <a:p>
            <a:pPr>
              <a:defRPr/>
            </a:pPr>
            <a:fld id="{053ABD4E-16D0-5348-910F-B34FEBD0AA0B}" type="slidenum">
              <a:rPr lang="de-DE"/>
              <a:t>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a:t>Image from Pixabay: It is not necessary to quote the source</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053ABD4E-16D0-5348-910F-B34FEBD0AA0B}" type="slidenum">
              <a:rPr lang="de-DE"/>
              <a:t>7</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a:t>Image from Pixabay: It is not necessary to quote the source. In Amsterdam werrden dadurch 6000 Bäume und 34kg Papiermüll pro Haushalt gespart.</a:t>
            </a:r>
            <a:endParaRPr/>
          </a:p>
          <a:p>
            <a:pPr marL="0" marR="0" lvl="0" indent="0" algn="l" defTabSz="457200">
              <a:lnSpc>
                <a:spcPct val="100000"/>
              </a:lnSpc>
              <a:spcBef>
                <a:spcPts val="0"/>
              </a:spcBef>
              <a:spcAft>
                <a:spcPts val="0"/>
              </a:spcAft>
              <a:buClrTx/>
              <a:buSzTx/>
              <a:buFontTx/>
              <a:buNone/>
              <a:defRPr/>
            </a:pPr>
            <a:endParaRPr lang="en-US"/>
          </a:p>
          <a:p>
            <a:pPr marL="0" marR="0" lvl="0" indent="0" algn="l" defTabSz="457200">
              <a:lnSpc>
                <a:spcPct val="100000"/>
              </a:lnSpc>
              <a:spcBef>
                <a:spcPts val="0"/>
              </a:spcBef>
              <a:spcAft>
                <a:spcPts val="0"/>
              </a:spcAft>
              <a:buClrTx/>
              <a:buSzTx/>
              <a:buFontTx/>
              <a:buNone/>
              <a:defRPr/>
            </a:pPr>
            <a:r>
              <a:rPr lang="de-DE"/>
              <a:t>https://www.geo.de/natur/nachhaltigkeit/22480-rtkl-amsterdam-kein-werbe-muell-mehr-im-briefkasten-so-machen-es-unsere</a:t>
            </a:r>
            <a:endParaRPr/>
          </a:p>
        </p:txBody>
      </p:sp>
      <p:sp>
        <p:nvSpPr>
          <p:cNvPr id="4" name="Foliennummernplatzhalter 3"/>
          <p:cNvSpPr>
            <a:spLocks noGrp="1"/>
          </p:cNvSpPr>
          <p:nvPr>
            <p:ph type="sldNum" sz="quarter" idx="5"/>
          </p:nvPr>
        </p:nvSpPr>
        <p:spPr bwMode="auto"/>
        <p:txBody>
          <a:bodyPr/>
          <a:lstStyle/>
          <a:p>
            <a:pPr>
              <a:defRPr/>
            </a:pPr>
            <a:fld id="{053ABD4E-16D0-5348-910F-B34FEBD0AA0B}" type="slidenum">
              <a:rPr lang="de-DE"/>
              <a:t>33</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a:t>Image from Pixabay: It is not necessary to quote the source. </a:t>
            </a:r>
            <a:endParaRPr/>
          </a:p>
          <a:p>
            <a:pPr marL="0" marR="0" lvl="0" indent="0" algn="l" defTabSz="457200">
              <a:lnSpc>
                <a:spcPct val="100000"/>
              </a:lnSpc>
              <a:spcBef>
                <a:spcPts val="0"/>
              </a:spcBef>
              <a:spcAft>
                <a:spcPts val="0"/>
              </a:spcAft>
              <a:buClrTx/>
              <a:buSzTx/>
              <a:buFontTx/>
              <a:buNone/>
              <a:defRPr/>
            </a:pPr>
            <a:r>
              <a:rPr lang="de-DE"/>
              <a:t>Hint: The discussion about the usabillity of electric cars is highly complex. Rare earth elements are also used in diesel and otto-motor cars. The question if an electric car is the better option is quite provocative and answers depend on many factors.</a:t>
            </a:r>
            <a:endParaRPr/>
          </a:p>
          <a:p>
            <a:pPr marL="171450" marR="0" lvl="0" indent="-171450" algn="l" defTabSz="457200">
              <a:lnSpc>
                <a:spcPct val="100000"/>
              </a:lnSpc>
              <a:spcBef>
                <a:spcPts val="0"/>
              </a:spcBef>
              <a:spcAft>
                <a:spcPts val="0"/>
              </a:spcAft>
              <a:buClrTx/>
              <a:buSzTx/>
              <a:buFont typeface="Arial"/>
              <a:buChar char="•"/>
              <a:defRPr/>
            </a:pPr>
            <a:r>
              <a:rPr lang="de-DE"/>
              <a:t>Geographical (where comes the energy used in electric cars from)</a:t>
            </a:r>
            <a:endParaRPr/>
          </a:p>
          <a:p>
            <a:pPr marL="171450" marR="0" lvl="0" indent="-171450" algn="l" defTabSz="457200">
              <a:lnSpc>
                <a:spcPct val="100000"/>
              </a:lnSpc>
              <a:spcBef>
                <a:spcPts val="0"/>
              </a:spcBef>
              <a:spcAft>
                <a:spcPts val="0"/>
              </a:spcAft>
              <a:buClrTx/>
              <a:buSzTx/>
              <a:buFont typeface="Arial"/>
              <a:buChar char="•"/>
              <a:defRPr/>
            </a:pPr>
            <a:r>
              <a:rPr lang="de-DE"/>
              <a:t>Personal (do  I really need a car? </a:t>
            </a:r>
            <a:endParaRPr/>
          </a:p>
          <a:p>
            <a:pPr marL="171450" marR="0" lvl="0" indent="-171450" algn="l" defTabSz="457200">
              <a:lnSpc>
                <a:spcPct val="100000"/>
              </a:lnSpc>
              <a:spcBef>
                <a:spcPts val="0"/>
              </a:spcBef>
              <a:spcAft>
                <a:spcPts val="0"/>
              </a:spcAft>
              <a:buClrTx/>
              <a:buSzTx/>
              <a:buFont typeface="Arial"/>
              <a:buChar char="•"/>
              <a:defRPr/>
            </a:pPr>
            <a:r>
              <a:rPr lang="de-DE"/>
              <a:t>Ideological (with buying an electric car we fund this industry and improve future electric cars)</a:t>
            </a:r>
            <a:endParaRPr/>
          </a:p>
          <a:p>
            <a:pPr marL="171450" marR="0" lvl="0" indent="-171450" algn="l" defTabSz="457200">
              <a:lnSpc>
                <a:spcPct val="100000"/>
              </a:lnSpc>
              <a:spcBef>
                <a:spcPts val="0"/>
              </a:spcBef>
              <a:spcAft>
                <a:spcPts val="0"/>
              </a:spcAft>
              <a:buClrTx/>
              <a:buSzTx/>
              <a:buFont typeface="Arial"/>
              <a:buChar char="•"/>
              <a:defRPr/>
            </a:pPr>
            <a:r>
              <a:rPr lang="de-DE"/>
              <a:t>Ecological (is my old car still good enough, air pollution)</a:t>
            </a:r>
            <a:endParaRPr/>
          </a:p>
          <a:p>
            <a:pPr marL="171450" marR="0" lvl="0" indent="-171450" algn="l" defTabSz="457200">
              <a:lnSpc>
                <a:spcPct val="100000"/>
              </a:lnSpc>
              <a:spcBef>
                <a:spcPts val="0"/>
              </a:spcBef>
              <a:spcAft>
                <a:spcPts val="0"/>
              </a:spcAft>
              <a:buClrTx/>
              <a:buSzTx/>
              <a:buFont typeface="Arial"/>
              <a:buChar char="•"/>
              <a:defRPr/>
            </a:pPr>
            <a:r>
              <a:rPr lang="de-DE"/>
              <a:t>…</a:t>
            </a:r>
            <a:endParaRPr/>
          </a:p>
        </p:txBody>
      </p:sp>
      <p:sp>
        <p:nvSpPr>
          <p:cNvPr id="4" name="Foliennummernplatzhalter 3"/>
          <p:cNvSpPr>
            <a:spLocks noGrp="1"/>
          </p:cNvSpPr>
          <p:nvPr>
            <p:ph type="sldNum" sz="quarter" idx="5"/>
          </p:nvPr>
        </p:nvSpPr>
        <p:spPr bwMode="auto"/>
        <p:txBody>
          <a:bodyPr/>
          <a:lstStyle/>
          <a:p>
            <a:pPr>
              <a:defRPr/>
            </a:pPr>
            <a:fld id="{053ABD4E-16D0-5348-910F-B34FEBD0AA0B}" type="slidenum">
              <a:rPr lang="de-DE"/>
              <a:t>34</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Soll das E</a:t>
            </a:r>
            <a:endParaRPr/>
          </a:p>
        </p:txBody>
      </p:sp>
      <p:sp>
        <p:nvSpPr>
          <p:cNvPr id="4" name="Foliennummernplatzhalter 3"/>
          <p:cNvSpPr>
            <a:spLocks noGrp="1"/>
          </p:cNvSpPr>
          <p:nvPr>
            <p:ph type="sldNum" sz="quarter" idx="5"/>
          </p:nvPr>
        </p:nvSpPr>
        <p:spPr bwMode="auto"/>
        <p:txBody>
          <a:bodyPr/>
          <a:lstStyle/>
          <a:p>
            <a:pPr>
              <a:defRPr/>
            </a:pPr>
            <a:fld id="{053ABD4E-16D0-5348-910F-B34FEBD0AA0B}" type="slidenum">
              <a:rPr lang="de-DE"/>
              <a:t>37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a:t>Image from Pixabay: It is not necessary to quote the source. In Amsterdam werrden dadurch 6000 Bäume und 34kg Papiermüll pro Haushalt gespart.</a:t>
            </a:r>
            <a:endParaRPr/>
          </a:p>
          <a:p>
            <a:pPr marL="0" marR="0" lvl="0" indent="0" algn="l" defTabSz="457200">
              <a:lnSpc>
                <a:spcPct val="100000"/>
              </a:lnSpc>
              <a:spcBef>
                <a:spcPts val="0"/>
              </a:spcBef>
              <a:spcAft>
                <a:spcPts val="0"/>
              </a:spcAft>
              <a:buClrTx/>
              <a:buSzTx/>
              <a:buFontTx/>
              <a:buNone/>
              <a:defRPr/>
            </a:pPr>
            <a:endParaRPr lang="en-US"/>
          </a:p>
          <a:p>
            <a:pPr marL="0" marR="0" lvl="0" indent="0" algn="l" defTabSz="457200">
              <a:lnSpc>
                <a:spcPct val="100000"/>
              </a:lnSpc>
              <a:spcBef>
                <a:spcPts val="0"/>
              </a:spcBef>
              <a:spcAft>
                <a:spcPts val="0"/>
              </a:spcAft>
              <a:buClrTx/>
              <a:buSzTx/>
              <a:buFontTx/>
              <a:buNone/>
              <a:defRPr/>
            </a:pPr>
            <a:r>
              <a:rPr lang="de-DE"/>
              <a:t>https://www.geo.de/natur/nachhaltigkeit/22480-rtkl-amsterdam-kein-werbe-muell-mehr-im-briefkasten-so-machen-es-unsere</a:t>
            </a:r>
            <a:endParaRPr/>
          </a:p>
        </p:txBody>
      </p:sp>
      <p:sp>
        <p:nvSpPr>
          <p:cNvPr id="4" name="Foliennummernplatzhalter 3"/>
          <p:cNvSpPr>
            <a:spLocks noGrp="1"/>
          </p:cNvSpPr>
          <p:nvPr>
            <p:ph type="sldNum" sz="quarter" idx="5"/>
          </p:nvPr>
        </p:nvSpPr>
        <p:spPr bwMode="auto"/>
        <p:txBody>
          <a:bodyPr/>
          <a:lstStyle/>
          <a:p>
            <a:pPr>
              <a:defRPr/>
            </a:pPr>
            <a:fld id="{053ABD4E-16D0-5348-910F-B34FEBD0AA0B}" type="slidenum">
              <a:rPr lang="de-DE"/>
              <a:t>38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a:t>Image from Pixabay: It is not necessary to quote the source. </a:t>
            </a:r>
            <a:endParaRPr/>
          </a:p>
          <a:p>
            <a:pPr marL="0" marR="0" lvl="0" indent="0" algn="l" defTabSz="457200">
              <a:lnSpc>
                <a:spcPct val="100000"/>
              </a:lnSpc>
              <a:spcBef>
                <a:spcPts val="0"/>
              </a:spcBef>
              <a:spcAft>
                <a:spcPts val="0"/>
              </a:spcAft>
              <a:buClrTx/>
              <a:buSzTx/>
              <a:buFontTx/>
              <a:buNone/>
              <a:defRPr/>
            </a:pPr>
            <a:r>
              <a:rPr lang="de-DE"/>
              <a:t>Hint: The discussion about the usabillity of electric cars is highly complex. Rare earth elements are also used in diesel and otto-motor cars. The question if an electric car is the better option is quite provocative and answers depend on many factors.</a:t>
            </a:r>
            <a:endParaRPr/>
          </a:p>
          <a:p>
            <a:pPr marL="171450" marR="0" lvl="0" indent="-171450" algn="l" defTabSz="457200">
              <a:lnSpc>
                <a:spcPct val="100000"/>
              </a:lnSpc>
              <a:spcBef>
                <a:spcPts val="0"/>
              </a:spcBef>
              <a:spcAft>
                <a:spcPts val="0"/>
              </a:spcAft>
              <a:buClrTx/>
              <a:buSzTx/>
              <a:buFont typeface="Arial"/>
              <a:buChar char="•"/>
              <a:defRPr/>
            </a:pPr>
            <a:r>
              <a:rPr lang="de-DE"/>
              <a:t>Geographical (where comes the energy used in electric cars from)</a:t>
            </a:r>
            <a:endParaRPr/>
          </a:p>
          <a:p>
            <a:pPr marL="171450" marR="0" lvl="0" indent="-171450" algn="l" defTabSz="457200">
              <a:lnSpc>
                <a:spcPct val="100000"/>
              </a:lnSpc>
              <a:spcBef>
                <a:spcPts val="0"/>
              </a:spcBef>
              <a:spcAft>
                <a:spcPts val="0"/>
              </a:spcAft>
              <a:buClrTx/>
              <a:buSzTx/>
              <a:buFont typeface="Arial"/>
              <a:buChar char="•"/>
              <a:defRPr/>
            </a:pPr>
            <a:r>
              <a:rPr lang="de-DE"/>
              <a:t>Personal (do  I really need a car? </a:t>
            </a:r>
            <a:endParaRPr/>
          </a:p>
          <a:p>
            <a:pPr marL="171450" marR="0" lvl="0" indent="-171450" algn="l" defTabSz="457200">
              <a:lnSpc>
                <a:spcPct val="100000"/>
              </a:lnSpc>
              <a:spcBef>
                <a:spcPts val="0"/>
              </a:spcBef>
              <a:spcAft>
                <a:spcPts val="0"/>
              </a:spcAft>
              <a:buClrTx/>
              <a:buSzTx/>
              <a:buFont typeface="Arial"/>
              <a:buChar char="•"/>
              <a:defRPr/>
            </a:pPr>
            <a:r>
              <a:rPr lang="de-DE"/>
              <a:t>Ideological (with buying an electric car we fund this industry and improve future electric cars)</a:t>
            </a:r>
            <a:endParaRPr/>
          </a:p>
          <a:p>
            <a:pPr marL="171450" marR="0" lvl="0" indent="-171450" algn="l" defTabSz="457200">
              <a:lnSpc>
                <a:spcPct val="100000"/>
              </a:lnSpc>
              <a:spcBef>
                <a:spcPts val="0"/>
              </a:spcBef>
              <a:spcAft>
                <a:spcPts val="0"/>
              </a:spcAft>
              <a:buClrTx/>
              <a:buSzTx/>
              <a:buFont typeface="Arial"/>
              <a:buChar char="•"/>
              <a:defRPr/>
            </a:pPr>
            <a:r>
              <a:rPr lang="de-DE"/>
              <a:t>Ecological (is my old car still good enough, air pollution)</a:t>
            </a:r>
            <a:endParaRPr/>
          </a:p>
          <a:p>
            <a:pPr marL="171450" marR="0" lvl="0" indent="-171450" algn="l" defTabSz="457200">
              <a:lnSpc>
                <a:spcPct val="100000"/>
              </a:lnSpc>
              <a:spcBef>
                <a:spcPts val="0"/>
              </a:spcBef>
              <a:spcAft>
                <a:spcPts val="0"/>
              </a:spcAft>
              <a:buClrTx/>
              <a:buSzTx/>
              <a:buFont typeface="Arial"/>
              <a:buChar char="•"/>
              <a:defRPr/>
            </a:pPr>
            <a:r>
              <a:rPr lang="de-DE"/>
              <a:t>…</a:t>
            </a:r>
            <a:endParaRPr/>
          </a:p>
        </p:txBody>
      </p:sp>
      <p:sp>
        <p:nvSpPr>
          <p:cNvPr id="4" name="Foliennummernplatzhalter 3"/>
          <p:cNvSpPr>
            <a:spLocks noGrp="1"/>
          </p:cNvSpPr>
          <p:nvPr>
            <p:ph type="sldNum" sz="quarter" idx="5"/>
          </p:nvPr>
        </p:nvSpPr>
        <p:spPr bwMode="auto"/>
        <p:txBody>
          <a:bodyPr/>
          <a:lstStyle/>
          <a:p>
            <a:pPr>
              <a:defRPr/>
            </a:pPr>
            <a:fld id="{053ABD4E-16D0-5348-910F-B34FEBD0AA0B}" type="slidenum">
              <a:rPr lang="de-DE"/>
              <a:t>39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Main Sections Title and Subtitles">
    <p:spTree>
      <p:nvGrpSpPr>
        <p:cNvPr id="1" name=""/>
        <p:cNvGrpSpPr/>
        <p:nvPr/>
      </p:nvGrpSpPr>
      <p:grpSpPr bwMode="auto">
        <a:xfrm>
          <a:off x="0" y="0"/>
          <a:ext cx="0" cy="0"/>
          <a:chOff x="0" y="0"/>
          <a:chExt cx="0" cy="0"/>
        </a:xfrm>
      </p:grpSpPr>
      <p:sp>
        <p:nvSpPr>
          <p:cNvPr id="2" name="Titel 1"/>
          <p:cNvSpPr>
            <a:spLocks noGrp="1"/>
          </p:cNvSpPr>
          <p:nvPr>
            <p:ph type="ctrTitle" hasCustomPrompt="1"/>
          </p:nvPr>
        </p:nvSpPr>
        <p:spPr bwMode="auto">
          <a:xfrm>
            <a:off x="685800" y="1597819"/>
            <a:ext cx="7772400" cy="1102519"/>
          </a:xfrm>
        </p:spPr>
        <p:txBody>
          <a:bodyPr>
            <a:normAutofit/>
          </a:bodyPr>
          <a:lstStyle>
            <a:lvl1pPr algn="ctr">
              <a:defRPr sz="3200" b="1">
                <a:solidFill>
                  <a:srgbClr val="4C5F7E"/>
                </a:solidFill>
              </a:defRPr>
            </a:lvl1pPr>
          </a:lstStyle>
          <a:p>
            <a:pPr>
              <a:defRPr/>
            </a:pPr>
            <a:r>
              <a:rPr lang="en-AU"/>
              <a:t>MASTERTITELFORMAT BEARBEITEN</a:t>
            </a:r>
            <a:endParaRPr/>
          </a:p>
        </p:txBody>
      </p:sp>
      <p:sp>
        <p:nvSpPr>
          <p:cNvPr id="5" name="Rechteck 10"/>
          <p:cNvSpPr/>
          <p:nvPr userDrawn="1"/>
        </p:nvSpPr>
        <p:spPr bwMode="auto">
          <a:xfrm flipV="1">
            <a:off x="736600" y="2756060"/>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de-DE"/>
          </a:p>
        </p:txBody>
      </p:sp>
      <p:sp>
        <p:nvSpPr>
          <p:cNvPr id="3" name="Untertitel 2"/>
          <p:cNvSpPr>
            <a:spLocks noGrp="1"/>
          </p:cNvSpPr>
          <p:nvPr>
            <p:ph type="subTitle" idx="1"/>
          </p:nvPr>
        </p:nvSpPr>
        <p:spPr bwMode="auto">
          <a:xfrm>
            <a:off x="1371600" y="2914650"/>
            <a:ext cx="6400800" cy="131445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AU"/>
              <a:t>Master-Untertitelformat bearbeiten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1_Main Sections Title and Subtitles">
    <p:spTree>
      <p:nvGrpSpPr>
        <p:cNvPr id="1" name=""/>
        <p:cNvGrpSpPr/>
        <p:nvPr/>
      </p:nvGrpSpPr>
      <p:grpSpPr bwMode="auto">
        <a:xfrm>
          <a:off x="0" y="0"/>
          <a:ext cx="0" cy="0"/>
          <a:chOff x="0" y="0"/>
          <a:chExt cx="0" cy="0"/>
        </a:xfrm>
      </p:grpSpPr>
      <p:sp>
        <p:nvSpPr>
          <p:cNvPr id="2" name="Titel 1"/>
          <p:cNvSpPr>
            <a:spLocks noGrp="1"/>
          </p:cNvSpPr>
          <p:nvPr>
            <p:ph type="ctrTitle" hasCustomPrompt="1"/>
          </p:nvPr>
        </p:nvSpPr>
        <p:spPr bwMode="auto">
          <a:xfrm>
            <a:off x="701875" y="417201"/>
            <a:ext cx="7772400" cy="1102519"/>
          </a:xfrm>
        </p:spPr>
        <p:txBody>
          <a:bodyPr>
            <a:normAutofit/>
          </a:bodyPr>
          <a:lstStyle>
            <a:lvl1pPr algn="ctr">
              <a:defRPr sz="3200" b="1">
                <a:solidFill>
                  <a:srgbClr val="4C5F7E"/>
                </a:solidFill>
              </a:defRPr>
            </a:lvl1pPr>
          </a:lstStyle>
          <a:p>
            <a:pPr>
              <a:defRPr/>
            </a:pPr>
            <a:r>
              <a:rPr lang="en-AU"/>
              <a:t>MASTERTITELFORMAT BEARBEITEN</a:t>
            </a:r>
            <a:endParaRPr/>
          </a:p>
        </p:txBody>
      </p:sp>
      <p:sp>
        <p:nvSpPr>
          <p:cNvPr id="5" name="Rechteck 10"/>
          <p:cNvSpPr/>
          <p:nvPr userDrawn="1"/>
        </p:nvSpPr>
        <p:spPr bwMode="auto">
          <a:xfrm flipV="1">
            <a:off x="725025" y="1688296"/>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de-DE"/>
          </a:p>
        </p:txBody>
      </p:sp>
      <p:sp>
        <p:nvSpPr>
          <p:cNvPr id="3" name="Untertitel 2"/>
          <p:cNvSpPr>
            <a:spLocks noGrp="1"/>
          </p:cNvSpPr>
          <p:nvPr>
            <p:ph type="subTitle" idx="1"/>
          </p:nvPr>
        </p:nvSpPr>
        <p:spPr bwMode="auto">
          <a:xfrm>
            <a:off x="1371600" y="1909822"/>
            <a:ext cx="6400800" cy="2319278"/>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AU"/>
              <a:t>Master-Untertitelformat bearbeiten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Sections &amp; Text with lists">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457200" y="600004"/>
            <a:ext cx="8229600" cy="485846"/>
          </a:xfrm>
        </p:spPr>
        <p:txBody>
          <a:bodyPr>
            <a:normAutofit/>
          </a:bodyPr>
          <a:lstStyle>
            <a:lvl1pPr>
              <a:defRPr sz="2800" b="1">
                <a:solidFill>
                  <a:srgbClr val="4C5F7E"/>
                </a:solidFill>
                <a:latin typeface="Avenir Book"/>
                <a:ea typeface="Avenir Book"/>
                <a:cs typeface="Avenir Book"/>
              </a:defRPr>
            </a:lvl1pPr>
          </a:lstStyle>
          <a:p>
            <a:pPr>
              <a:defRPr/>
            </a:pPr>
            <a:r>
              <a:rPr lang="en-US"/>
              <a:t>Title Main Sections</a:t>
            </a:r>
            <a:endParaRPr/>
          </a:p>
        </p:txBody>
      </p:sp>
      <p:sp>
        <p:nvSpPr>
          <p:cNvPr id="3" name="Inhaltsplatzhalter 2"/>
          <p:cNvSpPr>
            <a:spLocks noGrp="1"/>
          </p:cNvSpPr>
          <p:nvPr>
            <p:ph idx="1" hasCustomPrompt="1"/>
          </p:nvPr>
        </p:nvSpPr>
        <p:spPr bwMode="auto"/>
        <p:txBody>
          <a:bodyPr/>
          <a:lstStyle>
            <a:lvl1pPr>
              <a:defRPr>
                <a:latin typeface="+mn-lt"/>
                <a:ea typeface="Avenir Book"/>
                <a:cs typeface="Avenir Book"/>
              </a:defRPr>
            </a:lvl1pPr>
            <a:lvl2pPr>
              <a:defRPr>
                <a:latin typeface="+mn-lt"/>
                <a:ea typeface="Avenir Book"/>
                <a:cs typeface="Avenir Book"/>
              </a:defRPr>
            </a:lvl2pPr>
            <a:lvl3pPr>
              <a:defRPr>
                <a:latin typeface="+mn-lt"/>
                <a:ea typeface="Avenir Book"/>
                <a:cs typeface="Avenir Book"/>
              </a:defRPr>
            </a:lvl3pPr>
            <a:lvl4pPr>
              <a:defRPr>
                <a:latin typeface="+mn-lt"/>
                <a:ea typeface="Avenir Book"/>
                <a:cs typeface="Avenir Book"/>
              </a:defRPr>
            </a:lvl4pPr>
            <a:lvl5pPr>
              <a:defRPr>
                <a:latin typeface="+mn-lt"/>
                <a:ea typeface="Avenir Book"/>
                <a:cs typeface="Avenir Book"/>
              </a:defRPr>
            </a:lvl5pPr>
          </a:lstStyle>
          <a:p>
            <a:pPr lvl="0">
              <a:defRPr/>
            </a:pPr>
            <a:r>
              <a:rPr lang="en-US"/>
              <a:t>Mastertextformat bearbeiten with li</a:t>
            </a:r>
            <a:endParaRPr/>
          </a:p>
          <a:p>
            <a:pPr lvl="1">
              <a:defRPr/>
            </a:pPr>
            <a:r>
              <a:rPr lang="en-US"/>
              <a:t>Zweite Ebene</a:t>
            </a:r>
            <a:endParaRPr/>
          </a:p>
          <a:p>
            <a:pPr lvl="2">
              <a:defRPr/>
            </a:pPr>
            <a:r>
              <a:rPr lang="en-US"/>
              <a:t>Dritte Ebene</a:t>
            </a:r>
            <a:endParaRPr/>
          </a:p>
          <a:p>
            <a:pPr lvl="3">
              <a:defRPr/>
            </a:pPr>
            <a:r>
              <a:rPr lang="en-US"/>
              <a:t>Vierte Ebene</a:t>
            </a:r>
            <a:endParaRPr/>
          </a:p>
          <a:p>
            <a:pPr lvl="4">
              <a:defRPr/>
            </a:pPr>
            <a:r>
              <a:rPr lang="en-US"/>
              <a:t>Fünfte Ebene</a:t>
            </a:r>
            <a:endParaRPr/>
          </a:p>
        </p:txBody>
      </p:sp>
      <p:sp>
        <p:nvSpPr>
          <p:cNvPr id="18" name="Marcador de pie de página 17"/>
          <p:cNvSpPr>
            <a:spLocks noGrp="1"/>
          </p:cNvSpPr>
          <p:nvPr>
            <p:ph type="ftr" sz="quarter" idx="10"/>
          </p:nvPr>
        </p:nvSpPr>
        <p:spPr bwMode="auto">
          <a:xfrm>
            <a:off x="5772151" y="58851"/>
            <a:ext cx="2647951" cy="273844"/>
          </a:xfrm>
        </p:spPr>
        <p:txBody>
          <a:bodyPr/>
          <a:lstStyle/>
          <a:p>
            <a:pPr>
              <a:defRPr/>
            </a:pPr>
            <a:r>
              <a:rPr lang="es-ES">
                <a:solidFill>
                  <a:srgbClr val="CC023B"/>
                </a:solidFill>
              </a:rPr>
              <a:t>INTRODUCTION TO CULTURE AND DIVERSITY</a:t>
            </a:r>
            <a:endParaRPr lang="es-ES_tradnl">
              <a:solidFill>
                <a:srgbClr val="CC023B"/>
              </a:solidFill>
            </a:endParaRPr>
          </a:p>
        </p:txBody>
      </p:sp>
      <p:sp>
        <p:nvSpPr>
          <p:cNvPr id="19" name="Marcador de número de diapositiva 18"/>
          <p:cNvSpPr>
            <a:spLocks noGrp="1"/>
          </p:cNvSpPr>
          <p:nvPr>
            <p:ph type="sldNum" sz="quarter" idx="11"/>
          </p:nvPr>
        </p:nvSpPr>
        <p:spPr bwMode="auto"/>
        <p:txBody>
          <a:bodyPr/>
          <a:lstStyle/>
          <a:p>
            <a:pPr>
              <a:defRPr/>
            </a:pPr>
            <a:r>
              <a:rPr lang="es-ES_tradnl" sz="1200"/>
              <a:t>|  </a:t>
            </a:r>
            <a:fld id="{9DD0088F-7E4A-9C4B-9ED2-72FAF1293163}" type="slidenum">
              <a:rPr lang="es-ES_tradnl"/>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Section and Text without lists">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457200" y="600004"/>
            <a:ext cx="8229600" cy="485846"/>
          </a:xfrm>
        </p:spPr>
        <p:txBody>
          <a:bodyPr>
            <a:normAutofit/>
          </a:bodyPr>
          <a:lstStyle>
            <a:lvl1pPr>
              <a:defRPr sz="2800" b="1">
                <a:solidFill>
                  <a:srgbClr val="4C5F7E"/>
                </a:solidFill>
                <a:latin typeface="Avenir Book"/>
                <a:ea typeface="Avenir Book"/>
                <a:cs typeface="Avenir Book"/>
              </a:defRPr>
            </a:lvl1pPr>
          </a:lstStyle>
          <a:p>
            <a:pPr>
              <a:defRPr/>
            </a:pPr>
            <a:r>
              <a:rPr lang="en-US"/>
              <a:t>Title Main Sections</a:t>
            </a:r>
            <a:endParaRPr/>
          </a:p>
        </p:txBody>
      </p:sp>
      <p:sp>
        <p:nvSpPr>
          <p:cNvPr id="3" name="Inhaltsplatzhalter 2"/>
          <p:cNvSpPr>
            <a:spLocks noGrp="1"/>
          </p:cNvSpPr>
          <p:nvPr>
            <p:ph idx="1" hasCustomPrompt="1"/>
          </p:nvPr>
        </p:nvSpPr>
        <p:spPr bwMode="auto"/>
        <p:txBody>
          <a:bodyPr/>
          <a:lstStyle>
            <a:lvl1pPr marL="0" indent="0" algn="just">
              <a:buNone/>
              <a:defRPr>
                <a:latin typeface="Avenir Book"/>
                <a:ea typeface="Avenir Book"/>
                <a:cs typeface="Avenir Book"/>
              </a:defRPr>
            </a:lvl1pPr>
            <a:lvl2pPr marL="457200" indent="0">
              <a:buNone/>
              <a:defRPr>
                <a:latin typeface="Avenir Book"/>
                <a:ea typeface="Avenir Book"/>
                <a:cs typeface="Avenir Book"/>
              </a:defRPr>
            </a:lvl2pPr>
            <a:lvl3pPr marL="914400" indent="0">
              <a:buNone/>
              <a:defRPr>
                <a:latin typeface="Avenir Book"/>
                <a:ea typeface="Avenir Book"/>
                <a:cs typeface="Avenir Book"/>
              </a:defRPr>
            </a:lvl3pPr>
            <a:lvl4pPr marL="1371600" indent="0">
              <a:buNone/>
              <a:defRPr>
                <a:latin typeface="Avenir Book"/>
                <a:ea typeface="Avenir Book"/>
                <a:cs typeface="Avenir Book"/>
              </a:defRPr>
            </a:lvl4pPr>
            <a:lvl5pPr marL="1828800" indent="0">
              <a:buNone/>
              <a:defRPr>
                <a:latin typeface="Avenir Book"/>
                <a:ea typeface="Avenir Book"/>
                <a:cs typeface="Avenir Book"/>
              </a:defRPr>
            </a:lvl5pPr>
          </a:lstStyle>
          <a:p>
            <a:pPr lvl="0">
              <a:defRPr/>
            </a:pPr>
            <a:r>
              <a:rPr lang="en-US"/>
              <a:t>Mastertextformat bearbeiten</a:t>
            </a:r>
            <a:endParaRPr/>
          </a:p>
        </p:txBody>
      </p:sp>
      <p:sp>
        <p:nvSpPr>
          <p:cNvPr id="18" name="Marcador de pie de página 17"/>
          <p:cNvSpPr>
            <a:spLocks noGrp="1"/>
          </p:cNvSpPr>
          <p:nvPr>
            <p:ph type="ftr" sz="quarter" idx="10"/>
          </p:nvPr>
        </p:nvSpPr>
        <p:spPr bwMode="auto"/>
        <p:txBody>
          <a:bodyPr/>
          <a:lstStyle/>
          <a:p>
            <a:pPr>
              <a:defRPr/>
            </a:pPr>
            <a:r>
              <a:rPr lang="es-ES">
                <a:solidFill>
                  <a:srgbClr val="CC023B"/>
                </a:solidFill>
              </a:rPr>
              <a:t>INTRODUCTION TO CULTURE AND DIVERSITY</a:t>
            </a:r>
            <a:endParaRPr lang="es-ES_tradnl">
              <a:solidFill>
                <a:srgbClr val="CC023B"/>
              </a:solidFill>
            </a:endParaRPr>
          </a:p>
        </p:txBody>
      </p:sp>
      <p:sp>
        <p:nvSpPr>
          <p:cNvPr id="19" name="Marcador de número de diapositiva 18"/>
          <p:cNvSpPr>
            <a:spLocks noGrp="1"/>
          </p:cNvSpPr>
          <p:nvPr>
            <p:ph type="sldNum" sz="quarter" idx="11"/>
          </p:nvPr>
        </p:nvSpPr>
        <p:spPr bwMode="auto"/>
        <p:txBody>
          <a:bodyPr/>
          <a:lstStyle/>
          <a:p>
            <a:pPr>
              <a:defRPr/>
            </a:pPr>
            <a:r>
              <a:rPr lang="es-ES_tradnl" sz="1200"/>
              <a:t>|  </a:t>
            </a:r>
            <a:fld id="{9DD0088F-7E4A-9C4B-9ED2-72FAF1293163}" type="slidenum">
              <a:rPr lang="es-ES_tradnl"/>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Activities/Examples &amp; Text with lists">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457200" y="600004"/>
            <a:ext cx="8229600" cy="485846"/>
          </a:xfrm>
        </p:spPr>
        <p:txBody>
          <a:bodyPr>
            <a:normAutofit/>
          </a:bodyPr>
          <a:lstStyle>
            <a:lvl1pPr algn="just">
              <a:defRPr sz="2800" b="1">
                <a:solidFill>
                  <a:srgbClr val="4C5F7E"/>
                </a:solidFill>
                <a:latin typeface="Avenir Book"/>
                <a:ea typeface="Avenir Book"/>
                <a:cs typeface="Avenir Book"/>
              </a:defRPr>
            </a:lvl1pPr>
          </a:lstStyle>
          <a:p>
            <a:pPr>
              <a:defRPr/>
            </a:pPr>
            <a:r>
              <a:rPr lang="en-US"/>
              <a:t>Activity/Example number: Title of  Activity/Example</a:t>
            </a:r>
            <a:endParaRPr/>
          </a:p>
        </p:txBody>
      </p:sp>
      <p:sp>
        <p:nvSpPr>
          <p:cNvPr id="3" name="Inhaltsplatzhalter 2"/>
          <p:cNvSpPr>
            <a:spLocks noGrp="1"/>
          </p:cNvSpPr>
          <p:nvPr>
            <p:ph idx="1" hasCustomPrompt="1"/>
          </p:nvPr>
        </p:nvSpPr>
        <p:spPr bwMode="auto">
          <a:xfrm>
            <a:off x="457200" y="1285879"/>
            <a:ext cx="8229600" cy="3268263"/>
          </a:xfrm>
        </p:spPr>
        <p:txBody>
          <a:bodyPr/>
          <a:lstStyle>
            <a:lvl1pPr>
              <a:defRPr>
                <a:latin typeface="Avenir Book"/>
                <a:ea typeface="Avenir Book"/>
                <a:cs typeface="Avenir Book"/>
              </a:defRPr>
            </a:lvl1pPr>
            <a:lvl2pPr>
              <a:defRPr>
                <a:latin typeface="Avenir Book"/>
                <a:ea typeface="Avenir Book"/>
                <a:cs typeface="Avenir Book"/>
              </a:defRPr>
            </a:lvl2pPr>
            <a:lvl3pPr>
              <a:defRPr>
                <a:latin typeface="Avenir Book"/>
                <a:ea typeface="Avenir Book"/>
                <a:cs typeface="Avenir Book"/>
              </a:defRPr>
            </a:lvl3pPr>
            <a:lvl4pPr>
              <a:defRPr>
                <a:latin typeface="Avenir Book"/>
                <a:ea typeface="Avenir Book"/>
                <a:cs typeface="Avenir Book"/>
              </a:defRPr>
            </a:lvl4pPr>
            <a:lvl5pPr>
              <a:defRPr>
                <a:latin typeface="Avenir Book"/>
                <a:ea typeface="Avenir Book"/>
                <a:cs typeface="Avenir Book"/>
              </a:defRPr>
            </a:lvl5pPr>
          </a:lstStyle>
          <a:p>
            <a:pPr lvl="0">
              <a:defRPr/>
            </a:pPr>
            <a:r>
              <a:rPr lang="en-US"/>
              <a:t>Mastertextformat bearbeiten with li</a:t>
            </a:r>
            <a:endParaRPr/>
          </a:p>
          <a:p>
            <a:pPr lvl="1">
              <a:defRPr/>
            </a:pPr>
            <a:r>
              <a:rPr lang="en-US"/>
              <a:t>Zweite Ebene</a:t>
            </a:r>
            <a:endParaRPr/>
          </a:p>
          <a:p>
            <a:pPr lvl="2">
              <a:defRPr/>
            </a:pPr>
            <a:r>
              <a:rPr lang="en-US"/>
              <a:t>Dritte Ebene</a:t>
            </a:r>
            <a:endParaRPr/>
          </a:p>
          <a:p>
            <a:pPr lvl="3">
              <a:defRPr/>
            </a:pPr>
            <a:r>
              <a:rPr lang="en-US"/>
              <a:t>Vierte Ebene</a:t>
            </a:r>
            <a:endParaRPr/>
          </a:p>
          <a:p>
            <a:pPr lvl="4">
              <a:defRPr/>
            </a:pPr>
            <a:r>
              <a:rPr lang="en-US"/>
              <a:t>Fünfte Ebene</a:t>
            </a:r>
            <a:endParaRPr/>
          </a:p>
        </p:txBody>
      </p:sp>
      <p:sp>
        <p:nvSpPr>
          <p:cNvPr id="18" name="Marcador de pie de página 17"/>
          <p:cNvSpPr>
            <a:spLocks noGrp="1"/>
          </p:cNvSpPr>
          <p:nvPr>
            <p:ph type="ftr" sz="quarter" idx="10"/>
          </p:nvPr>
        </p:nvSpPr>
        <p:spPr bwMode="auto"/>
        <p:txBody>
          <a:bodyPr/>
          <a:lstStyle/>
          <a:p>
            <a:pPr>
              <a:defRPr/>
            </a:pPr>
            <a:r>
              <a:rPr lang="es-ES">
                <a:solidFill>
                  <a:srgbClr val="CC023B"/>
                </a:solidFill>
              </a:rPr>
              <a:t>INTRODUCTION TO CULTURE AND DIVERSITY</a:t>
            </a:r>
            <a:endParaRPr lang="es-ES_tradnl">
              <a:solidFill>
                <a:srgbClr val="CC023B"/>
              </a:solidFill>
            </a:endParaRPr>
          </a:p>
        </p:txBody>
      </p:sp>
      <p:sp>
        <p:nvSpPr>
          <p:cNvPr id="19" name="Marcador de número de diapositiva 18"/>
          <p:cNvSpPr>
            <a:spLocks noGrp="1"/>
          </p:cNvSpPr>
          <p:nvPr>
            <p:ph type="sldNum" sz="quarter" idx="11"/>
          </p:nvPr>
        </p:nvSpPr>
        <p:spPr bwMode="auto"/>
        <p:txBody>
          <a:bodyPr/>
          <a:lstStyle/>
          <a:p>
            <a:pPr>
              <a:defRPr/>
            </a:pPr>
            <a:r>
              <a:rPr lang="es-ES_tradnl" sz="1200"/>
              <a:t>|  </a:t>
            </a:r>
            <a:fld id="{9DD0088F-7E4A-9C4B-9ED2-72FAF1293163}" type="slidenum">
              <a:rPr lang="es-ES_tradnl"/>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lvl1pPr>
              <a:defRPr sz="2800" b="1"/>
            </a:lvl1pPr>
          </a:lstStyle>
          <a:p>
            <a:pPr>
              <a:defRPr/>
            </a:pPr>
            <a:r>
              <a:rPr lang="de-DE"/>
              <a:t>Mastertitelformat bearbeiten</a:t>
            </a:r>
            <a:endParaRPr/>
          </a:p>
        </p:txBody>
      </p:sp>
      <p:sp>
        <p:nvSpPr>
          <p:cNvPr id="3" name="Inhaltsplatzhalter 2"/>
          <p:cNvSpPr>
            <a:spLocks noGrp="1"/>
          </p:cNvSpPr>
          <p:nvPr>
            <p:ph sz="half" idx="1"/>
          </p:nvPr>
        </p:nvSpPr>
        <p:spPr bwMode="auto">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1" name="Marcador de pie de página 10"/>
          <p:cNvSpPr>
            <a:spLocks noGrp="1"/>
          </p:cNvSpPr>
          <p:nvPr>
            <p:ph type="ftr" sz="quarter" idx="10"/>
          </p:nvPr>
        </p:nvSpPr>
        <p:spPr bwMode="auto"/>
        <p:txBody>
          <a:bodyPr/>
          <a:lstStyle/>
          <a:p>
            <a:pPr>
              <a:defRPr/>
            </a:pPr>
            <a:r>
              <a:rPr lang="es-ES">
                <a:solidFill>
                  <a:srgbClr val="CC023B"/>
                </a:solidFill>
              </a:rPr>
              <a:t>INTRODUCTION TO CULTURE AND DIVERSITY</a:t>
            </a:r>
            <a:endParaRPr lang="es-ES_tradnl">
              <a:solidFill>
                <a:srgbClr val="CC023B"/>
              </a:solidFill>
            </a:endParaRPr>
          </a:p>
        </p:txBody>
      </p:sp>
      <p:sp>
        <p:nvSpPr>
          <p:cNvPr id="12" name="Marcador de número de diapositiva 11"/>
          <p:cNvSpPr>
            <a:spLocks noGrp="1"/>
          </p:cNvSpPr>
          <p:nvPr>
            <p:ph type="sldNum" sz="quarter" idx="11"/>
          </p:nvPr>
        </p:nvSpPr>
        <p:spPr bwMode="auto"/>
        <p:txBody>
          <a:bodyPr/>
          <a:lstStyle/>
          <a:p>
            <a:pPr>
              <a:defRPr/>
            </a:pPr>
            <a:r>
              <a:rPr lang="es-ES_tradnl" sz="1200"/>
              <a:t>|  </a:t>
            </a:r>
            <a:fld id="{9DD0088F-7E4A-9C4B-9ED2-72FAF1293163}" type="slidenum">
              <a:rPr lang="es-ES_tradnl"/>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lvl1pPr>
              <a:defRPr sz="2800"/>
            </a:lvl1pPr>
          </a:lstStyle>
          <a:p>
            <a:pPr>
              <a:defRPr/>
            </a:pPr>
            <a:r>
              <a:rPr lang="de-DE"/>
              <a:t>Mastertitelformat bearbeiten</a:t>
            </a:r>
            <a:endParaRPr/>
          </a:p>
        </p:txBody>
      </p:sp>
      <p:sp>
        <p:nvSpPr>
          <p:cNvPr id="3" name="Textplatzhalter 2"/>
          <p:cNvSpPr>
            <a:spLocks noGrp="1"/>
          </p:cNvSpPr>
          <p:nvPr>
            <p:ph type="body" idx="1"/>
          </p:nvPr>
        </p:nvSpPr>
        <p:spPr bwMode="auto">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457200" y="1631156"/>
            <a:ext cx="4040188"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4645026" y="1631156"/>
            <a:ext cx="4041775"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2" name="Marcador de pie de página 11"/>
          <p:cNvSpPr>
            <a:spLocks noGrp="1"/>
          </p:cNvSpPr>
          <p:nvPr>
            <p:ph type="ftr" sz="quarter" idx="10"/>
          </p:nvPr>
        </p:nvSpPr>
        <p:spPr bwMode="auto"/>
        <p:txBody>
          <a:bodyPr/>
          <a:lstStyle/>
          <a:p>
            <a:pPr>
              <a:defRPr/>
            </a:pPr>
            <a:r>
              <a:rPr lang="es-ES">
                <a:solidFill>
                  <a:srgbClr val="CC023B"/>
                </a:solidFill>
              </a:rPr>
              <a:t>INTRODUCTION TO CULTURE AND DIVERSITY</a:t>
            </a:r>
            <a:endParaRPr lang="es-ES_tradnl">
              <a:solidFill>
                <a:srgbClr val="CC023B"/>
              </a:solidFill>
            </a:endParaRPr>
          </a:p>
        </p:txBody>
      </p:sp>
      <p:sp>
        <p:nvSpPr>
          <p:cNvPr id="13" name="Marcador de número de diapositiva 12"/>
          <p:cNvSpPr>
            <a:spLocks noGrp="1"/>
          </p:cNvSpPr>
          <p:nvPr>
            <p:ph type="sldNum" sz="quarter" idx="11"/>
          </p:nvPr>
        </p:nvSpPr>
        <p:spPr bwMode="auto"/>
        <p:txBody>
          <a:bodyPr/>
          <a:lstStyle/>
          <a:p>
            <a:pPr>
              <a:defRPr/>
            </a:pPr>
            <a:r>
              <a:rPr lang="es-ES_tradnl" sz="1200"/>
              <a:t>|  </a:t>
            </a:r>
            <a:fld id="{9DD0088F-7E4A-9C4B-9ED2-72FAF1293163}" type="slidenum">
              <a:rPr lang="es-ES_tradnl"/>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Beschriftung">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1" y="563578"/>
            <a:ext cx="3008313" cy="871538"/>
          </a:xfrm>
        </p:spPr>
        <p:txBody>
          <a:bodyPr anchor="b">
            <a:normAutofit/>
          </a:bodyPr>
          <a:lstStyle>
            <a:lvl1pPr algn="l">
              <a:defRPr sz="1600" b="1"/>
            </a:lvl1pPr>
          </a:lstStyle>
          <a:p>
            <a:pPr>
              <a:defRPr/>
            </a:pPr>
            <a:r>
              <a:rPr lang="de-DE"/>
              <a:t>Mastertitelformat bearbeiten</a:t>
            </a:r>
            <a:endParaRPr/>
          </a:p>
        </p:txBody>
      </p:sp>
      <p:sp>
        <p:nvSpPr>
          <p:cNvPr id="3" name="Inhaltsplatzhalter 2"/>
          <p:cNvSpPr>
            <a:spLocks noGrp="1"/>
          </p:cNvSpPr>
          <p:nvPr>
            <p:ph idx="1"/>
          </p:nvPr>
        </p:nvSpPr>
        <p:spPr bwMode="auto">
          <a:xfrm>
            <a:off x="3575050" y="563579"/>
            <a:ext cx="5111750" cy="403104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457201" y="1514192"/>
            <a:ext cx="3008313" cy="3080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Mastertextformat bearbeiten</a:t>
            </a:r>
            <a:endParaRPr/>
          </a:p>
        </p:txBody>
      </p:sp>
      <p:sp>
        <p:nvSpPr>
          <p:cNvPr id="10" name="Marcador de pie de página 9"/>
          <p:cNvSpPr>
            <a:spLocks noGrp="1"/>
          </p:cNvSpPr>
          <p:nvPr>
            <p:ph type="ftr" sz="quarter" idx="10"/>
          </p:nvPr>
        </p:nvSpPr>
        <p:spPr bwMode="auto"/>
        <p:txBody>
          <a:bodyPr/>
          <a:lstStyle/>
          <a:p>
            <a:pPr>
              <a:defRPr/>
            </a:pPr>
            <a:r>
              <a:rPr lang="es-ES">
                <a:solidFill>
                  <a:srgbClr val="CC023B"/>
                </a:solidFill>
              </a:rPr>
              <a:t>INTRODUCTION TO CULTURE AND DIVERSITY</a:t>
            </a:r>
            <a:endParaRPr lang="es-ES_tradnl">
              <a:solidFill>
                <a:srgbClr val="CC023B"/>
              </a:solidFill>
            </a:endParaRPr>
          </a:p>
        </p:txBody>
      </p:sp>
      <p:sp>
        <p:nvSpPr>
          <p:cNvPr id="11" name="Marcador de número de diapositiva 10"/>
          <p:cNvSpPr>
            <a:spLocks noGrp="1"/>
          </p:cNvSpPr>
          <p:nvPr>
            <p:ph type="sldNum" sz="quarter" idx="11"/>
          </p:nvPr>
        </p:nvSpPr>
        <p:spPr bwMode="auto"/>
        <p:txBody>
          <a:bodyPr/>
          <a:lstStyle/>
          <a:p>
            <a:pPr>
              <a:defRPr/>
            </a:pPr>
            <a:r>
              <a:rPr lang="es-ES_tradnl" sz="1200"/>
              <a:t>|  </a:t>
            </a:r>
            <a:fld id="{9DD0088F-7E4A-9C4B-9ED2-72FAF1293163}" type="slidenum">
              <a:rPr lang="es-ES_tradnl"/>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Beschriftung">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792288" y="3600450"/>
            <a:ext cx="5486400" cy="425054"/>
          </a:xfrm>
        </p:spPr>
        <p:txBody>
          <a:bodyPr anchor="b"/>
          <a:lstStyle>
            <a:lvl1pPr algn="l">
              <a:defRPr sz="2000" b="1"/>
            </a:lvl1pPr>
          </a:lstStyle>
          <a:p>
            <a:pPr>
              <a:defRPr/>
            </a:pPr>
            <a:r>
              <a:rPr lang="de-DE"/>
              <a:t>Mastertitelformat bearbeiten</a:t>
            </a:r>
            <a:endParaRPr/>
          </a:p>
        </p:txBody>
      </p:sp>
      <p:sp>
        <p:nvSpPr>
          <p:cNvPr id="3" name="Bildplatzhalter 2"/>
          <p:cNvSpPr>
            <a:spLocks noGrp="1"/>
          </p:cNvSpPr>
          <p:nvPr>
            <p:ph type="pic" idx="1"/>
          </p:nvPr>
        </p:nvSpPr>
        <p:spPr bwMode="auto">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1792288" y="4025504"/>
            <a:ext cx="5486400" cy="339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Mastertextformat bearbeiten</a:t>
            </a:r>
            <a:endParaRPr/>
          </a:p>
        </p:txBody>
      </p:sp>
      <p:sp>
        <p:nvSpPr>
          <p:cNvPr id="10" name="Marcador de pie de página 9"/>
          <p:cNvSpPr>
            <a:spLocks noGrp="1"/>
          </p:cNvSpPr>
          <p:nvPr>
            <p:ph type="ftr" sz="quarter" idx="10"/>
          </p:nvPr>
        </p:nvSpPr>
        <p:spPr bwMode="auto"/>
        <p:txBody>
          <a:bodyPr/>
          <a:lstStyle/>
          <a:p>
            <a:pPr>
              <a:defRPr/>
            </a:pPr>
            <a:r>
              <a:rPr lang="es-ES">
                <a:solidFill>
                  <a:srgbClr val="CC023B"/>
                </a:solidFill>
              </a:rPr>
              <a:t>INTRODUCTION TO CULTURE AND DIVERSITY</a:t>
            </a:r>
            <a:endParaRPr lang="es-ES_tradnl">
              <a:solidFill>
                <a:srgbClr val="CC023B"/>
              </a:solidFill>
            </a:endParaRPr>
          </a:p>
        </p:txBody>
      </p:sp>
      <p:sp>
        <p:nvSpPr>
          <p:cNvPr id="11" name="Marcador de número de diapositiva 10"/>
          <p:cNvSpPr>
            <a:spLocks noGrp="1"/>
          </p:cNvSpPr>
          <p:nvPr>
            <p:ph type="sldNum" sz="quarter" idx="11"/>
          </p:nvPr>
        </p:nvSpPr>
        <p:spPr bwMode="auto"/>
        <p:txBody>
          <a:bodyPr/>
          <a:lstStyle/>
          <a:p>
            <a:pPr>
              <a:defRPr/>
            </a:pPr>
            <a:r>
              <a:rPr lang="es-ES_tradnl" sz="1200"/>
              <a:t>|  </a:t>
            </a:r>
            <a:fld id="{9DD0088F-7E4A-9C4B-9ED2-72FAF1293163}" type="slidenum">
              <a:rPr lang="es-ES_tradnl"/>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Bild 6" descr="ICSE_fond.jpg"/>
          <p:cNvPicPr>
            <a:picLocks noChangeAspect="1"/>
          </p:cNvPicPr>
          <p:nvPr userDrawn="1"/>
        </p:nvPicPr>
        <p:blipFill>
          <a:blip r:embed="rId11">
            <a:alphaModFix amt="39000"/>
          </a:blip>
          <a:srcRect l="9878" b="10531"/>
          <a:stretch/>
        </p:blipFill>
        <p:spPr bwMode="auto">
          <a:xfrm>
            <a:off x="-1" y="1063228"/>
            <a:ext cx="5140767" cy="4080272"/>
          </a:xfrm>
          <a:prstGeom prst="rect">
            <a:avLst/>
          </a:prstGeom>
        </p:spPr>
      </p:pic>
      <p:sp>
        <p:nvSpPr>
          <p:cNvPr id="2" name="Titelplatzhalter 1"/>
          <p:cNvSpPr>
            <a:spLocks noGrp="1"/>
          </p:cNvSpPr>
          <p:nvPr>
            <p:ph type="title"/>
          </p:nvPr>
        </p:nvSpPr>
        <p:spPr bwMode="auto">
          <a:xfrm>
            <a:off x="457200" y="342900"/>
            <a:ext cx="8229600" cy="857250"/>
          </a:xfrm>
          <a:prstGeom prst="rect">
            <a:avLst/>
          </a:prstGeom>
        </p:spPr>
        <p:txBody>
          <a:bodyPr vert="horz" lIns="91440" tIns="45720" rIns="91440" bIns="45720" rtlCol="0" anchor="ctr">
            <a:normAutofit/>
          </a:bodyPr>
          <a:lstStyle/>
          <a:p>
            <a:pPr>
              <a:defRPr/>
            </a:pPr>
            <a:r>
              <a:rPr lang="en-US"/>
              <a:t>Mastertitelformat bearbeiten</a:t>
            </a:r>
            <a:endParaRPr/>
          </a:p>
        </p:txBody>
      </p:sp>
      <p:sp>
        <p:nvSpPr>
          <p:cNvPr id="3" name="Textplatzhalter 2"/>
          <p:cNvSpPr>
            <a:spLocks noGrp="1"/>
          </p:cNvSpPr>
          <p:nvPr>
            <p:ph type="body" idx="1"/>
          </p:nvPr>
        </p:nvSpPr>
        <p:spPr bwMode="auto">
          <a:xfrm>
            <a:off x="457200" y="1200151"/>
            <a:ext cx="8229600" cy="3394472"/>
          </a:xfrm>
          <a:prstGeom prst="rect">
            <a:avLst/>
          </a:prstGeom>
        </p:spPr>
        <p:txBody>
          <a:bodyPr vert="horz" lIns="91440" tIns="45720" rIns="91440" bIns="45720" rtlCol="0">
            <a:normAutofit/>
          </a:bodyPr>
          <a:lstStyle/>
          <a:p>
            <a:pPr lvl="0">
              <a:defRPr/>
            </a:pPr>
            <a:r>
              <a:rPr lang="en-US"/>
              <a:t>Mastertextformat bearbeiten</a:t>
            </a:r>
            <a:endParaRPr/>
          </a:p>
          <a:p>
            <a:pPr lvl="1">
              <a:defRPr/>
            </a:pPr>
            <a:r>
              <a:rPr lang="en-US"/>
              <a:t>Zweite Ebene</a:t>
            </a:r>
            <a:endParaRPr/>
          </a:p>
          <a:p>
            <a:pPr lvl="2">
              <a:defRPr/>
            </a:pPr>
            <a:r>
              <a:rPr lang="en-US"/>
              <a:t>Dritte Ebene</a:t>
            </a:r>
            <a:endParaRPr/>
          </a:p>
          <a:p>
            <a:pPr lvl="3">
              <a:defRPr/>
            </a:pPr>
            <a:r>
              <a:rPr lang="en-US"/>
              <a:t>Vierte Ebene</a:t>
            </a:r>
            <a:endParaRPr/>
          </a:p>
          <a:p>
            <a:pPr lvl="4">
              <a:defRPr/>
            </a:pPr>
            <a:r>
              <a:rPr lang="en-US"/>
              <a:t>Fünfte Ebene</a:t>
            </a:r>
            <a:endParaRPr/>
          </a:p>
        </p:txBody>
      </p:sp>
      <p:pic>
        <p:nvPicPr>
          <p:cNvPr id="8" name="Bild 7"/>
          <p:cNvPicPr>
            <a:picLocks noChangeAspect="1"/>
          </p:cNvPicPr>
          <p:nvPr userDrawn="1"/>
        </p:nvPicPr>
        <p:blipFill>
          <a:blip r:embed="rId12"/>
          <a:stretch/>
        </p:blipFill>
        <p:spPr bwMode="auto">
          <a:xfrm>
            <a:off x="7518404" y="4565905"/>
            <a:ext cx="1095375" cy="475202"/>
          </a:xfrm>
          <a:prstGeom prst="rect">
            <a:avLst/>
          </a:prstGeom>
        </p:spPr>
      </p:pic>
      <p:sp>
        <p:nvSpPr>
          <p:cNvPr id="9" name="Rechteck 8"/>
          <p:cNvSpPr/>
          <p:nvPr userDrawn="1"/>
        </p:nvSpPr>
        <p:spPr bwMode="auto">
          <a:xfrm>
            <a:off x="454466" y="5006818"/>
            <a:ext cx="5040000" cy="3428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de-DE"/>
          </a:p>
        </p:txBody>
      </p:sp>
      <p:sp>
        <p:nvSpPr>
          <p:cNvPr id="11" name="Rechteck 10"/>
          <p:cNvSpPr/>
          <p:nvPr userDrawn="1"/>
        </p:nvSpPr>
        <p:spPr bwMode="auto">
          <a:xfrm>
            <a:off x="5526000" y="5006818"/>
            <a:ext cx="190800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de-DE"/>
          </a:p>
        </p:txBody>
      </p:sp>
      <p:sp>
        <p:nvSpPr>
          <p:cNvPr id="23" name="Marcador de número de diapositiva 22"/>
          <p:cNvSpPr>
            <a:spLocks noGrp="1"/>
          </p:cNvSpPr>
          <p:nvPr>
            <p:ph type="sldNum" sz="quarter" idx="4"/>
          </p:nvPr>
        </p:nvSpPr>
        <p:spPr bwMode="auto">
          <a:xfrm>
            <a:off x="8104785" y="41488"/>
            <a:ext cx="588616" cy="273844"/>
          </a:xfrm>
          <a:prstGeom prst="rect">
            <a:avLst/>
          </a:prstGeom>
        </p:spPr>
        <p:txBody>
          <a:bodyPr vert="horz" lIns="91440" tIns="45720" rIns="91440" bIns="45720" rtlCol="0" anchor="ctr"/>
          <a:lstStyle>
            <a:lvl1pPr algn="r">
              <a:defRPr sz="800" b="1">
                <a:solidFill>
                  <a:srgbClr val="4C5F7E"/>
                </a:solidFill>
                <a:latin typeface="Avenir Book"/>
                <a:ea typeface="Avenir Book"/>
                <a:cs typeface="Avenir Book"/>
              </a:defRPr>
            </a:lvl1pPr>
          </a:lstStyle>
          <a:p>
            <a:pPr>
              <a:defRPr/>
            </a:pPr>
            <a:r>
              <a:rPr lang="es-ES_tradnl" sz="1200"/>
              <a:t>|  </a:t>
            </a:r>
            <a:fld id="{9DD0088F-7E4A-9C4B-9ED2-72FAF1293163}" type="slidenum">
              <a:rPr lang="es-ES_tradnl"/>
              <a:t>‹Nr.›</a:t>
            </a:fld>
            <a:endParaRPr lang="es-ES_tradnl"/>
          </a:p>
        </p:txBody>
      </p:sp>
      <p:sp>
        <p:nvSpPr>
          <p:cNvPr id="24" name="Marcador de pie de página 23"/>
          <p:cNvSpPr>
            <a:spLocks noGrp="1"/>
          </p:cNvSpPr>
          <p:nvPr>
            <p:ph type="ftr" sz="quarter" idx="3"/>
          </p:nvPr>
        </p:nvSpPr>
        <p:spPr bwMode="auto">
          <a:xfrm>
            <a:off x="5772151" y="41488"/>
            <a:ext cx="2647951" cy="273844"/>
          </a:xfrm>
          <a:prstGeom prst="rect">
            <a:avLst/>
          </a:prstGeom>
        </p:spPr>
        <p:txBody>
          <a:bodyPr vert="horz" lIns="91440" tIns="45720" rIns="91440" bIns="45720" rtlCol="0" anchor="ctr"/>
          <a:lstStyle>
            <a:lvl1pPr algn="ctr">
              <a:defRPr sz="800" b="1">
                <a:solidFill>
                  <a:schemeClr val="tx1">
                    <a:tint val="75000"/>
                  </a:schemeClr>
                </a:solidFill>
                <a:latin typeface="Avenir Book"/>
                <a:ea typeface="Avenir Book"/>
                <a:cs typeface="Avenir Book"/>
              </a:defRPr>
            </a:lvl1pPr>
          </a:lstStyle>
          <a:p>
            <a:pPr>
              <a:defRPr/>
            </a:pPr>
            <a:r>
              <a:rPr lang="en-US">
                <a:solidFill>
                  <a:srgbClr val="CC023B"/>
                </a:solidFill>
              </a:rPr>
              <a:t>Title</a:t>
            </a:r>
            <a:endParaRPr/>
          </a:p>
        </p:txBody>
      </p:sp>
      <p:pic>
        <p:nvPicPr>
          <p:cNvPr id="29" name="Bild 11"/>
          <p:cNvPicPr>
            <a:picLocks noChangeAspect="1"/>
          </p:cNvPicPr>
          <p:nvPr userDrawn="1"/>
        </p:nvPicPr>
        <p:blipFill>
          <a:blip r:embed="rId13"/>
          <a:stretch/>
        </p:blipFill>
        <p:spPr bwMode="auto">
          <a:xfrm>
            <a:off x="5564100" y="4780776"/>
            <a:ext cx="1807900" cy="145427"/>
          </a:xfrm>
          <a:prstGeom prst="rect">
            <a:avLst/>
          </a:prstGeom>
        </p:spPr>
      </p:pic>
      <p:pic>
        <p:nvPicPr>
          <p:cNvPr id="1026" name="Picture 2" descr="Y:\Gruppen\ICSE\____ICSE\_Corporate Design_(Werbe)Materialien_Vorlagen\Corporate Design_VORLAGEN_Infos\Logos_ICSE und Projekte\ENSITE\ICSE-ENSITE_Logo_noSub.png"/>
          <p:cNvPicPr>
            <a:picLocks noChangeAspect="1" noChangeArrowheads="1"/>
          </p:cNvPicPr>
          <p:nvPr userDrawn="1"/>
        </p:nvPicPr>
        <p:blipFill>
          <a:blip r:embed="rId14"/>
          <a:stretch/>
        </p:blipFill>
        <p:spPr bwMode="auto">
          <a:xfrm>
            <a:off x="454467" y="4651219"/>
            <a:ext cx="1008573" cy="43359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457200">
        <a:spcBef>
          <a:spcPts val="0"/>
        </a:spcBef>
        <a:buNone/>
        <a:defRPr sz="3200" b="1">
          <a:solidFill>
            <a:srgbClr val="4C5F7E"/>
          </a:solidFill>
          <a:latin typeface="Avenir Book"/>
          <a:ea typeface="Avenir Book"/>
          <a:cs typeface="Avenir Book"/>
        </a:defRPr>
      </a:lvl1pPr>
    </p:titleStyle>
    <p:bodyStyle>
      <a:lvl1pPr marL="342900" indent="-342900" algn="l" defTabSz="457200">
        <a:spcBef>
          <a:spcPts val="0"/>
        </a:spcBef>
        <a:buClr>
          <a:srgbClr val="BE002D"/>
        </a:buClr>
        <a:buFont typeface="Arial"/>
        <a:buChar char="•"/>
        <a:defRPr sz="2800">
          <a:solidFill>
            <a:schemeClr val="tx1"/>
          </a:solidFill>
          <a:latin typeface="+mn-lt"/>
          <a:ea typeface="Avenir Book"/>
          <a:cs typeface="Avenir Book"/>
        </a:defRPr>
      </a:lvl1pPr>
      <a:lvl2pPr marL="742950" indent="-285750" algn="l" defTabSz="457200">
        <a:spcBef>
          <a:spcPts val="0"/>
        </a:spcBef>
        <a:buClr>
          <a:srgbClr val="B4CB4D"/>
        </a:buClr>
        <a:buFont typeface="Arial"/>
        <a:buChar char="•"/>
        <a:defRPr sz="2400">
          <a:solidFill>
            <a:schemeClr val="tx1"/>
          </a:solidFill>
          <a:latin typeface="+mn-lt"/>
          <a:ea typeface="Avenir Book"/>
          <a:cs typeface="Avenir Book"/>
        </a:defRPr>
      </a:lvl2pPr>
      <a:lvl3pPr marL="1143000" indent="-228600" algn="l" defTabSz="457200">
        <a:spcBef>
          <a:spcPts val="0"/>
        </a:spcBef>
        <a:buClr>
          <a:srgbClr val="001470"/>
        </a:buClr>
        <a:buFont typeface="Arial"/>
        <a:buChar char="•"/>
        <a:defRPr sz="2000">
          <a:solidFill>
            <a:schemeClr val="tx1"/>
          </a:solidFill>
          <a:latin typeface="+mn-lt"/>
          <a:ea typeface="Avenir Book"/>
          <a:cs typeface="Avenir Book"/>
        </a:defRPr>
      </a:lvl3pPr>
      <a:lvl4pPr marL="1600200" indent="-228600" algn="l" defTabSz="457200">
        <a:spcBef>
          <a:spcPts val="0"/>
        </a:spcBef>
        <a:buSzPct val="75000"/>
        <a:buFont typeface="Wingdings"/>
        <a:buChar char="§"/>
        <a:defRPr sz="2000">
          <a:solidFill>
            <a:schemeClr val="tx1"/>
          </a:solidFill>
          <a:latin typeface="+mn-lt"/>
          <a:ea typeface="Avenir Book"/>
          <a:cs typeface="Avenir Book"/>
        </a:defRPr>
      </a:lvl4pPr>
      <a:lvl5pPr marL="2057400" indent="-228600" algn="l" defTabSz="457200">
        <a:spcBef>
          <a:spcPts val="0"/>
        </a:spcBef>
        <a:buSzPct val="80000"/>
        <a:buFont typeface="Lucida Grande"/>
        <a:buChar char="-"/>
        <a:defRPr sz="2000">
          <a:solidFill>
            <a:schemeClr val="tx1"/>
          </a:solidFill>
          <a:latin typeface="+mn-lt"/>
          <a:ea typeface="Avenir Book"/>
          <a:cs typeface="Avenir Book"/>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de-DE"/>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695325" y="894144"/>
            <a:ext cx="7772400" cy="1856648"/>
          </a:xfrm>
        </p:spPr>
        <p:txBody>
          <a:bodyPr vertOverflow="overflow" horzOverflow="clip" vert="horz" wrap="square" lIns="91440" tIns="45720" rIns="91440" bIns="45720" numCol="1" spcCol="0" rtlCol="0" fromWordArt="0" anchor="ctr" anchorCtr="0" forceAA="0" compatLnSpc="0">
            <a:normAutofit fontScale="90000"/>
          </a:bodyPr>
          <a:lstStyle/>
          <a:p>
            <a:pPr>
              <a:defRPr/>
            </a:pPr>
            <a:br>
              <a:rPr lang="de-DE" sz="3600" dirty="0">
                <a:solidFill>
                  <a:srgbClr val="002369"/>
                </a:solidFill>
              </a:rPr>
            </a:br>
            <a:br>
              <a:rPr lang="de-DE" sz="3400" b="0" cap="all" dirty="0">
                <a:latin typeface="Avenir Book"/>
              </a:rPr>
            </a:br>
            <a:r>
              <a:rPr lang="de-DE" sz="3600" b="0" cap="all" dirty="0">
                <a:latin typeface="Avenir Book"/>
              </a:rPr>
              <a:t>kontroverse Themen mit Umweltbezug im MINT-Unterricht integrieren </a:t>
            </a:r>
            <a:br>
              <a:rPr lang="de-DE" sz="3600" b="0" cap="all" dirty="0">
                <a:latin typeface="Avenir Book"/>
              </a:rPr>
            </a:br>
            <a:endParaRPr lang="en-US" sz="3400" b="0" cap="all" dirty="0">
              <a:latin typeface="Avenir Book"/>
            </a:endParaRPr>
          </a:p>
        </p:txBody>
      </p:sp>
      <p:sp>
        <p:nvSpPr>
          <p:cNvPr id="3" name="Untertitel 2"/>
          <p:cNvSpPr>
            <a:spLocks noGrp="1"/>
          </p:cNvSpPr>
          <p:nvPr>
            <p:ph type="subTitle" idx="1"/>
          </p:nvPr>
        </p:nvSpPr>
        <p:spPr bwMode="auto"/>
        <p:txBody>
          <a:bodyPr vertOverflow="overflow" horzOverflow="clip" vert="horz" wrap="square" lIns="91440" tIns="45720" rIns="91440" bIns="45720" numCol="1" spcCol="0" rtlCol="0" fromWordArt="0" anchor="t" anchorCtr="0" forceAA="0" compatLnSpc="0">
            <a:normAutofit/>
          </a:bodyPr>
          <a:lstStyle/>
          <a:p>
            <a:pPr>
              <a:defRPr/>
            </a:pPr>
            <a:r>
              <a:rPr lang="de-DE" sz="2400" b="0" cap="all" dirty="0">
                <a:latin typeface="Avenir Book"/>
              </a:rPr>
              <a:t>„Environmental </a:t>
            </a:r>
            <a:r>
              <a:rPr lang="de-DE" sz="2400" b="0" cap="all" dirty="0" err="1">
                <a:latin typeface="Avenir Book"/>
              </a:rPr>
              <a:t>Socio</a:t>
            </a:r>
            <a:r>
              <a:rPr lang="de-DE" sz="2400" b="0" cap="all" dirty="0">
                <a:latin typeface="Avenir Book"/>
              </a:rPr>
              <a:t> Scientific </a:t>
            </a:r>
            <a:r>
              <a:rPr lang="de-DE" sz="2400" b="0" cap="all" dirty="0" err="1">
                <a:latin typeface="Avenir Book"/>
              </a:rPr>
              <a:t>issues</a:t>
            </a:r>
            <a:r>
              <a:rPr lang="de-DE" sz="2400" b="0" cap="all" dirty="0">
                <a:latin typeface="Avenir Book"/>
              </a:rPr>
              <a:t>“</a:t>
            </a:r>
            <a:br>
              <a:rPr lang="de-DE" sz="2400" b="0" cap="all" dirty="0">
                <a:latin typeface="Avenir Book"/>
              </a:rPr>
            </a:br>
            <a:r>
              <a:rPr lang="en-US" i="1" dirty="0" err="1"/>
              <a:t>Charakteristiken</a:t>
            </a:r>
            <a:r>
              <a:rPr lang="en-US" i="1" dirty="0"/>
              <a:t> und  </a:t>
            </a:r>
            <a:r>
              <a:rPr lang="en-US" i="1" dirty="0" err="1"/>
              <a:t>Relevanz</a:t>
            </a:r>
            <a:r>
              <a:rPr lang="en-US" i="1" dirty="0"/>
              <a:t> für die MINT </a:t>
            </a:r>
            <a:r>
              <a:rPr lang="en-US" i="1" dirty="0" err="1"/>
              <a:t>Bildung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de-DE"/>
              <a:t>Socio-scientific Issues (SSI)</a:t>
            </a:r>
            <a:endParaRPr/>
          </a:p>
        </p:txBody>
      </p:sp>
      <p:sp>
        <p:nvSpPr>
          <p:cNvPr id="3"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87500" lnSpcReduction="14000"/>
          </a:bodyPr>
          <a:lstStyle/>
          <a:p>
            <a:pPr>
              <a:defRPr/>
            </a:pPr>
            <a:r>
              <a:rPr lang="de-DE">
                <a:latin typeface="Calibri Light"/>
                <a:cs typeface="Calibri Light"/>
              </a:rPr>
              <a:t>Problematiken wie die Debatte über Windkraftanlagen oder die Impfpflicht sind Beispiele für </a:t>
            </a:r>
            <a:r>
              <a:rPr lang="de-DE" b="1">
                <a:latin typeface="Calibri Light"/>
                <a:cs typeface="Calibri Light"/>
              </a:rPr>
              <a:t>Socio-scientific Issues (SSI‘s)</a:t>
            </a:r>
            <a:r>
              <a:rPr lang="de-DE">
                <a:latin typeface="Calibri Light"/>
                <a:cs typeface="Calibri Light"/>
              </a:rPr>
              <a:t>.</a:t>
            </a:r>
            <a:endParaRPr/>
          </a:p>
          <a:p>
            <a:pPr>
              <a:defRPr/>
            </a:pPr>
            <a:r>
              <a:rPr lang="en-US">
                <a:latin typeface="Calibri Light"/>
                <a:cs typeface="Calibri Light"/>
              </a:rPr>
              <a:t>SSIs sind </a:t>
            </a:r>
            <a:r>
              <a:rPr lang="en-US">
                <a:solidFill>
                  <a:srgbClr val="CC023B"/>
                </a:solidFill>
                <a:latin typeface="Calibri Light"/>
                <a:cs typeface="Calibri Light"/>
              </a:rPr>
              <a:t>wissenschaftlich fundiert </a:t>
            </a:r>
            <a:r>
              <a:rPr lang="en-US">
                <a:latin typeface="Calibri Light"/>
                <a:cs typeface="Calibri Light"/>
              </a:rPr>
              <a:t>und </a:t>
            </a:r>
            <a:r>
              <a:rPr lang="en-US">
                <a:solidFill>
                  <a:srgbClr val="CC023B"/>
                </a:solidFill>
                <a:latin typeface="Calibri Light"/>
                <a:cs typeface="Calibri Light"/>
              </a:rPr>
              <a:t>erfordern </a:t>
            </a:r>
            <a:r>
              <a:rPr lang="de-DE">
                <a:solidFill>
                  <a:srgbClr val="CC023B"/>
                </a:solidFill>
                <a:latin typeface="Calibri Light"/>
                <a:cs typeface="Calibri Light"/>
              </a:rPr>
              <a:t>einen </a:t>
            </a:r>
            <a:r>
              <a:rPr lang="en-US">
                <a:solidFill>
                  <a:srgbClr val="CC023B"/>
                </a:solidFill>
                <a:latin typeface="Calibri Light"/>
                <a:cs typeface="Calibri Light"/>
              </a:rPr>
              <a:t>aktiven </a:t>
            </a:r>
            <a:r>
              <a:rPr lang="en-US">
                <a:latin typeface="Calibri Light"/>
                <a:cs typeface="Calibri Light"/>
              </a:rPr>
              <a:t>Dialog, Diskussionen und Debatten.</a:t>
            </a:r>
            <a:endParaRPr/>
          </a:p>
          <a:p>
            <a:pPr>
              <a:defRPr/>
            </a:pPr>
            <a:r>
              <a:rPr lang="en-US">
                <a:latin typeface="Calibri Light"/>
                <a:cs typeface="Calibri Light"/>
              </a:rPr>
              <a:t>Sie sind hauptsächlich kontroverser Natur. </a:t>
            </a:r>
            <a:endParaRPr/>
          </a:p>
          <a:p>
            <a:pPr>
              <a:defRPr/>
            </a:pPr>
            <a:r>
              <a:rPr lang="en-US">
                <a:latin typeface="Calibri Light"/>
                <a:cs typeface="Calibri Light"/>
              </a:rPr>
              <a:t>Sie </a:t>
            </a:r>
            <a:r>
              <a:rPr lang="en-US">
                <a:solidFill>
                  <a:srgbClr val="CC023B"/>
                </a:solidFill>
                <a:latin typeface="Calibri Light"/>
                <a:cs typeface="Calibri Light"/>
              </a:rPr>
              <a:t>erfordern d</a:t>
            </a:r>
            <a:r>
              <a:rPr lang="de-DE">
                <a:solidFill>
                  <a:srgbClr val="CC023B"/>
                </a:solidFill>
                <a:latin typeface="Calibri Light"/>
                <a:cs typeface="Calibri Light"/>
              </a:rPr>
              <a:t>as</a:t>
            </a:r>
            <a:r>
              <a:rPr lang="en-US">
                <a:solidFill>
                  <a:srgbClr val="CC023B"/>
                </a:solidFill>
                <a:latin typeface="Calibri Light"/>
                <a:cs typeface="Calibri Light"/>
              </a:rPr>
              <a:t> Bild</a:t>
            </a:r>
            <a:r>
              <a:rPr lang="de-DE">
                <a:solidFill>
                  <a:srgbClr val="CC023B"/>
                </a:solidFill>
                <a:latin typeface="Calibri Light"/>
                <a:cs typeface="Calibri Light"/>
              </a:rPr>
              <a:t>en</a:t>
            </a:r>
            <a:r>
              <a:rPr lang="en-US">
                <a:solidFill>
                  <a:srgbClr val="CC023B"/>
                </a:solidFill>
                <a:latin typeface="Calibri Light"/>
                <a:cs typeface="Calibri Light"/>
              </a:rPr>
              <a:t> von Meinungen und </a:t>
            </a:r>
            <a:r>
              <a:rPr lang="de-DE">
                <a:solidFill>
                  <a:srgbClr val="CC023B"/>
                </a:solidFill>
                <a:latin typeface="Calibri Light"/>
                <a:cs typeface="Calibri Light"/>
              </a:rPr>
              <a:t>eine Entscheidungsfindung</a:t>
            </a:r>
            <a:r>
              <a:rPr lang="en-US">
                <a:solidFill>
                  <a:srgbClr val="CC023B"/>
                </a:solidFill>
                <a:latin typeface="Calibri Light"/>
                <a:cs typeface="Calibri Light"/>
              </a:rPr>
              <a:t>,  </a:t>
            </a:r>
            <a:r>
              <a:rPr lang="en-US">
                <a:latin typeface="Calibri Light"/>
                <a:cs typeface="Calibri Light"/>
              </a:rPr>
              <a:t>unter der Berücksichtigung moralischer, ethischer und sozialer Aspekte.</a:t>
            </a:r>
            <a:endParaRPr lang="de-DE">
              <a:latin typeface="Calibri Light"/>
              <a:cs typeface="Calibri Light"/>
            </a:endParaRPr>
          </a:p>
          <a:p>
            <a:pPr marL="0" indent="0">
              <a:buClr>
                <a:srgbClr val="BE002D"/>
              </a:buClr>
              <a:buFont typeface="Arial"/>
              <a:buNone/>
              <a:defRPr/>
            </a:pPr>
            <a:endParaRPr lang="de-DE"/>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10</a:t>
            </a:fld>
            <a:endParaRPr lang="es-ES_trad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de-DE"/>
              <a:t>Socio-Scientific Issues (SSI)</a:t>
            </a:r>
            <a:endParaRPr/>
          </a:p>
        </p:txBody>
      </p:sp>
      <p:sp>
        <p:nvSpPr>
          <p:cNvPr id="3" name="Inhaltsplatzhalter 2"/>
          <p:cNvSpPr>
            <a:spLocks noGrp="1"/>
          </p:cNvSpPr>
          <p:nvPr>
            <p:ph idx="1"/>
          </p:nvPr>
        </p:nvSpPr>
        <p:spPr bwMode="auto">
          <a:xfrm>
            <a:off x="457200" y="1200150"/>
            <a:ext cx="8243455" cy="3394472"/>
          </a:xfrm>
        </p:spPr>
        <p:txBody>
          <a:bodyPr vertOverflow="overflow" horzOverflow="clip" vert="horz" wrap="square" lIns="91440" tIns="45720" rIns="91440" bIns="45720" numCol="1" spcCol="0" rtlCol="0" fromWordArt="0" anchor="t" anchorCtr="0" forceAA="0" compatLnSpc="0">
            <a:normAutofit fontScale="90000" lnSpcReduction="2000"/>
          </a:bodyPr>
          <a:lstStyle/>
          <a:p>
            <a:pPr marL="0" indent="0">
              <a:buNone/>
              <a:defRPr/>
            </a:pPr>
            <a:r>
              <a:rPr lang="en-US" b="1">
                <a:latin typeface="Calibri Light"/>
                <a:cs typeface="Calibri Light"/>
              </a:rPr>
              <a:t>Intransparente oder unvollständige Informationslage:</a:t>
            </a:r>
            <a:endParaRPr/>
          </a:p>
          <a:p>
            <a:pPr>
              <a:defRPr/>
            </a:pPr>
            <a:r>
              <a:rPr lang="en-US">
                <a:latin typeface="Calibri Light"/>
                <a:cs typeface="Calibri Light"/>
              </a:rPr>
              <a:t>Meistens sind diese Problematiken durch wiedersprüchliche/ unvollständige wissenschaftliche Erkenntnisse und durch selektive Berichterstattung bedingt </a:t>
            </a:r>
            <a:endParaRPr/>
          </a:p>
          <a:p>
            <a:pPr marL="0" indent="0">
              <a:buNone/>
              <a:defRPr/>
            </a:pPr>
            <a:r>
              <a:rPr lang="en-US" b="1">
                <a:latin typeface="Calibri Light"/>
                <a:cs typeface="Calibri Light"/>
              </a:rPr>
              <a:t>Mangel an Objektivität:</a:t>
            </a:r>
            <a:endParaRPr/>
          </a:p>
          <a:p>
            <a:pPr>
              <a:defRPr/>
            </a:pPr>
            <a:r>
              <a:rPr lang="en-US">
                <a:latin typeface="Calibri Light"/>
                <a:cs typeface="Calibri Light"/>
              </a:rPr>
              <a:t>Dabei spielen Kosten-Nutzen-Analysen häufig eine Rolle in der Risiken mit ethischen Aspekten abgewogen werden.</a:t>
            </a:r>
            <a:endParaRPr/>
          </a:p>
          <a:p>
            <a:pPr>
              <a:defRPr/>
            </a:pPr>
            <a:endParaRPr lang="de-DE"/>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11</a:t>
            </a:fld>
            <a:endParaRPr lang="es-ES_tradn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63867" y="178408"/>
            <a:ext cx="8229600" cy="485846"/>
          </a:xfrm>
        </p:spPr>
        <p:txBody>
          <a:bodyPr>
            <a:normAutofit fontScale="90000"/>
          </a:bodyPr>
          <a:lstStyle/>
          <a:p>
            <a:pPr>
              <a:defRPr/>
            </a:pPr>
            <a:r>
              <a:rPr lang="de-DE"/>
              <a:t>Übung 1.4: Wie umgehen mit SSI?</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12</a:t>
            </a:fld>
            <a:endParaRPr lang="es-ES_tradnl"/>
          </a:p>
        </p:txBody>
      </p:sp>
      <p:pic>
        <p:nvPicPr>
          <p:cNvPr id="1026" name="Picture 2"/>
          <p:cNvPicPr>
            <a:picLocks noChangeAspect="1" noChangeArrowheads="1"/>
          </p:cNvPicPr>
          <p:nvPr/>
        </p:nvPicPr>
        <p:blipFill>
          <a:blip r:embed="rId2"/>
          <a:stretch/>
        </p:blipFill>
        <p:spPr bwMode="auto">
          <a:xfrm>
            <a:off x="1044348" y="1425742"/>
            <a:ext cx="2317201" cy="1546057"/>
          </a:xfrm>
          <a:prstGeom prst="rect">
            <a:avLst/>
          </a:prstGeom>
          <a:noFill/>
          <a:ln>
            <a:noFill/>
          </a:ln>
          <a:effectLst/>
        </p:spPr>
      </p:pic>
      <p:sp>
        <p:nvSpPr>
          <p:cNvPr id="6" name="Textfeld 5"/>
          <p:cNvSpPr txBox="1"/>
          <p:nvPr/>
        </p:nvSpPr>
        <p:spPr bwMode="auto">
          <a:xfrm>
            <a:off x="523373" y="779410"/>
            <a:ext cx="3905205" cy="640115"/>
          </a:xfrm>
          <a:prstGeom prst="rect">
            <a:avLst/>
          </a:prstGeom>
          <a:noFill/>
        </p:spPr>
        <p:txBody>
          <a:bodyPr wrap="square" rtlCol="0">
            <a:spAutoFit/>
          </a:bodyPr>
          <a:lstStyle/>
          <a:p>
            <a:pPr>
              <a:defRPr/>
            </a:pPr>
            <a:r>
              <a:rPr lang="en-US">
                <a:latin typeface="Calibri Light"/>
                <a:cs typeface="Calibri Light"/>
              </a:rPr>
              <a:t>Sollten Windräder überall aufgestellt werden? </a:t>
            </a:r>
            <a:endParaRPr lang="de-DE">
              <a:latin typeface="Calibri Light"/>
              <a:cs typeface="Calibri Light"/>
            </a:endParaRPr>
          </a:p>
        </p:txBody>
      </p:sp>
      <p:pic>
        <p:nvPicPr>
          <p:cNvPr id="1027" name="Picture 3"/>
          <p:cNvPicPr>
            <a:picLocks noChangeAspect="1" noChangeArrowheads="1"/>
          </p:cNvPicPr>
          <p:nvPr/>
        </p:nvPicPr>
        <p:blipFill>
          <a:blip r:embed="rId3"/>
          <a:stretch/>
        </p:blipFill>
        <p:spPr bwMode="auto">
          <a:xfrm>
            <a:off x="4893122" y="1425742"/>
            <a:ext cx="2858395" cy="1576137"/>
          </a:xfrm>
          <a:prstGeom prst="rect">
            <a:avLst/>
          </a:prstGeom>
          <a:noFill/>
          <a:ln>
            <a:noFill/>
          </a:ln>
          <a:effectLst/>
        </p:spPr>
      </p:pic>
      <p:sp>
        <p:nvSpPr>
          <p:cNvPr id="7" name="Textfeld 6"/>
          <p:cNvSpPr txBox="1"/>
          <p:nvPr/>
        </p:nvSpPr>
        <p:spPr bwMode="auto">
          <a:xfrm>
            <a:off x="4765185" y="797457"/>
            <a:ext cx="4018271" cy="640115"/>
          </a:xfrm>
          <a:prstGeom prst="rect">
            <a:avLst/>
          </a:prstGeom>
          <a:noFill/>
        </p:spPr>
        <p:txBody>
          <a:bodyPr wrap="square" rtlCol="0">
            <a:spAutoFit/>
          </a:bodyPr>
          <a:lstStyle/>
          <a:p>
            <a:pPr>
              <a:defRPr/>
            </a:pPr>
            <a:r>
              <a:rPr lang="de-DE">
                <a:latin typeface="Calibri Light"/>
                <a:cs typeface="Calibri Light"/>
              </a:rPr>
              <a:t>Sollte die Impfung gegen SARS-Covid-2 für alle verpflichtend sein?</a:t>
            </a:r>
            <a:endParaRPr/>
          </a:p>
        </p:txBody>
      </p:sp>
      <p:sp>
        <p:nvSpPr>
          <p:cNvPr id="8" name="Textfeld 7"/>
          <p:cNvSpPr txBox="1"/>
          <p:nvPr/>
        </p:nvSpPr>
        <p:spPr bwMode="auto">
          <a:xfrm>
            <a:off x="1044347" y="3354435"/>
            <a:ext cx="7915617" cy="1463076"/>
          </a:xfrm>
          <a:prstGeom prst="rect">
            <a:avLst/>
          </a:prstGeom>
          <a:noFill/>
        </p:spPr>
        <p:txBody>
          <a:bodyPr wrap="square" rtlCol="0">
            <a:spAutoFit/>
          </a:bodyPr>
          <a:lstStyle/>
          <a:p>
            <a:pPr>
              <a:defRPr/>
            </a:pPr>
            <a:r>
              <a:rPr lang="de-DE">
                <a:latin typeface="Calibri Light"/>
                <a:cs typeface="Calibri Light"/>
              </a:rPr>
              <a:t>Wie sollten wir mit „socio-scientific issues“ im Unterricht vorgehen? Was ist besonders zu beachten?</a:t>
            </a:r>
            <a:endParaRPr/>
          </a:p>
          <a:p>
            <a:pPr>
              <a:defRPr/>
            </a:pPr>
            <a:endParaRPr/>
          </a:p>
          <a:p>
            <a:pPr>
              <a:defRPr/>
            </a:pPr>
            <a:r>
              <a:rPr lang="de-DE">
                <a:latin typeface="Calibri Light"/>
                <a:cs typeface="Calibri Light"/>
              </a:rPr>
              <a:t>Erstelle einen Plan, wie Schritt-für-Schritt vorzugehen ist.</a:t>
            </a:r>
            <a:endParaRPr/>
          </a:p>
          <a:p>
            <a:pPr>
              <a:defRPr/>
            </a:pPr>
            <a:endParaRPr lang="de-DE"/>
          </a:p>
        </p:txBody>
      </p:sp>
      <p:pic>
        <p:nvPicPr>
          <p:cNvPr id="11" name="Grafik 10"/>
          <p:cNvPicPr/>
          <p:nvPr/>
        </p:nvPicPr>
        <p:blipFill>
          <a:blip r:embed="rId4"/>
          <a:stretch/>
        </p:blipFill>
        <p:spPr bwMode="auto">
          <a:xfrm>
            <a:off x="225593" y="3308683"/>
            <a:ext cx="472272" cy="489239"/>
          </a:xfrm>
          <a:prstGeom prst="rect">
            <a:avLst/>
          </a:prstGeom>
          <a:noFill/>
          <a:ln>
            <a:noFill/>
          </a:ln>
        </p:spPr>
      </p:pic>
      <p:pic>
        <p:nvPicPr>
          <p:cNvPr id="12" name="Imagen 24"/>
          <p:cNvPicPr>
            <a:picLocks noChangeAspect="1"/>
          </p:cNvPicPr>
          <p:nvPr/>
        </p:nvPicPr>
        <p:blipFill>
          <a:blip r:embed="rId5"/>
          <a:stretch/>
        </p:blipFill>
        <p:spPr bwMode="auto">
          <a:xfrm>
            <a:off x="229870" y="3951221"/>
            <a:ext cx="467995" cy="4679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de-DE"/>
              <a:t>Mit „Socio-Scientific issues“ umgehen</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13</a:t>
            </a:fld>
            <a:endParaRPr lang="es-ES_tradnl"/>
          </a:p>
        </p:txBody>
      </p:sp>
      <p:sp>
        <p:nvSpPr>
          <p:cNvPr id="7" name="Textfeld 6"/>
          <p:cNvSpPr txBox="1"/>
          <p:nvPr/>
        </p:nvSpPr>
        <p:spPr bwMode="auto">
          <a:xfrm>
            <a:off x="457200" y="4223407"/>
            <a:ext cx="4738255" cy="369332"/>
          </a:xfrm>
          <a:prstGeom prst="rect">
            <a:avLst/>
          </a:prstGeom>
          <a:noFill/>
        </p:spPr>
        <p:txBody>
          <a:bodyPr wrap="square" rtlCol="0">
            <a:spAutoFit/>
          </a:bodyPr>
          <a:lstStyle/>
          <a:p>
            <a:pPr>
              <a:defRPr/>
            </a:pPr>
            <a:r>
              <a:rPr lang="de-DE"/>
              <a:t>From Maass, Doorman, Jonker, Wijers (2019).</a:t>
            </a:r>
            <a:endParaRPr/>
          </a:p>
        </p:txBody>
      </p:sp>
      <p:pic>
        <p:nvPicPr>
          <p:cNvPr id="10" name="Grafik 9"/>
          <p:cNvPicPr>
            <a:picLocks noChangeAspect="1"/>
          </p:cNvPicPr>
          <p:nvPr/>
        </p:nvPicPr>
        <p:blipFill>
          <a:blip r:embed="rId2"/>
          <a:stretch/>
        </p:blipFill>
        <p:spPr bwMode="auto">
          <a:xfrm>
            <a:off x="1597718" y="1359954"/>
            <a:ext cx="5402928" cy="25893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de-DE"/>
              <a:t>Erklärung des Zyklus</a:t>
            </a:r>
            <a:endParaRPr/>
          </a:p>
        </p:txBody>
      </p:sp>
      <p:sp>
        <p:nvSpPr>
          <p:cNvPr id="3" name="Inhaltsplatzhalter 2"/>
          <p:cNvSpPr>
            <a:spLocks noGrp="1"/>
          </p:cNvSpPr>
          <p:nvPr>
            <p:ph idx="1"/>
          </p:nvPr>
        </p:nvSpPr>
        <p:spPr bwMode="auto">
          <a:xfrm>
            <a:off x="457201" y="1200151"/>
            <a:ext cx="4561530" cy="3394472"/>
          </a:xfrm>
        </p:spPr>
        <p:txBody>
          <a:bodyPr vertOverflow="overflow" horzOverflow="clip" vert="horz" wrap="square" lIns="91440" tIns="45720" rIns="91440" bIns="45720" numCol="1" spcCol="0" rtlCol="0" fromWordArt="0" anchor="t" anchorCtr="0" forceAA="0" compatLnSpc="0">
            <a:normAutofit fontScale="50000" lnSpcReduction="10000"/>
          </a:bodyPr>
          <a:lstStyle/>
          <a:p>
            <a:pPr algn="just">
              <a:defRPr/>
            </a:pPr>
            <a:r>
              <a:rPr lang="de-DE" sz="2900"/>
              <a:t>Bei der Modullierung realer Probleme wird häufig die Darstellung eines Zyklus verwendet, um den Ablauf darzustellen.</a:t>
            </a:r>
            <a:endParaRPr/>
          </a:p>
          <a:p>
            <a:pPr algn="just">
              <a:defRPr/>
            </a:pPr>
            <a:r>
              <a:rPr lang="en-GB" sz="2900"/>
              <a:t>Laut Blum and Leiss (2007), konzeptualisieren wir die folgenden Schritte des Modullierungsprozesses: (1) Verstehen der Anweisung und der realen Situation; (2) Festlegen von Annahmen und Vereinfachung des Situationsmodells (reales Modell); (3) Mathematisierung des realen Modells (Konstruktion eines mathematischen Modells); (4) Arbeiten im Rahmen des mathematischen Modells (mathematische Lösung); (5) Interpretation des Ergebnisses; (6) Validierung der interpretierten Lösung. Der Modellierungsprozes kann anhand des folgenden Schemas veranschaulicht werden.</a:t>
            </a:r>
            <a:endParaRPr lang="de-DE" sz="2900"/>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14</a:t>
            </a:fld>
            <a:endParaRPr lang="es-ES_tradnl"/>
          </a:p>
        </p:txBody>
      </p:sp>
      <p:pic>
        <p:nvPicPr>
          <p:cNvPr id="6" name="Grafik 5"/>
          <p:cNvPicPr>
            <a:picLocks noChangeAspect="1"/>
          </p:cNvPicPr>
          <p:nvPr/>
        </p:nvPicPr>
        <p:blipFill>
          <a:blip r:embed="rId2"/>
          <a:srcRect b="15971"/>
          <a:stretch/>
        </p:blipFill>
        <p:spPr bwMode="auto">
          <a:xfrm>
            <a:off x="5018731" y="315333"/>
            <a:ext cx="4111611" cy="2420888"/>
          </a:xfrm>
          <a:prstGeom prst="rect">
            <a:avLst/>
          </a:prstGeom>
        </p:spPr>
      </p:pic>
      <p:sp>
        <p:nvSpPr>
          <p:cNvPr id="7" name="Textfeld 6"/>
          <p:cNvSpPr txBox="1"/>
          <p:nvPr/>
        </p:nvSpPr>
        <p:spPr bwMode="auto">
          <a:xfrm>
            <a:off x="5409618" y="2680379"/>
            <a:ext cx="3434235" cy="923330"/>
          </a:xfrm>
          <a:prstGeom prst="rect">
            <a:avLst/>
          </a:prstGeom>
          <a:noFill/>
        </p:spPr>
        <p:txBody>
          <a:bodyPr wrap="square" rtlCol="0">
            <a:spAutoFit/>
          </a:bodyPr>
          <a:lstStyle/>
          <a:p>
            <a:pPr>
              <a:defRPr/>
            </a:pPr>
            <a:r>
              <a:rPr lang="de-DE"/>
              <a:t>An idealized scheme of the modelling process based on Blum &amp; Leiss (2007)</a:t>
            </a:r>
            <a:endParaRPr/>
          </a:p>
        </p:txBody>
      </p:sp>
      <p:sp>
        <p:nvSpPr>
          <p:cNvPr id="8" name="Textfeld 7"/>
          <p:cNvSpPr txBox="1"/>
          <p:nvPr/>
        </p:nvSpPr>
        <p:spPr bwMode="auto">
          <a:xfrm>
            <a:off x="5053003" y="3902177"/>
            <a:ext cx="4147533" cy="975394"/>
          </a:xfrm>
          <a:prstGeom prst="rect">
            <a:avLst/>
          </a:prstGeom>
          <a:noFill/>
        </p:spPr>
        <p:txBody>
          <a:bodyPr wrap="square" rtlCol="0">
            <a:spAutoFit/>
          </a:bodyPr>
          <a:lstStyle/>
          <a:p>
            <a:pPr>
              <a:defRPr/>
            </a:pPr>
            <a:r>
              <a:rPr lang="en-US" sz="1000" i="1">
                <a:solidFill>
                  <a:srgbClr val="000000"/>
                </a:solidFill>
                <a:ea typeface="Arial Unicode MS"/>
                <a:cs typeface="Arial Unicode MS"/>
              </a:rPr>
              <a:t>Blum, W., &amp; Leiss, D. (2007). How do students and teachers deal with modelling problems? In: C. Haines, W. Blum, P. Galbraith &amp; S. Khan (Eds), Mathematical modelling (ICTMA 12): Education, engineering and economics (pp. 222–</a:t>
            </a:r>
            <a:r>
              <a:rPr lang="en-US" sz="700" i="1">
                <a:solidFill>
                  <a:srgbClr val="000000"/>
                </a:solidFill>
                <a:ea typeface="Arial Unicode MS"/>
                <a:cs typeface="Arial Unicode MS"/>
              </a:rPr>
              <a:t>231</a:t>
            </a:r>
            <a:r>
              <a:rPr lang="en-US" sz="1000" i="1">
                <a:solidFill>
                  <a:srgbClr val="000000"/>
                </a:solidFill>
                <a:ea typeface="Arial Unicode MS"/>
                <a:cs typeface="Arial Unicode MS"/>
              </a:rPr>
              <a:t>). Chichester, UK: Horwood.</a:t>
            </a:r>
            <a:endParaRPr lang="de-DE" sz="1000" i="1">
              <a:solidFill>
                <a:srgbClr val="000000"/>
              </a:solidFill>
              <a:ea typeface="Arial Unicode MS"/>
              <a:cs typeface="Arial Unicode MS"/>
            </a:endParaRPr>
          </a:p>
          <a:p>
            <a:pPr>
              <a:defRPr/>
            </a:pPr>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600003"/>
            <a:ext cx="7266267" cy="485845"/>
          </a:xfrm>
        </p:spPr>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Erläuterung des erweiterten Modellierungszyklus </a:t>
            </a:r>
            <a:endParaRPr/>
          </a:p>
        </p:txBody>
      </p:sp>
      <p:sp>
        <p:nvSpPr>
          <p:cNvPr id="3" name="Inhaltsplatzhalter 2"/>
          <p:cNvSpPr>
            <a:spLocks noGrp="1"/>
          </p:cNvSpPr>
          <p:nvPr>
            <p:ph idx="1"/>
          </p:nvPr>
        </p:nvSpPr>
        <p:spPr bwMode="auto">
          <a:xfrm>
            <a:off x="457200" y="1466441"/>
            <a:ext cx="8229600" cy="3394471"/>
          </a:xfrm>
        </p:spPr>
        <p:txBody>
          <a:bodyPr vertOverflow="overflow" horzOverflow="clip" vert="horz" wrap="square" lIns="91440" tIns="45720" rIns="91440" bIns="45720" numCol="1" spcCol="0" rtlCol="0" fromWordArt="0" anchor="t" anchorCtr="0" forceAA="0" compatLnSpc="0">
            <a:normAutofit/>
          </a:bodyPr>
          <a:lstStyle/>
          <a:p>
            <a:pPr algn="just">
              <a:defRPr/>
            </a:pPr>
            <a:r>
              <a:rPr lang="en-US" sz="1600">
                <a:solidFill>
                  <a:srgbClr val="000000"/>
                </a:solidFill>
                <a:latin typeface="RobotoCondensed"/>
              </a:rPr>
              <a:t>Im Umgang mit SSI müssen die skizzierten Schritte (siehe vorherige Folie) erweitert werden, um die spezifischen Merkmale von SSI vollständig berücksichtigen zu können. Beinhalten könnte dies: die Recherche und die (Risisko-) Analyse von Informationsquellen, der Diskurs über (evtl.) wiedersprüchliche wissenschaftliche Ergebnisse, sowie ethische, kulturelle und soziale Aspekte (Zeidler und Nicols 2009). Insbesondere verdeutlicht werden muss der Unterschied zwischen wissenschaftlichen Ergebnissen und Schlussfolgerungen (Ratcliff and Grace 2003). Auf der vorherigen Folie ist ein Beispiel eines daraus resultierenden Modellierungsprozesses dargestellt.</a:t>
            </a:r>
            <a:endParaRPr/>
          </a:p>
          <a:p>
            <a:pPr>
              <a:defRPr/>
            </a:pPr>
            <a:endParaRPr lang="en-US" sz="1800">
              <a:solidFill>
                <a:srgbClr val="000000"/>
              </a:solidFill>
              <a:latin typeface="Times New Roman"/>
              <a:ea typeface="Arial Unicode MS"/>
              <a:cs typeface="Arial Unicode MS"/>
            </a:endParaRPr>
          </a:p>
          <a:p>
            <a:pPr>
              <a:defRPr/>
            </a:pPr>
            <a:r>
              <a:rPr lang="en-US" sz="1200" b="0" i="1">
                <a:solidFill>
                  <a:srgbClr val="000000"/>
                </a:solidFill>
                <a:latin typeface="RobotoCondensed"/>
              </a:rPr>
              <a:t>Maass, K., Doorman, M., Jonker, V. &amp; Wijers, M. (2019). Promoting active citizenship in mathematics teaching. ZDM Mathematics Education, 51(6), 991-1003. DOI 10.1007/s11858-019-01048-6.</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15</a:t>
            </a:fld>
            <a:endParaRPr lang="es-ES_tradnl"/>
          </a:p>
        </p:txBody>
      </p:sp>
      <p:pic>
        <p:nvPicPr>
          <p:cNvPr id="7" name="Grafik 6"/>
          <p:cNvPicPr>
            <a:picLocks noChangeAspect="1"/>
          </p:cNvPicPr>
          <p:nvPr/>
        </p:nvPicPr>
        <p:blipFill>
          <a:blip r:embed="rId2"/>
          <a:stretch/>
        </p:blipFill>
        <p:spPr bwMode="auto">
          <a:xfrm>
            <a:off x="5800801" y="11097"/>
            <a:ext cx="2423840" cy="11890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ctrTitle"/>
          </p:nvPr>
        </p:nvSpPr>
        <p:spPr bwMode="auto"/>
        <p:txBody>
          <a:bodyPr vertOverflow="overflow" horzOverflow="clip" vert="horz" wrap="square" lIns="91440" tIns="45720" rIns="91440" bIns="45720" numCol="1" spcCol="0" rtlCol="0" fromWordArt="0" anchor="ctr" anchorCtr="0" forceAA="0" compatLnSpc="0">
            <a:normAutofit fontScale="95000" lnSpcReduction="1000"/>
          </a:bodyPr>
          <a:lstStyle/>
          <a:p>
            <a:pPr>
              <a:defRPr/>
            </a:pPr>
            <a:r>
              <a:rPr lang="de-DE"/>
              <a:t>2. Was haben SSI mit Mathematik und Naturwissenschaftsunterricht zu tun?</a:t>
            </a:r>
            <a:endParaRPr/>
          </a:p>
        </p:txBody>
      </p:sp>
      <p:sp>
        <p:nvSpPr>
          <p:cNvPr id="5" name="Foliennummernplatzhalter 4"/>
          <p:cNvSpPr>
            <a:spLocks noGrp="1"/>
          </p:cNvSpPr>
          <p:nvPr>
            <p:ph type="sldNum" sz="quarter" idx="4294967295"/>
          </p:nvPr>
        </p:nvSpPr>
        <p:spPr bwMode="auto">
          <a:xfrm>
            <a:off x="8555038" y="41275"/>
            <a:ext cx="588962" cy="274638"/>
          </a:xfrm>
        </p:spPr>
        <p:txBody>
          <a:bodyPr/>
          <a:lstStyle/>
          <a:p>
            <a:pPr>
              <a:defRPr/>
            </a:pPr>
            <a:r>
              <a:rPr lang="es-ES_tradnl" sz="1200"/>
              <a:t>|  </a:t>
            </a:r>
            <a:fld id="{9DD0088F-7E4A-9C4B-9ED2-72FAF1293163}" type="slidenum">
              <a:rPr lang="es-ES_tradnl"/>
              <a:t>16</a:t>
            </a:fld>
            <a:endParaRPr lang="es-ES_tradnl"/>
          </a:p>
        </p:txBody>
      </p:sp>
      <p:pic>
        <p:nvPicPr>
          <p:cNvPr id="10" name="Grafik 9"/>
          <p:cNvPicPr>
            <a:picLocks noChangeAspect="1"/>
          </p:cNvPicPr>
          <p:nvPr/>
        </p:nvPicPr>
        <p:blipFill>
          <a:blip r:embed="rId2"/>
          <a:stretch/>
        </p:blipFill>
        <p:spPr bwMode="auto">
          <a:xfrm>
            <a:off x="3709307" y="3055257"/>
            <a:ext cx="1725386" cy="17253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Übung 2.1: Ziele des mathematisch-naturwissenschaftlichen Unterrichts</a:t>
            </a:r>
            <a:endParaRPr/>
          </a:p>
        </p:txBody>
      </p:sp>
      <p:sp>
        <p:nvSpPr>
          <p:cNvPr id="3" name="Inhaltsplatzhalter 2"/>
          <p:cNvSpPr>
            <a:spLocks noGrp="1"/>
          </p:cNvSpPr>
          <p:nvPr>
            <p:ph idx="1"/>
          </p:nvPr>
        </p:nvSpPr>
        <p:spPr bwMode="auto">
          <a:xfrm>
            <a:off x="1040731" y="1570443"/>
            <a:ext cx="7064053" cy="2855251"/>
          </a:xfrm>
        </p:spPr>
        <p:txBody>
          <a:bodyPr vertOverflow="overflow" horzOverflow="clip" vert="horz" wrap="square" lIns="91440" tIns="45720" rIns="91440" bIns="45720" numCol="1" spcCol="0" rtlCol="0" fromWordArt="0" anchor="t" anchorCtr="0" forceAA="0" compatLnSpc="0">
            <a:normAutofit/>
          </a:bodyPr>
          <a:lstStyle/>
          <a:p>
            <a:pPr>
              <a:defRPr/>
            </a:pPr>
            <a:r>
              <a:rPr lang="de-DE">
                <a:latin typeface="Calibri Light"/>
                <a:cs typeface="Calibri Light"/>
              </a:rPr>
              <a:t>Welche Ziele verfolgt deiner Meinung nach der Mathematik und Naturwissenschaftsunterricht?</a:t>
            </a:r>
            <a:endParaRPr/>
          </a:p>
          <a:p>
            <a:pPr>
              <a:defRPr/>
            </a:pPr>
            <a:r>
              <a:rPr lang="de-DE">
                <a:latin typeface="Calibri Light"/>
                <a:cs typeface="Calibri Light"/>
              </a:rPr>
              <a:t>Was könnten Schüler*innen aus Übungen wie den Beispielen 1 und 2 lernen?</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17</a:t>
            </a:fld>
            <a:endParaRPr lang="es-ES_tradnl"/>
          </a:p>
        </p:txBody>
      </p:sp>
      <p:pic>
        <p:nvPicPr>
          <p:cNvPr id="6" name="Grafik 5"/>
          <p:cNvPicPr/>
          <p:nvPr/>
        </p:nvPicPr>
        <p:blipFill>
          <a:blip r:embed="rId2"/>
          <a:stretch/>
        </p:blipFill>
        <p:spPr bwMode="auto">
          <a:xfrm>
            <a:off x="234616" y="1732547"/>
            <a:ext cx="631658" cy="631658"/>
          </a:xfrm>
          <a:prstGeom prst="rect">
            <a:avLst/>
          </a:prstGeom>
          <a:noFill/>
          <a:ln>
            <a:noFill/>
          </a:ln>
        </p:spPr>
      </p:pic>
      <p:pic>
        <p:nvPicPr>
          <p:cNvPr id="8" name="Imagen 42"/>
          <p:cNvPicPr>
            <a:picLocks noChangeAspect="1"/>
          </p:cNvPicPr>
          <p:nvPr/>
        </p:nvPicPr>
        <p:blipFill>
          <a:blip r:embed="rId3"/>
          <a:stretch/>
        </p:blipFill>
        <p:spPr bwMode="auto">
          <a:xfrm>
            <a:off x="234616" y="2572415"/>
            <a:ext cx="631658" cy="6316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de-DE"/>
              <a:t>Rahmen für Schlüsselbedingungen der EU</a:t>
            </a:r>
            <a:endParaRPr/>
          </a:p>
        </p:txBody>
      </p:sp>
      <p:sp>
        <p:nvSpPr>
          <p:cNvPr id="3" name="Inhaltsplatzhalter 2"/>
          <p:cNvSpPr>
            <a:spLocks noGrp="1"/>
          </p:cNvSpPr>
          <p:nvPr>
            <p:ph idx="1"/>
          </p:nvPr>
        </p:nvSpPr>
        <p:spPr bwMode="auto">
          <a:xfrm>
            <a:off x="457200" y="1200151"/>
            <a:ext cx="5920929" cy="3394472"/>
          </a:xfrm>
        </p:spPr>
        <p:txBody>
          <a:bodyPr>
            <a:normAutofit fontScale="77500" lnSpcReduction="20000"/>
          </a:bodyPr>
          <a:lstStyle/>
          <a:p>
            <a:pPr>
              <a:defRPr/>
            </a:pPr>
            <a:r>
              <a:rPr lang="en-US"/>
              <a:t>Literacy competence</a:t>
            </a:r>
            <a:endParaRPr/>
          </a:p>
          <a:p>
            <a:pPr>
              <a:defRPr/>
            </a:pPr>
            <a:r>
              <a:rPr lang="en-US"/>
              <a:t>Multilingual competence</a:t>
            </a:r>
            <a:endParaRPr/>
          </a:p>
          <a:p>
            <a:pPr>
              <a:defRPr/>
            </a:pPr>
            <a:r>
              <a:rPr lang="en-US">
                <a:solidFill>
                  <a:srgbClr val="FF0000"/>
                </a:solidFill>
              </a:rPr>
              <a:t>Mathematical competence and competence in science, technology and engineering</a:t>
            </a:r>
            <a:endParaRPr/>
          </a:p>
          <a:p>
            <a:pPr>
              <a:defRPr/>
            </a:pPr>
            <a:r>
              <a:rPr lang="en-US"/>
              <a:t>Digital competence</a:t>
            </a:r>
            <a:endParaRPr/>
          </a:p>
          <a:p>
            <a:pPr>
              <a:defRPr/>
            </a:pPr>
            <a:r>
              <a:rPr lang="en-US"/>
              <a:t>Personal, social and learning to learn competence</a:t>
            </a:r>
            <a:endParaRPr/>
          </a:p>
          <a:p>
            <a:pPr>
              <a:defRPr/>
            </a:pPr>
            <a:r>
              <a:rPr lang="en-US">
                <a:solidFill>
                  <a:srgbClr val="FF0000"/>
                </a:solidFill>
              </a:rPr>
              <a:t>Citizenship competence</a:t>
            </a:r>
            <a:endParaRPr/>
          </a:p>
          <a:p>
            <a:pPr>
              <a:defRPr/>
            </a:pPr>
            <a:r>
              <a:rPr lang="en-US"/>
              <a:t>Entrepreneurship competence</a:t>
            </a:r>
            <a:endParaRPr/>
          </a:p>
          <a:p>
            <a:pPr>
              <a:defRPr/>
            </a:pPr>
            <a:r>
              <a:rPr lang="en-US"/>
              <a:t>Cultural awareness and expression competence</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18</a:t>
            </a:fld>
            <a:endParaRPr lang="es-ES_tradnl"/>
          </a:p>
        </p:txBody>
      </p:sp>
      <p:pic>
        <p:nvPicPr>
          <p:cNvPr id="6146" name="Picture 2"/>
          <p:cNvPicPr>
            <a:picLocks noChangeAspect="1" noChangeArrowheads="1"/>
          </p:cNvPicPr>
          <p:nvPr/>
        </p:nvPicPr>
        <p:blipFill>
          <a:blip r:embed="rId2"/>
          <a:srcRect l="24167" t="19715" r="15176" b="6801"/>
          <a:stretch/>
        </p:blipFill>
        <p:spPr bwMode="auto">
          <a:xfrm>
            <a:off x="457200" y="1032148"/>
            <a:ext cx="5841580" cy="3980696"/>
          </a:xfrm>
          <a:prstGeom prst="rect">
            <a:avLst/>
          </a:prstGeom>
          <a:noFill/>
          <a:ln>
            <a:noFill/>
          </a:ln>
        </p:spPr>
      </p:pic>
      <p:sp>
        <p:nvSpPr>
          <p:cNvPr id="4" name="Textfeld 3"/>
          <p:cNvSpPr txBox="1"/>
          <p:nvPr/>
        </p:nvSpPr>
        <p:spPr bwMode="auto">
          <a:xfrm>
            <a:off x="6740865" y="1299807"/>
            <a:ext cx="2078541" cy="914435"/>
          </a:xfrm>
          <a:prstGeom prst="rect">
            <a:avLst/>
          </a:prstGeom>
          <a:noFill/>
        </p:spPr>
        <p:txBody>
          <a:bodyPr wrap="square" rtlCol="0">
            <a:spAutoFit/>
          </a:bodyPr>
          <a:lstStyle/>
          <a:p>
            <a:pPr>
              <a:defRPr/>
            </a:pPr>
            <a:r>
              <a:rPr lang="de-DE"/>
              <a:t>COM (2019). Key competences for lifelong learning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de-DE"/>
              <a:t>Mathematische Kompetenz</a:t>
            </a:r>
            <a:endParaRPr/>
          </a:p>
        </p:txBody>
      </p:sp>
      <p:sp>
        <p:nvSpPr>
          <p:cNvPr id="3" name="Inhaltsplatzhalter 2"/>
          <p:cNvSpPr>
            <a:spLocks noGrp="1"/>
          </p:cNvSpPr>
          <p:nvPr>
            <p:ph idx="1"/>
          </p:nvPr>
        </p:nvSpPr>
        <p:spPr bwMode="auto">
          <a:xfrm>
            <a:off x="457200" y="1200151"/>
            <a:ext cx="6357257" cy="3394472"/>
          </a:xfrm>
        </p:spPr>
        <p:txBody>
          <a:bodyPr vertOverflow="overflow" horzOverflow="clip" vert="horz" wrap="square" lIns="91440" tIns="45720" rIns="91440" bIns="45720" numCol="1" spcCol="0" rtlCol="0" fromWordArt="0" anchor="t" anchorCtr="0" forceAA="0" compatLnSpc="0">
            <a:normAutofit fontScale="80000" lnSpcReduction="4000"/>
          </a:bodyPr>
          <a:lstStyle/>
          <a:p>
            <a:pPr marL="0" indent="0">
              <a:buNone/>
              <a:defRPr/>
            </a:pPr>
            <a:r>
              <a:rPr lang="en-US">
                <a:latin typeface="Calibri Light"/>
                <a:cs typeface="Calibri Light"/>
              </a:rPr>
              <a:t>Als mathematische Kompetenz bezeichnet man die Fähigkeit,</a:t>
            </a:r>
            <a:r>
              <a:rPr lang="en-US" i="1">
                <a:latin typeface="Calibri Light"/>
                <a:cs typeface="Calibri Light"/>
              </a:rPr>
              <a:t> </a:t>
            </a:r>
            <a:r>
              <a:rPr lang="en-US" i="1">
                <a:solidFill>
                  <a:srgbClr val="CC023B"/>
                </a:solidFill>
                <a:latin typeface="Calibri Light"/>
                <a:cs typeface="Calibri Light"/>
              </a:rPr>
              <a:t>mathematisches Denken zu entwickeln und anzuwenden um verschiedene Probleme in Alltagssituationen lösen zu können.</a:t>
            </a:r>
            <a:r>
              <a:rPr lang="en-US">
                <a:latin typeface="Calibri Light"/>
                <a:cs typeface="Calibri Light"/>
              </a:rPr>
              <a:t> </a:t>
            </a:r>
            <a:endParaRPr/>
          </a:p>
          <a:p>
            <a:pPr marL="0" indent="0">
              <a:buNone/>
              <a:defRPr/>
            </a:pPr>
            <a:endParaRPr lang="en-US">
              <a:latin typeface="Calibri Light"/>
              <a:cs typeface="Calibri Light"/>
            </a:endParaRPr>
          </a:p>
          <a:p>
            <a:pPr marL="0" indent="0">
              <a:buNone/>
              <a:defRPr/>
            </a:pPr>
            <a:r>
              <a:rPr lang="en-US">
                <a:latin typeface="Calibri Light"/>
                <a:cs typeface="Calibri Light"/>
              </a:rPr>
              <a:t>Die mathematische Kompetenz </a:t>
            </a:r>
            <a:r>
              <a:rPr lang="en-US">
                <a:solidFill>
                  <a:srgbClr val="CC023B"/>
                </a:solidFill>
                <a:latin typeface="Calibri Light"/>
                <a:cs typeface="Calibri Light"/>
              </a:rPr>
              <a:t>beinhaltet die Fähigkeit und Bereitschaft, mathematische Denk- und Darstellungsweisen </a:t>
            </a:r>
            <a:r>
              <a:rPr lang="en-US">
                <a:latin typeface="Calibri Light"/>
                <a:cs typeface="Calibri Light"/>
              </a:rPr>
              <a:t>(Formeln, Modelle, Konstruktionen, Diagramme, Tabellen) zu verwenden. </a:t>
            </a:r>
            <a:endParaRPr/>
          </a:p>
          <a:p>
            <a:pPr marL="0" indent="0">
              <a:buNone/>
              <a:defRPr/>
            </a:pPr>
            <a:r>
              <a:rPr lang="en-US" i="1"/>
              <a:t>(COM, 2019)</a:t>
            </a:r>
            <a:endParaRPr lang="de-DE" i="1"/>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19</a:t>
            </a:fld>
            <a:endParaRPr lang="es-ES_trad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98404820" name="Titel 1"/>
          <p:cNvSpPr>
            <a:spLocks noGrp="1"/>
          </p:cNvSpPr>
          <p:nvPr>
            <p:ph type="title"/>
          </p:nvPr>
        </p:nvSpPr>
        <p:spPr bwMode="auto">
          <a:xfrm>
            <a:off x="385506" y="620487"/>
            <a:ext cx="8229600" cy="485845"/>
          </a:xfrm>
        </p:spPr>
        <p:txBody>
          <a:bodyPr>
            <a:normAutofit fontScale="90000"/>
          </a:bodyPr>
          <a:lstStyle/>
          <a:p>
            <a:pPr>
              <a:defRPr/>
            </a:pPr>
            <a:r>
              <a:rPr lang="de-DE"/>
              <a:t>Aufbau der Sitzung</a:t>
            </a:r>
            <a:endParaRPr/>
          </a:p>
        </p:txBody>
      </p:sp>
      <p:sp>
        <p:nvSpPr>
          <p:cNvPr id="1471545772" name="Inhaltsplatzhalter 2"/>
          <p:cNvSpPr>
            <a:spLocks noGrp="1"/>
          </p:cNvSpPr>
          <p:nvPr>
            <p:ph idx="1"/>
          </p:nvPr>
        </p:nvSpPr>
        <p:spPr bwMode="auto">
          <a:xfrm>
            <a:off x="463800" y="1200150"/>
            <a:ext cx="8229600" cy="3672637"/>
          </a:xfrm>
        </p:spPr>
        <p:txBody>
          <a:bodyPr vertOverflow="overflow" horzOverflow="clip" vert="horz" wrap="square" lIns="91440" tIns="45720" rIns="91440" bIns="45720" numCol="1" spcCol="0" rtlCol="0" fromWordArt="0" anchor="t" anchorCtr="0" forceAA="0" compatLnSpc="0">
            <a:normAutofit fontScale="50000" lnSpcReduction="10000"/>
          </a:bodyPr>
          <a:lstStyle/>
          <a:p>
            <a:pPr marL="514350" indent="-514350">
              <a:spcAft>
                <a:spcPts val="599"/>
              </a:spcAft>
              <a:buFont typeface="+mj-lt"/>
              <a:buAutoNum type="arabicPeriod"/>
              <a:defRPr/>
            </a:pPr>
            <a:r>
              <a:rPr lang="de-DE">
                <a:latin typeface="Calibri Light"/>
                <a:cs typeface="Calibri Light"/>
              </a:rPr>
              <a:t> Was sind „environmental socio-scientific issues“?</a:t>
            </a:r>
            <a:endParaRPr/>
          </a:p>
          <a:p>
            <a:pPr marL="914400" lvl="1" indent="-514350">
              <a:spcAft>
                <a:spcPts val="599"/>
              </a:spcAft>
              <a:buFont typeface="+mj-lt"/>
              <a:buAutoNum type="arabicPeriod"/>
              <a:defRPr/>
            </a:pPr>
            <a:r>
              <a:rPr lang="de-DE">
                <a:latin typeface="Calibri Light"/>
                <a:cs typeface="Calibri Light"/>
              </a:rPr>
              <a:t>Zwei einführende Beispiele</a:t>
            </a:r>
            <a:endParaRPr/>
          </a:p>
          <a:p>
            <a:pPr marL="914400" lvl="1" indent="-514350">
              <a:spcAft>
                <a:spcPts val="599"/>
              </a:spcAft>
              <a:buFont typeface="+mj-lt"/>
              <a:buAutoNum type="arabicPeriod"/>
              <a:defRPr/>
            </a:pPr>
            <a:r>
              <a:rPr lang="de-DE">
                <a:latin typeface="Calibri Light"/>
                <a:cs typeface="Calibri Light"/>
              </a:rPr>
              <a:t>Definition: „EnvSSI“</a:t>
            </a:r>
            <a:endParaRPr/>
          </a:p>
          <a:p>
            <a:pPr marL="914400" lvl="1" indent="-514350">
              <a:spcAft>
                <a:spcPts val="599"/>
              </a:spcAft>
              <a:buFont typeface="+mj-lt"/>
              <a:buAutoNum type="arabicPeriod"/>
              <a:defRPr/>
            </a:pPr>
            <a:r>
              <a:rPr lang="de-DE">
                <a:latin typeface="Calibri Light"/>
                <a:cs typeface="Calibri Light"/>
              </a:rPr>
              <a:t>Umgang mit „EnvSSI“?</a:t>
            </a:r>
            <a:endParaRPr/>
          </a:p>
          <a:p>
            <a:pPr marL="514350" indent="-514350">
              <a:spcAft>
                <a:spcPts val="599"/>
              </a:spcAft>
              <a:buFont typeface="+mj-lt"/>
              <a:buAutoNum type="arabicPeriod"/>
              <a:defRPr/>
            </a:pPr>
            <a:r>
              <a:rPr lang="de-DE">
                <a:latin typeface="Calibri Light"/>
                <a:cs typeface="Calibri Light"/>
              </a:rPr>
              <a:t>Was haben „environmental socio-scientific issues“ mit Mathematik- und Naturwissenschaftsunterricht zu tun?</a:t>
            </a:r>
            <a:endParaRPr/>
          </a:p>
          <a:p>
            <a:pPr marL="914400" lvl="1" indent="-514350">
              <a:spcAft>
                <a:spcPts val="599"/>
              </a:spcAft>
              <a:buFont typeface="+mj-lt"/>
              <a:buAutoNum type="arabicPeriod"/>
              <a:defRPr/>
            </a:pPr>
            <a:r>
              <a:rPr lang="de-DE">
                <a:latin typeface="Calibri Light"/>
                <a:cs typeface="Calibri Light"/>
              </a:rPr>
              <a:t>Ziele des mathematisch-naturwissenschaftlichen Unterrichts</a:t>
            </a:r>
            <a:endParaRPr/>
          </a:p>
          <a:p>
            <a:pPr marL="914400" lvl="1" indent="-514350">
              <a:spcAft>
                <a:spcPts val="599"/>
              </a:spcAft>
              <a:buFont typeface="+mj-lt"/>
              <a:buAutoNum type="arabicPeriod"/>
              <a:defRPr/>
            </a:pPr>
            <a:r>
              <a:rPr lang="de-DE">
                <a:latin typeface="Calibri Light"/>
                <a:cs typeface="Calibri Light"/>
              </a:rPr>
              <a:t>Verknüpfung von SSI mit den Schlüsselkompetenzen</a:t>
            </a:r>
            <a:endParaRPr/>
          </a:p>
          <a:p>
            <a:pPr marL="914400" lvl="1" indent="-514350">
              <a:spcAft>
                <a:spcPts val="599"/>
              </a:spcAft>
              <a:buFont typeface="+mj-lt"/>
              <a:buAutoNum type="arabicPeriod"/>
              <a:defRPr/>
            </a:pPr>
            <a:r>
              <a:rPr lang="de-DE">
                <a:latin typeface="Calibri Light"/>
                <a:cs typeface="Calibri Light"/>
              </a:rPr>
              <a:t>Welche Rolle spielt die Bildung zum Staatsbürger bezüglich der Mathematik und den Naturwissenschaften?</a:t>
            </a:r>
            <a:endParaRPr/>
          </a:p>
          <a:p>
            <a:pPr marL="914400" lvl="1" indent="-514350">
              <a:spcAft>
                <a:spcPts val="599"/>
              </a:spcAft>
              <a:buFont typeface="+mj-lt"/>
              <a:buAutoNum type="arabicPeriod"/>
              <a:defRPr/>
            </a:pPr>
            <a:r>
              <a:rPr lang="de-DE">
                <a:latin typeface="Calibri Light"/>
                <a:cs typeface="Calibri Light"/>
              </a:rPr>
              <a:t>Chancen und Grenzen von Mathematik und Naturwissenschaften</a:t>
            </a:r>
            <a:endParaRPr/>
          </a:p>
          <a:p>
            <a:pPr marL="514350" indent="-514350">
              <a:spcAft>
                <a:spcPts val="599"/>
              </a:spcAft>
              <a:buFont typeface="+mj-lt"/>
              <a:buAutoNum type="arabicPeriod"/>
              <a:defRPr/>
            </a:pPr>
            <a:r>
              <a:rPr lang="de-DE">
                <a:latin typeface="Calibri Light"/>
                <a:cs typeface="Calibri Light"/>
              </a:rPr>
              <a:t>Integration von „environmental socio-scientific issues“ in den Unterricht</a:t>
            </a:r>
            <a:endParaRPr/>
          </a:p>
          <a:p>
            <a:pPr marL="914400" lvl="1" indent="-514350">
              <a:spcAft>
                <a:spcPts val="599"/>
              </a:spcAft>
              <a:buFont typeface="+mj-lt"/>
              <a:buAutoNum type="arabicPeriod"/>
              <a:defRPr/>
            </a:pPr>
            <a:r>
              <a:rPr lang="de-DE">
                <a:latin typeface="Calibri Light"/>
                <a:cs typeface="Calibri Light"/>
              </a:rPr>
              <a:t>Beispielaufgaben für die Sekundarstufe – was können die Schüler*innen lernen?</a:t>
            </a:r>
            <a:endParaRPr/>
          </a:p>
          <a:p>
            <a:pPr marL="914400" lvl="1" indent="-514350">
              <a:spcAft>
                <a:spcPts val="599"/>
              </a:spcAft>
              <a:buFont typeface="+mj-lt"/>
              <a:buAutoNum type="arabicPeriod"/>
              <a:defRPr/>
            </a:pPr>
            <a:r>
              <a:rPr lang="de-DE">
                <a:latin typeface="Calibri Light"/>
                <a:cs typeface="Calibri Light"/>
              </a:rPr>
              <a:t>Planung einer Unterrichtsstunde</a:t>
            </a:r>
            <a:endParaRPr/>
          </a:p>
          <a:p>
            <a:pPr>
              <a:defRPr/>
            </a:pPr>
            <a:endParaRPr lang="de-DE"/>
          </a:p>
          <a:p>
            <a:pPr>
              <a:defRPr/>
            </a:pPr>
            <a:endParaRPr lang="de-DE"/>
          </a:p>
        </p:txBody>
      </p:sp>
      <p:sp>
        <p:nvSpPr>
          <p:cNvPr id="1311839144" name="Foliennummernplatzhalter 4"/>
          <p:cNvSpPr>
            <a:spLocks noGrp="1"/>
          </p:cNvSpPr>
          <p:nvPr>
            <p:ph type="sldNum" sz="quarter" idx="11"/>
          </p:nvPr>
        </p:nvSpPr>
        <p:spPr bwMode="auto"/>
        <p:txBody>
          <a:bodyPr/>
          <a:lstStyle/>
          <a:p>
            <a:pPr>
              <a:defRPr/>
            </a:pPr>
            <a:r>
              <a:rPr lang="es-ES_tradnl" sz="1200"/>
              <a:t>|  </a:t>
            </a:r>
            <a:fld id="{9AF60239-C9C1-D82D-959F-584FE770D920}" type="slidenum">
              <a:rPr lang="es-ES_tradnl"/>
              <a:t>2</a:t>
            </a:fld>
            <a:endParaRPr lang="es-ES_tradn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Mathematische Kompetenz: Kentnisse, Fähigkeiten und Haltungen</a:t>
            </a:r>
            <a:endParaRPr/>
          </a:p>
        </p:txBody>
      </p:sp>
      <p:sp>
        <p:nvSpPr>
          <p:cNvPr id="3"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75000" lnSpcReduction="5000"/>
          </a:bodyPr>
          <a:lstStyle/>
          <a:p>
            <a:pPr marL="0" indent="0">
              <a:buNone/>
              <a:defRPr/>
            </a:pPr>
            <a:r>
              <a:rPr lang="de-DE">
                <a:latin typeface="Calibri Light"/>
                <a:cs typeface="Calibri Light"/>
              </a:rPr>
              <a:t>Fähigkeiten:</a:t>
            </a:r>
            <a:endParaRPr/>
          </a:p>
          <a:p>
            <a:pPr>
              <a:defRPr/>
            </a:pPr>
            <a:r>
              <a:rPr lang="en-US">
                <a:latin typeface="Calibri Light"/>
                <a:cs typeface="Calibri Light"/>
              </a:rPr>
              <a:t>Folgende Fähigkeiten sollten beherrscht werden: </a:t>
            </a:r>
            <a:endParaRPr/>
          </a:p>
          <a:p>
            <a:pPr lvl="1">
              <a:defRPr/>
            </a:pPr>
            <a:r>
              <a:rPr lang="en-US">
                <a:latin typeface="Calibri Light"/>
                <a:cs typeface="Calibri Light"/>
              </a:rPr>
              <a:t>Anwendung grundlegender mathematischer Prinzipien und Verfahren in alltäglichen Zusammenhängen zu Hause und am Arbeitsplatz (z.B. Finanzwissen), </a:t>
            </a:r>
            <a:endParaRPr/>
          </a:p>
          <a:p>
            <a:pPr lvl="1">
              <a:defRPr/>
            </a:pPr>
            <a:r>
              <a:rPr lang="en-US">
                <a:latin typeface="Calibri Light"/>
                <a:cs typeface="Calibri Light"/>
              </a:rPr>
              <a:t>und das Verfolgen und Bewerten von Argumentationsketten. </a:t>
            </a:r>
            <a:endParaRPr/>
          </a:p>
          <a:p>
            <a:pPr>
              <a:defRPr/>
            </a:pPr>
            <a:r>
              <a:rPr lang="en-US">
                <a:latin typeface="Calibri Light"/>
                <a:cs typeface="Calibri Light"/>
              </a:rPr>
              <a:t>Man sollte fähig dazu sein: </a:t>
            </a:r>
            <a:endParaRPr/>
          </a:p>
          <a:p>
            <a:pPr lvl="1">
              <a:defRPr/>
            </a:pPr>
            <a:r>
              <a:rPr lang="en-US" i="1">
                <a:solidFill>
                  <a:srgbClr val="CC023B"/>
                </a:solidFill>
                <a:latin typeface="Calibri Light"/>
                <a:cs typeface="Calibri Light"/>
              </a:rPr>
              <a:t>mathematisch zu denken</a:t>
            </a:r>
            <a:r>
              <a:rPr lang="en-US">
                <a:latin typeface="Calibri Light"/>
                <a:cs typeface="Calibri Light"/>
              </a:rPr>
              <a:t>, mathematische Beweise zu verstehen und in der mathematischen Sprache zu kommunizieren,</a:t>
            </a:r>
            <a:endParaRPr/>
          </a:p>
          <a:p>
            <a:pPr lvl="1">
              <a:defRPr/>
            </a:pPr>
            <a:r>
              <a:rPr lang="en-US">
                <a:solidFill>
                  <a:srgbClr val="CC023B"/>
                </a:solidFill>
                <a:latin typeface="Calibri Light"/>
                <a:cs typeface="Calibri Light"/>
              </a:rPr>
              <a:t>geeignete Hilfsmittel </a:t>
            </a:r>
            <a:r>
              <a:rPr lang="en-US">
                <a:latin typeface="Calibri Light"/>
                <a:cs typeface="Calibri Light"/>
              </a:rPr>
              <a:t>wie statistische Daten und Diagramme zu verwenden und die mathematischen Aspekte der Digitalisierung zu verstehen.</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20</a:t>
            </a:fld>
            <a:endParaRPr lang="es-ES_tradn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Naturwissenschaftliche Kompetenz: Kenntnisse, Fähigkeiten und Haltungen</a:t>
            </a:r>
            <a:endParaRPr/>
          </a:p>
        </p:txBody>
      </p:sp>
      <p:sp>
        <p:nvSpPr>
          <p:cNvPr id="3"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80000" lnSpcReduction="4000"/>
          </a:bodyPr>
          <a:lstStyle/>
          <a:p>
            <a:pPr marL="0" indent="0">
              <a:buNone/>
              <a:defRPr/>
            </a:pPr>
            <a:r>
              <a:rPr lang="en-US">
                <a:latin typeface="Calibri Light"/>
                <a:cs typeface="Calibri Light"/>
              </a:rPr>
              <a:t>Die naturwissenschaftliche Kompetenz bezieht sich auf:</a:t>
            </a:r>
            <a:endParaRPr/>
          </a:p>
          <a:p>
            <a:pPr>
              <a:defRPr/>
            </a:pPr>
            <a:r>
              <a:rPr lang="en-US">
                <a:latin typeface="Calibri Light"/>
                <a:cs typeface="Calibri Light"/>
              </a:rPr>
              <a:t>Die Fähigkeit und Bereitschaft </a:t>
            </a:r>
            <a:r>
              <a:rPr lang="en-US" i="1">
                <a:solidFill>
                  <a:srgbClr val="CC023B"/>
                </a:solidFill>
                <a:latin typeface="Calibri Light"/>
                <a:cs typeface="Calibri Light"/>
              </a:rPr>
              <a:t>die natürliche Welt zu erklären</a:t>
            </a:r>
            <a:r>
              <a:rPr lang="en-US">
                <a:solidFill>
                  <a:srgbClr val="CC023B"/>
                </a:solidFill>
                <a:latin typeface="Calibri Light"/>
                <a:cs typeface="Calibri Light"/>
              </a:rPr>
              <a:t> </a:t>
            </a:r>
            <a:r>
              <a:rPr lang="en-US">
                <a:latin typeface="Calibri Light"/>
                <a:cs typeface="Calibri Light"/>
              </a:rPr>
              <a:t>unter bezugnahme von: </a:t>
            </a:r>
            <a:endParaRPr/>
          </a:p>
          <a:p>
            <a:pPr lvl="1">
              <a:defRPr/>
            </a:pPr>
            <a:r>
              <a:rPr lang="en-US">
                <a:latin typeface="Calibri Light"/>
                <a:cs typeface="Calibri Light"/>
              </a:rPr>
              <a:t>Wissen und Methodik </a:t>
            </a:r>
            <a:endParaRPr/>
          </a:p>
          <a:p>
            <a:pPr lvl="1">
              <a:defRPr/>
            </a:pPr>
            <a:r>
              <a:rPr lang="en-US">
                <a:latin typeface="Calibri Light"/>
                <a:cs typeface="Calibri Light"/>
              </a:rPr>
              <a:t>Beobachtung und Experimentieren.</a:t>
            </a:r>
            <a:endParaRPr/>
          </a:p>
          <a:p>
            <a:pPr>
              <a:defRPr/>
            </a:pPr>
            <a:r>
              <a:rPr lang="en-US">
                <a:latin typeface="Calibri Light"/>
                <a:cs typeface="Calibri Light"/>
              </a:rPr>
              <a:t>Die Fähigkeit Fragen zu identifizieren und evidenzbasierte Schlussfolgerungen zu ziehen. </a:t>
            </a:r>
            <a:endParaRPr/>
          </a:p>
          <a:p>
            <a:pPr>
              <a:defRPr/>
            </a:pPr>
            <a:r>
              <a:rPr lang="en-US" i="1">
                <a:latin typeface="Calibri Light"/>
                <a:cs typeface="Calibri Light"/>
              </a:rPr>
              <a:t>Das </a:t>
            </a:r>
            <a:r>
              <a:rPr lang="en-US" i="1">
                <a:solidFill>
                  <a:srgbClr val="CC023B"/>
                </a:solidFill>
                <a:latin typeface="Calibri Light"/>
                <a:cs typeface="Calibri Light"/>
              </a:rPr>
              <a:t>Verständnis für Veränderungen durch menschlichen Einfluss und die damit einhergehende Verantwortung </a:t>
            </a:r>
            <a:r>
              <a:rPr lang="en-US">
                <a:latin typeface="Calibri Light"/>
                <a:cs typeface="Calibri Light"/>
              </a:rPr>
              <a:t>als einzelner Bürger.</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21</a:t>
            </a:fld>
            <a:endParaRPr lang="es-ES_tradn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de-DE"/>
              <a:t>Naturwissenschaftliche Kompetenz: Kentnisse, Fähigkeiten und Haltungen</a:t>
            </a:r>
            <a:endParaRPr/>
          </a:p>
        </p:txBody>
      </p:sp>
      <p:sp>
        <p:nvSpPr>
          <p:cNvPr id="3"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65000" lnSpcReduction="7000"/>
          </a:bodyPr>
          <a:lstStyle/>
          <a:p>
            <a:pPr marL="0" indent="0">
              <a:buNone/>
              <a:defRPr/>
            </a:pPr>
            <a:r>
              <a:rPr lang="en-US">
                <a:latin typeface="Calibri Light"/>
                <a:cs typeface="Calibri Light"/>
              </a:rPr>
              <a:t> Die Fähigkeiten beinhalten: </a:t>
            </a:r>
            <a:endParaRPr/>
          </a:p>
          <a:p>
            <a:pPr>
              <a:defRPr/>
            </a:pPr>
            <a:r>
              <a:rPr lang="en-US">
                <a:latin typeface="Calibri Light"/>
                <a:cs typeface="Calibri Light"/>
              </a:rPr>
              <a:t>das </a:t>
            </a:r>
            <a:r>
              <a:rPr lang="en-US">
                <a:solidFill>
                  <a:srgbClr val="CC023B"/>
                </a:solidFill>
                <a:latin typeface="Calibri Light"/>
                <a:cs typeface="Calibri Light"/>
              </a:rPr>
              <a:t>Verständnis von Wissenschaft als einen untersuchenden Prozess</a:t>
            </a:r>
            <a:r>
              <a:rPr lang="en-US">
                <a:latin typeface="Calibri Light"/>
                <a:cs typeface="Calibri Light"/>
              </a:rPr>
              <a:t>, mittels spezifischer Methoden, die das Beobachten und Experimentieren mit einschließen. </a:t>
            </a:r>
            <a:endParaRPr/>
          </a:p>
          <a:p>
            <a:pPr>
              <a:defRPr/>
            </a:pPr>
            <a:r>
              <a:rPr lang="en-US">
                <a:latin typeface="Calibri Light"/>
                <a:cs typeface="Calibri Light"/>
              </a:rPr>
              <a:t>das Überprüfen einer Hypothese durch logisches, rationales Denken und die Bereitschaft eigene Überzeugungen durch neue (wiedersprüchliche) wissenschaftliche Erkenntnisse anzupassen.</a:t>
            </a:r>
            <a:endParaRPr/>
          </a:p>
          <a:p>
            <a:pPr>
              <a:defRPr/>
            </a:pPr>
            <a:r>
              <a:rPr lang="en-US">
                <a:latin typeface="Calibri Light"/>
                <a:cs typeface="Calibri Light"/>
              </a:rPr>
              <a:t>die Fähigkeit, technische Hilfsmittel sowie wissenschaftliche Daten zu nutzen und zielführend einzusetzen, um daraus evidenzbasierte Entscheidungen treffen und Schlussfolgerungen ziehen zu können. </a:t>
            </a:r>
            <a:endParaRPr/>
          </a:p>
          <a:p>
            <a:pPr>
              <a:defRPr/>
            </a:pPr>
            <a:r>
              <a:rPr lang="en-US">
                <a:latin typeface="Calibri Light"/>
                <a:cs typeface="Calibri Light"/>
              </a:rPr>
              <a:t>die Kenntnis über wesentliche Merkmale einer wissenschaftlichen Untersuchung. </a:t>
            </a:r>
            <a:endParaRPr/>
          </a:p>
          <a:p>
            <a:pPr>
              <a:defRPr/>
            </a:pPr>
            <a:r>
              <a:rPr lang="en-US">
                <a:latin typeface="Calibri Light"/>
                <a:cs typeface="Calibri Light"/>
              </a:rPr>
              <a:t>das Vermitteln von Überlegungen und der daraus folgenden Schlüsse.</a:t>
            </a:r>
            <a:endParaRPr/>
          </a:p>
          <a:p>
            <a:pPr marL="0" indent="0">
              <a:buNone/>
              <a:defRPr/>
            </a:pPr>
            <a:r>
              <a:rPr lang="en-US" i="1"/>
              <a:t>Quelle: (COM, 2019)</a:t>
            </a:r>
            <a:endParaRPr lang="de-DE" i="1"/>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22</a:t>
            </a:fld>
            <a:endParaRPr lang="es-ES_tradn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de-DE"/>
              <a:t>Die Kompetenz zum Staatsbürger:</a:t>
            </a:r>
            <a:endParaRPr/>
          </a:p>
        </p:txBody>
      </p:sp>
      <p:sp>
        <p:nvSpPr>
          <p:cNvPr id="3"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a:bodyPr>
          <a:lstStyle/>
          <a:p>
            <a:pPr marL="0" indent="0">
              <a:buNone/>
              <a:defRPr/>
            </a:pPr>
            <a:r>
              <a:rPr lang="en-US">
                <a:latin typeface="Calibri Light"/>
                <a:cs typeface="Calibri Light"/>
              </a:rPr>
              <a:t>... beinhaltet:</a:t>
            </a:r>
            <a:endParaRPr/>
          </a:p>
          <a:p>
            <a:pPr>
              <a:defRPr/>
            </a:pPr>
            <a:r>
              <a:rPr lang="en-US">
                <a:latin typeface="Calibri Light"/>
                <a:cs typeface="Calibri Light"/>
              </a:rPr>
              <a:t>das verantwortungsbewusste Handeln</a:t>
            </a:r>
            <a:endParaRPr lang="en-US" i="1">
              <a:latin typeface="Calibri Light"/>
              <a:cs typeface="Calibri Light"/>
            </a:endParaRPr>
          </a:p>
          <a:p>
            <a:pPr>
              <a:defRPr/>
            </a:pPr>
            <a:r>
              <a:rPr lang="en-US" i="1">
                <a:latin typeface="Calibri Light"/>
                <a:cs typeface="Calibri Light"/>
              </a:rPr>
              <a:t>die </a:t>
            </a:r>
            <a:r>
              <a:rPr lang="en-US" i="1">
                <a:solidFill>
                  <a:srgbClr val="CC023B"/>
                </a:solidFill>
                <a:latin typeface="Calibri Light"/>
                <a:cs typeface="Calibri Light"/>
              </a:rPr>
              <a:t>uneingeschränkte Teilnahme am gesellschaftlichen Leben</a:t>
            </a:r>
            <a:r>
              <a:rPr lang="en-US" i="1">
                <a:latin typeface="Calibri Light"/>
                <a:cs typeface="Calibri Light"/>
              </a:rPr>
              <a:t>, grundlegend auf dem Verständnis sozialer, rechtlicher, wirtschaftlicher und politischer Konzepte, sowie globaler Entwicklungen und Nachhaltigkeit.</a:t>
            </a:r>
            <a:endParaRPr lang="de-DE" i="1">
              <a:latin typeface="Calibri Light"/>
              <a:cs typeface="Calibri Light"/>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23</a:t>
            </a:fld>
            <a:endParaRPr lang="es-ES_tradnl"/>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de-DE"/>
              <a:t>Die Kompetenz zum Staatsbürger</a:t>
            </a:r>
            <a:endParaRPr/>
          </a:p>
        </p:txBody>
      </p:sp>
      <p:sp>
        <p:nvSpPr>
          <p:cNvPr id="3"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70000" lnSpcReduction="6000"/>
          </a:bodyPr>
          <a:lstStyle/>
          <a:p>
            <a:pPr>
              <a:defRPr/>
            </a:pPr>
            <a:r>
              <a:rPr lang="en-US">
                <a:latin typeface="Calibri Light"/>
                <a:cs typeface="Calibri Light"/>
              </a:rPr>
              <a:t>Bezieht sich auf die Fähigkeit, sich gemeinsam mit anderen im Sinne des öffentlichen Interesses, unter Berücksichtigung einer nachhaltigen Entwicklung der Gesellschaft, zu engagieren. </a:t>
            </a:r>
            <a:endParaRPr/>
          </a:p>
          <a:p>
            <a:pPr>
              <a:defRPr/>
            </a:pPr>
            <a:r>
              <a:rPr lang="en-US">
                <a:latin typeface="Calibri Light"/>
                <a:cs typeface="Calibri Light"/>
              </a:rPr>
              <a:t>Dazu gehören die Fähigkeit zum</a:t>
            </a:r>
            <a:r>
              <a:rPr lang="en-US" i="1">
                <a:solidFill>
                  <a:srgbClr val="CC023B"/>
                </a:solidFill>
                <a:latin typeface="Calibri Light"/>
                <a:cs typeface="Calibri Light"/>
              </a:rPr>
              <a:t> kritischen Denken und eine integrierte Problemlösekompetenz</a:t>
            </a:r>
            <a:r>
              <a:rPr lang="en-US">
                <a:latin typeface="Calibri Light"/>
                <a:cs typeface="Calibri Light"/>
              </a:rPr>
              <a:t>, das Entwickeln von Argumenten sowie die aktive Teilnahme an Gemeinschaftsaktivitäten und der Entscheidungsfindung von der lokalen, bishin zur internationalen Ebene. </a:t>
            </a:r>
            <a:endParaRPr/>
          </a:p>
          <a:p>
            <a:pPr>
              <a:defRPr/>
            </a:pPr>
            <a:r>
              <a:rPr lang="en-US">
                <a:latin typeface="Calibri Light"/>
                <a:cs typeface="Calibri Light"/>
              </a:rPr>
              <a:t>Sie beinhaltet außerdem die aktive Teilhabe an traditionellen und neuen Medien sowie ein bewusster und kritischer Umgang mit ihnen, ebenso wie deren Rolle und Funktion in demokratischen Gesellschaften.</a:t>
            </a:r>
            <a:endParaRPr lang="de-DE"/>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24</a:t>
            </a:fld>
            <a:endParaRPr lang="es-ES_tradn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Übung 2.2: Welche Rolle spielt die Bildung zum Staatsbürger bezüglich der Mathematik und den Naturwissenschaften?</a:t>
            </a:r>
            <a:endParaRPr/>
          </a:p>
        </p:txBody>
      </p:sp>
      <p:sp>
        <p:nvSpPr>
          <p:cNvPr id="3" name="Inhaltsplatzhalter 2"/>
          <p:cNvSpPr>
            <a:spLocks noGrp="1"/>
          </p:cNvSpPr>
          <p:nvPr>
            <p:ph idx="1"/>
          </p:nvPr>
        </p:nvSpPr>
        <p:spPr bwMode="auto">
          <a:xfrm>
            <a:off x="998620" y="1443789"/>
            <a:ext cx="7688178" cy="3080085"/>
          </a:xfrm>
        </p:spPr>
        <p:txBody>
          <a:bodyPr vertOverflow="overflow" horzOverflow="clip" vert="horz" wrap="square" lIns="91440" tIns="45720" rIns="91440" bIns="45720" numCol="1" spcCol="0" rtlCol="0" fromWordArt="0" anchor="t" anchorCtr="0" forceAA="0" compatLnSpc="0">
            <a:normAutofit/>
          </a:bodyPr>
          <a:lstStyle/>
          <a:p>
            <a:pPr>
              <a:defRPr/>
            </a:pPr>
            <a:r>
              <a:rPr lang="en-US"/>
              <a:t>Was könnte die Bildung zum Staatsbürger im Zusammenhang mit Naturwissenschaften und Mathematik bedeuten?</a:t>
            </a:r>
            <a:endParaRPr/>
          </a:p>
          <a:p>
            <a:pPr>
              <a:defRPr/>
            </a:pPr>
            <a:r>
              <a:rPr lang="en-US"/>
              <a:t>Ist etwas wie eine Kompetenz zum Staatsbürger im Bildungsplan enthalten? Wenn ja: Wo und in welcher Form?</a:t>
            </a:r>
            <a:endParaRPr/>
          </a:p>
          <a:p>
            <a:pPr>
              <a:defRPr/>
            </a:pPr>
            <a:endParaRPr lang="de-DE"/>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25</a:t>
            </a:fld>
            <a:endParaRPr lang="es-ES_tradnl"/>
          </a:p>
        </p:txBody>
      </p:sp>
      <p:pic>
        <p:nvPicPr>
          <p:cNvPr id="6" name="Bild 24" descr="C:\Users\Sophia\AppData\Local\Microsoft\Windows\Temporary Internet Files\Content.Word\4-3_group_work3_.png.png"/>
          <p:cNvPicPr/>
          <p:nvPr/>
        </p:nvPicPr>
        <p:blipFill>
          <a:blip r:embed="rId2"/>
          <a:stretch/>
        </p:blipFill>
        <p:spPr bwMode="auto">
          <a:xfrm>
            <a:off x="328981" y="1569953"/>
            <a:ext cx="475247" cy="450679"/>
          </a:xfrm>
          <a:prstGeom prst="rect">
            <a:avLst/>
          </a:prstGeom>
          <a:noFill/>
          <a:ln w="9525">
            <a:noFill/>
            <a:miter lim="800000"/>
            <a:headEnd/>
            <a:tailEnd/>
          </a:ln>
        </p:spPr>
      </p:pic>
      <p:pic>
        <p:nvPicPr>
          <p:cNvPr id="8" name="Imagen 43"/>
          <p:cNvPicPr>
            <a:picLocks noChangeAspect="1"/>
          </p:cNvPicPr>
          <p:nvPr/>
        </p:nvPicPr>
        <p:blipFill>
          <a:blip r:embed="rId3"/>
          <a:stretch/>
        </p:blipFill>
        <p:spPr bwMode="auto">
          <a:xfrm>
            <a:off x="284653" y="2241320"/>
            <a:ext cx="526829" cy="526829"/>
          </a:xfrm>
          <a:prstGeom prst="rect">
            <a:avLst/>
          </a:prstGeom>
          <a:noFill/>
          <a:ln>
            <a:noFill/>
          </a:ln>
        </p:spPr>
      </p:pic>
      <p:pic>
        <p:nvPicPr>
          <p:cNvPr id="9" name="Imagen 44"/>
          <p:cNvPicPr>
            <a:picLocks noChangeAspect="1"/>
          </p:cNvPicPr>
          <p:nvPr/>
        </p:nvPicPr>
        <p:blipFill>
          <a:blip r:embed="rId4"/>
          <a:stretch/>
        </p:blipFill>
        <p:spPr bwMode="auto">
          <a:xfrm>
            <a:off x="284653" y="2883618"/>
            <a:ext cx="526830" cy="5268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199" y="600004"/>
            <a:ext cx="8361947" cy="485846"/>
          </a:xfrm>
        </p:spPr>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Übung 2.3: Chancen und Grenzen von Mathematik und Naturwissenschaften</a:t>
            </a:r>
            <a:endParaRPr/>
          </a:p>
        </p:txBody>
      </p:sp>
      <p:sp>
        <p:nvSpPr>
          <p:cNvPr id="3" name="Inhaltsplatzhalter 2"/>
          <p:cNvSpPr>
            <a:spLocks noGrp="1"/>
          </p:cNvSpPr>
          <p:nvPr>
            <p:ph idx="1"/>
          </p:nvPr>
        </p:nvSpPr>
        <p:spPr bwMode="auto">
          <a:xfrm>
            <a:off x="980574" y="1200151"/>
            <a:ext cx="7706226" cy="3394472"/>
          </a:xfrm>
        </p:spPr>
        <p:txBody>
          <a:bodyPr vertOverflow="overflow" horzOverflow="clip" vert="horz" wrap="square" lIns="91440" tIns="45720" rIns="91440" bIns="45720" numCol="1" spcCol="0" rtlCol="0" fromWordArt="0" anchor="t" anchorCtr="0" forceAA="0" compatLnSpc="0">
            <a:normAutofit/>
          </a:bodyPr>
          <a:lstStyle/>
          <a:p>
            <a:pPr>
              <a:defRPr/>
            </a:pPr>
            <a:r>
              <a:rPr lang="de-DE"/>
              <a:t>Was können Mathematik und Naturwissenschaften leisten, um Lösungen für globale Herausforderungen zu finden?</a:t>
            </a:r>
            <a:endParaRPr/>
          </a:p>
          <a:p>
            <a:pPr>
              <a:defRPr/>
            </a:pPr>
            <a:r>
              <a:rPr lang="de-DE"/>
              <a:t>Was können Mathematik und Naturwissenschaften nicht zur Lösung globaler Herausforderungen beitragen?</a:t>
            </a:r>
            <a:endParaRPr/>
          </a:p>
          <a:p>
            <a:pPr>
              <a:defRPr/>
            </a:pPr>
            <a:endParaRPr lang="de-DE"/>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26</a:t>
            </a:fld>
            <a:endParaRPr lang="es-ES_tradnl"/>
          </a:p>
        </p:txBody>
      </p:sp>
      <p:pic>
        <p:nvPicPr>
          <p:cNvPr id="7" name="Imagen 46"/>
          <p:cNvPicPr>
            <a:picLocks noChangeAspect="1"/>
          </p:cNvPicPr>
          <p:nvPr/>
        </p:nvPicPr>
        <p:blipFill>
          <a:blip r:embed="rId2"/>
          <a:stretch/>
        </p:blipFill>
        <p:spPr bwMode="auto">
          <a:xfrm>
            <a:off x="252739" y="1925677"/>
            <a:ext cx="576226" cy="576226"/>
          </a:xfrm>
          <a:prstGeom prst="rect">
            <a:avLst/>
          </a:prstGeom>
          <a:noFill/>
          <a:ln>
            <a:noFill/>
          </a:ln>
        </p:spPr>
      </p:pic>
      <p:pic>
        <p:nvPicPr>
          <p:cNvPr id="9" name="Imagen 51"/>
          <p:cNvPicPr>
            <a:picLocks noChangeAspect="1"/>
          </p:cNvPicPr>
          <p:nvPr/>
        </p:nvPicPr>
        <p:blipFill>
          <a:blip r:embed="rId3"/>
          <a:stretch/>
        </p:blipFill>
        <p:spPr bwMode="auto">
          <a:xfrm>
            <a:off x="252739" y="1292280"/>
            <a:ext cx="522111" cy="52211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81628" y="229710"/>
            <a:ext cx="8229600" cy="485846"/>
          </a:xfrm>
        </p:spPr>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Übung 2.3: Welche Chancen und Grenzen bietet die Wissenschaft?</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27</a:t>
            </a:fld>
            <a:endParaRPr lang="es-ES_tradnl"/>
          </a:p>
        </p:txBody>
      </p:sp>
      <p:graphicFrame>
        <p:nvGraphicFramePr>
          <p:cNvPr id="4" name="Inhaltsplatzhalter 3"/>
          <p:cNvGraphicFramePr>
            <a:graphicFrameLocks noGrp="1"/>
          </p:cNvGraphicFramePr>
          <p:nvPr>
            <p:ph idx="1"/>
          </p:nvPr>
        </p:nvGraphicFramePr>
        <p:xfrm>
          <a:off x="4378254" y="885001"/>
          <a:ext cx="4714946" cy="3008528"/>
        </p:xfrm>
        <a:graphic>
          <a:graphicData uri="http://schemas.openxmlformats.org/drawingml/2006/table">
            <a:tbl>
              <a:tblPr firstRow="1" bandRow="1">
                <a:tableStyleId>{D36C60D3-7623-9F87-4037-86B16BEEB85C}</a:tableStyleId>
              </a:tblPr>
              <a:tblGrid>
                <a:gridCol w="4714946">
                  <a:extLst>
                    <a:ext uri="{9D8B030D-6E8A-4147-A177-3AD203B41FA5}">
                      <a16:colId xmlns:a16="http://schemas.microsoft.com/office/drawing/2014/main" val="20000"/>
                    </a:ext>
                  </a:extLst>
                </a:gridCol>
              </a:tblGrid>
              <a:tr h="325573">
                <a:tc>
                  <a:txBody>
                    <a:bodyPr/>
                    <a:lstStyle/>
                    <a:p>
                      <a:pPr>
                        <a:defRPr/>
                      </a:pPr>
                      <a:r>
                        <a:rPr lang="de-DE" sz="1200">
                          <a:solidFill>
                            <a:schemeClr val="bg1"/>
                          </a:solidFill>
                        </a:rPr>
                        <a:t>Mythen</a:t>
                      </a:r>
                      <a:endParaRPr/>
                    </a:p>
                  </a:txBody>
                  <a:tcPr/>
                </a:tc>
                <a:extLst>
                  <a:ext uri="{0D108BD9-81ED-4DB2-BD59-A6C34878D82A}">
                    <a16:rowId xmlns:a16="http://schemas.microsoft.com/office/drawing/2014/main" val="10000"/>
                  </a:ext>
                </a:extLst>
              </a:tr>
              <a:tr h="329327">
                <a:tc>
                  <a:txBody>
                    <a:bodyPr/>
                    <a:lstStyle/>
                    <a:p>
                      <a:pPr>
                        <a:defRPr/>
                      </a:pPr>
                      <a:r>
                        <a:rPr lang="de-DE" sz="1400">
                          <a:solidFill>
                            <a:schemeClr val="tx1"/>
                          </a:solidFill>
                          <a:latin typeface="Calibri"/>
                        </a:rPr>
                        <a:t>Hypothesen werden zu Theorien, welche zu Gesetzen werden. </a:t>
                      </a:r>
                      <a:endParaRPr lang="de-DE" sz="1400">
                        <a:solidFill>
                          <a:schemeClr val="tx1"/>
                        </a:solidFill>
                      </a:endParaRPr>
                    </a:p>
                  </a:txBody>
                  <a:tcPr/>
                </a:tc>
                <a:extLst>
                  <a:ext uri="{0D108BD9-81ED-4DB2-BD59-A6C34878D82A}">
                    <a16:rowId xmlns:a16="http://schemas.microsoft.com/office/drawing/2014/main" val="10001"/>
                  </a:ext>
                </a:extLst>
              </a:tr>
              <a:tr h="329327">
                <a:tc>
                  <a:txBody>
                    <a:bodyPr/>
                    <a:lstStyle/>
                    <a:p>
                      <a:pPr>
                        <a:defRPr/>
                      </a:pPr>
                      <a:r>
                        <a:rPr lang="de-DE" sz="1400">
                          <a:solidFill>
                            <a:schemeClr val="tx1"/>
                          </a:solidFill>
                          <a:latin typeface="Calibri"/>
                        </a:rPr>
                        <a:t>Wissenschaftliche Gesetze sind absolut. </a:t>
                      </a:r>
                      <a:endParaRPr lang="de-DE" sz="1400">
                        <a:solidFill>
                          <a:schemeClr val="tx1"/>
                        </a:solidFill>
                      </a:endParaRPr>
                    </a:p>
                  </a:txBody>
                  <a:tcPr/>
                </a:tc>
                <a:extLst>
                  <a:ext uri="{0D108BD9-81ED-4DB2-BD59-A6C34878D82A}">
                    <a16:rowId xmlns:a16="http://schemas.microsoft.com/office/drawing/2014/main" val="10002"/>
                  </a:ext>
                </a:extLst>
              </a:tr>
              <a:tr h="329327">
                <a:tc>
                  <a:txBody>
                    <a:bodyPr/>
                    <a:lstStyle/>
                    <a:p>
                      <a:pPr>
                        <a:defRPr/>
                      </a:pPr>
                      <a:r>
                        <a:rPr lang="de-DE" sz="1400">
                          <a:solidFill>
                            <a:schemeClr val="tx1"/>
                          </a:solidFill>
                          <a:latin typeface="Calibri"/>
                        </a:rPr>
                        <a:t>Eine Hypothese ist eine fundierte Vermutung.</a:t>
                      </a:r>
                      <a:endParaRPr lang="de-DE" sz="1400">
                        <a:solidFill>
                          <a:schemeClr val="tx1"/>
                        </a:solidFill>
                      </a:endParaRPr>
                    </a:p>
                  </a:txBody>
                  <a:tcPr/>
                </a:tc>
                <a:extLst>
                  <a:ext uri="{0D108BD9-81ED-4DB2-BD59-A6C34878D82A}">
                    <a16:rowId xmlns:a16="http://schemas.microsoft.com/office/drawing/2014/main" val="10003"/>
                  </a:ext>
                </a:extLst>
              </a:tr>
              <a:tr h="329327">
                <a:tc>
                  <a:txBody>
                    <a:bodyPr/>
                    <a:lstStyle/>
                    <a:p>
                      <a:pPr>
                        <a:defRPr/>
                      </a:pPr>
                      <a:r>
                        <a:rPr lang="de-DE" sz="1400">
                          <a:solidFill>
                            <a:schemeClr val="tx1"/>
                          </a:solidFill>
                          <a:latin typeface="Calibri"/>
                        </a:rPr>
                        <a:t>Es gibt eine allgemeine und universelle wissenschaftliche Methode. </a:t>
                      </a:r>
                      <a:endParaRPr lang="de-DE" sz="1400">
                        <a:solidFill>
                          <a:schemeClr val="tx1"/>
                        </a:solidFill>
                      </a:endParaRPr>
                    </a:p>
                  </a:txBody>
                  <a:tcPr/>
                </a:tc>
                <a:extLst>
                  <a:ext uri="{0D108BD9-81ED-4DB2-BD59-A6C34878D82A}">
                    <a16:rowId xmlns:a16="http://schemas.microsoft.com/office/drawing/2014/main" val="10004"/>
                  </a:ext>
                </a:extLst>
              </a:tr>
              <a:tr h="329327">
                <a:tc>
                  <a:txBody>
                    <a:bodyPr/>
                    <a:lstStyle/>
                    <a:p>
                      <a:pPr>
                        <a:defRPr/>
                      </a:pPr>
                      <a:r>
                        <a:rPr lang="de-DE" sz="1400">
                          <a:solidFill>
                            <a:schemeClr val="tx1"/>
                          </a:solidFill>
                          <a:latin typeface="Calibri"/>
                        </a:rPr>
                        <a:t>Sorgfältig gesammelte Beweise führen zu sicherem Wissen. </a:t>
                      </a:r>
                      <a:endParaRPr lang="de-DE" sz="1400">
                        <a:solidFill>
                          <a:schemeClr val="tx1"/>
                        </a:solidFill>
                      </a:endParaRPr>
                    </a:p>
                  </a:txBody>
                  <a:tcPr/>
                </a:tc>
                <a:extLst>
                  <a:ext uri="{0D108BD9-81ED-4DB2-BD59-A6C34878D82A}">
                    <a16:rowId xmlns:a16="http://schemas.microsoft.com/office/drawing/2014/main" val="10005"/>
                  </a:ext>
                </a:extLst>
              </a:tr>
              <a:tr h="329327">
                <a:tc>
                  <a:txBody>
                    <a:bodyPr/>
                    <a:lstStyle/>
                    <a:p>
                      <a:pPr>
                        <a:defRPr/>
                      </a:pPr>
                      <a:r>
                        <a:rPr lang="de-DE" sz="1400">
                          <a:solidFill>
                            <a:schemeClr val="tx1"/>
                          </a:solidFill>
                          <a:latin typeface="Calibri"/>
                        </a:rPr>
                        <a:t>Die Wissenschaften und ihre Methoden liefern den absoluten Beweis. </a:t>
                      </a:r>
                      <a:endParaRPr lang="de-DE" sz="1400">
                        <a:solidFill>
                          <a:schemeClr val="tx1"/>
                        </a:solidFill>
                      </a:endParaRPr>
                    </a:p>
                  </a:txBody>
                  <a:tcPr/>
                </a:tc>
                <a:extLst>
                  <a:ext uri="{0D108BD9-81ED-4DB2-BD59-A6C34878D82A}">
                    <a16:rowId xmlns:a16="http://schemas.microsoft.com/office/drawing/2014/main" val="10006"/>
                  </a:ext>
                </a:extLst>
              </a:tr>
              <a:tr h="329327">
                <a:tc>
                  <a:txBody>
                    <a:bodyPr/>
                    <a:lstStyle/>
                    <a:p>
                      <a:pPr>
                        <a:defRPr/>
                      </a:pPr>
                      <a:r>
                        <a:rPr lang="de-DE" sz="1400">
                          <a:solidFill>
                            <a:schemeClr val="tx1"/>
                          </a:solidFill>
                          <a:latin typeface="Calibri"/>
                        </a:rPr>
                        <a:t>Wissenschaft ist eher verfahrensorientiert als kreativ.</a:t>
                      </a:r>
                      <a:endParaRPr lang="de-DE" sz="1400">
                        <a:solidFill>
                          <a:schemeClr val="tx1"/>
                        </a:solidFill>
                      </a:endParaRPr>
                    </a:p>
                  </a:txBody>
                  <a:tcPr/>
                </a:tc>
                <a:extLst>
                  <a:ext uri="{0D108BD9-81ED-4DB2-BD59-A6C34878D82A}">
                    <a16:rowId xmlns:a16="http://schemas.microsoft.com/office/drawing/2014/main" val="10007"/>
                  </a:ext>
                </a:extLst>
              </a:tr>
            </a:tbl>
          </a:graphicData>
        </a:graphic>
      </p:graphicFrame>
      <p:sp>
        <p:nvSpPr>
          <p:cNvPr id="9" name="Rechteck 8"/>
          <p:cNvSpPr/>
          <p:nvPr/>
        </p:nvSpPr>
        <p:spPr bwMode="auto">
          <a:xfrm>
            <a:off x="1067923" y="988291"/>
            <a:ext cx="2858469" cy="3416320"/>
          </a:xfrm>
          <a:prstGeom prst="rect">
            <a:avLst/>
          </a:prstGeom>
        </p:spPr>
        <p:txBody>
          <a:bodyPr wrap="square">
            <a:spAutoFit/>
          </a:bodyPr>
          <a:lstStyle/>
          <a:p>
            <a:pPr>
              <a:defRPr/>
            </a:pPr>
            <a:r>
              <a:rPr lang="de-DE"/>
              <a:t>Betrachte folgende Liste von Mythen über Mathematik und die Wissenschaft. </a:t>
            </a:r>
            <a:endParaRPr/>
          </a:p>
          <a:p>
            <a:pPr marL="285750" indent="-285750">
              <a:buFont typeface="Arial"/>
              <a:buChar char="•"/>
              <a:defRPr/>
            </a:pPr>
            <a:r>
              <a:rPr lang="de-DE"/>
              <a:t>Inwiefern spiegeln sie die Realität wider?</a:t>
            </a:r>
            <a:endParaRPr/>
          </a:p>
          <a:p>
            <a:pPr marL="285750" indent="-285750">
              <a:buFont typeface="Arial"/>
              <a:buChar char="•"/>
              <a:defRPr/>
            </a:pPr>
            <a:r>
              <a:rPr lang="de-DE"/>
              <a:t>Wenn sie deiner Meinung nach falsch sind, korrigiere sie.</a:t>
            </a:r>
            <a:endParaRPr/>
          </a:p>
          <a:p>
            <a:pPr>
              <a:defRPr/>
            </a:pPr>
            <a:endParaRPr lang="de-DE"/>
          </a:p>
          <a:p>
            <a:pPr>
              <a:defRPr/>
            </a:pPr>
            <a:r>
              <a:rPr lang="de-DE"/>
              <a:t>Die Ergebnisse werden später gemeinsam besprochen.</a:t>
            </a:r>
            <a:endParaRPr/>
          </a:p>
        </p:txBody>
      </p:sp>
      <p:pic>
        <p:nvPicPr>
          <p:cNvPr id="10" name="Grafik 9"/>
          <p:cNvPicPr/>
          <p:nvPr/>
        </p:nvPicPr>
        <p:blipFill>
          <a:blip r:embed="rId2"/>
          <a:stretch/>
        </p:blipFill>
        <p:spPr bwMode="auto">
          <a:xfrm>
            <a:off x="381628" y="1091150"/>
            <a:ext cx="541252" cy="587290"/>
          </a:xfrm>
          <a:prstGeom prst="rect">
            <a:avLst/>
          </a:prstGeom>
          <a:noFill/>
          <a:ln>
            <a:noFill/>
          </a:ln>
        </p:spPr>
      </p:pic>
      <p:pic>
        <p:nvPicPr>
          <p:cNvPr id="7" name="Bild 7" descr="C:\Users\Sophia\AppData\Local\Microsoft\Windows\Temporary Internet Files\Content.Word\3-1_5min_.png.png"/>
          <p:cNvPicPr/>
          <p:nvPr/>
        </p:nvPicPr>
        <p:blipFill>
          <a:blip r:embed="rId3"/>
          <a:stretch/>
        </p:blipFill>
        <p:spPr bwMode="auto">
          <a:xfrm>
            <a:off x="405171" y="1678440"/>
            <a:ext cx="481330" cy="47879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58779" y="229710"/>
            <a:ext cx="7552450" cy="485846"/>
          </a:xfrm>
        </p:spPr>
        <p:txBody>
          <a:bodyPr>
            <a:normAutofit fontScale="90000"/>
          </a:bodyPr>
          <a:lstStyle/>
          <a:p>
            <a:pPr>
              <a:defRPr/>
            </a:pPr>
            <a:r>
              <a:rPr lang="de-DE"/>
              <a:t>Lösung</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28</a:t>
            </a:fld>
            <a:endParaRPr lang="es-ES_tradnl"/>
          </a:p>
        </p:txBody>
      </p:sp>
      <p:graphicFrame>
        <p:nvGraphicFramePr>
          <p:cNvPr id="4" name="Inhaltsplatzhalter 3"/>
          <p:cNvGraphicFramePr>
            <a:graphicFrameLocks noGrp="1"/>
          </p:cNvGraphicFramePr>
          <p:nvPr>
            <p:ph idx="1"/>
          </p:nvPr>
        </p:nvGraphicFramePr>
        <p:xfrm>
          <a:off x="381628" y="737870"/>
          <a:ext cx="8229600" cy="3667760"/>
        </p:xfrm>
        <a:graphic>
          <a:graphicData uri="http://schemas.openxmlformats.org/drawingml/2006/table">
            <a:tbl>
              <a:tblPr firstRow="1" bandRow="1">
                <a:tableStyleId>{D36C60D3-7623-9F87-4037-86B16BEEB85C}</a:tableStyleId>
              </a:tblPr>
              <a:tblGrid>
                <a:gridCol w="3205296">
                  <a:extLst>
                    <a:ext uri="{9D8B030D-6E8A-4147-A177-3AD203B41FA5}">
                      <a16:colId xmlns:a16="http://schemas.microsoft.com/office/drawing/2014/main" val="20000"/>
                    </a:ext>
                  </a:extLst>
                </a:gridCol>
                <a:gridCol w="5024304">
                  <a:extLst>
                    <a:ext uri="{9D8B030D-6E8A-4147-A177-3AD203B41FA5}">
                      <a16:colId xmlns:a16="http://schemas.microsoft.com/office/drawing/2014/main" val="20001"/>
                    </a:ext>
                  </a:extLst>
                </a:gridCol>
              </a:tblGrid>
              <a:tr h="370840">
                <a:tc>
                  <a:txBody>
                    <a:bodyPr/>
                    <a:lstStyle/>
                    <a:p>
                      <a:pPr>
                        <a:defRPr/>
                      </a:pPr>
                      <a:r>
                        <a:rPr lang="de-DE" sz="1200"/>
                        <a:t>Mythen</a:t>
                      </a:r>
                      <a:endParaRPr/>
                    </a:p>
                  </a:txBody>
                  <a:tcPr/>
                </a:tc>
                <a:tc>
                  <a:txBody>
                    <a:bodyPr/>
                    <a:lstStyle/>
                    <a:p>
                      <a:pPr>
                        <a:defRPr/>
                      </a:pPr>
                      <a:r>
                        <a:rPr lang="de-DE" sz="1200"/>
                        <a:t>Korrektionen</a:t>
                      </a:r>
                      <a:endParaRPr/>
                    </a:p>
                  </a:txBody>
                  <a:tcPr/>
                </a:tc>
                <a:extLst>
                  <a:ext uri="{0D108BD9-81ED-4DB2-BD59-A6C34878D82A}">
                    <a16:rowId xmlns:a16="http://schemas.microsoft.com/office/drawing/2014/main" val="10000"/>
                  </a:ext>
                </a:extLst>
              </a:tr>
              <a:tr h="370840">
                <a:tc>
                  <a:txBody>
                    <a:bodyPr/>
                    <a:lstStyle/>
                    <a:p>
                      <a:pPr>
                        <a:defRPr/>
                      </a:pPr>
                      <a:r>
                        <a:rPr lang="de-DE" sz="1200">
                          <a:solidFill>
                            <a:schemeClr val="tx1"/>
                          </a:solidFill>
                          <a:latin typeface="Calibri"/>
                        </a:rPr>
                        <a:t>Hypothesen werden zu Theorien, welche zu Gesetzen werden </a:t>
                      </a:r>
                      <a:endParaRPr lang="de-DE" sz="1200">
                        <a:solidFill>
                          <a:schemeClr val="tx1"/>
                        </a:solidFill>
                      </a:endParaRPr>
                    </a:p>
                  </a:txBody>
                  <a:tcPr/>
                </a:tc>
                <a:tc>
                  <a:txBody>
                    <a:bodyPr/>
                    <a:lstStyle/>
                    <a:p>
                      <a:pPr>
                        <a:defRPr/>
                      </a:pPr>
                      <a:r>
                        <a:rPr lang="de-DE" sz="1200">
                          <a:solidFill>
                            <a:schemeClr val="tx1"/>
                          </a:solidFill>
                          <a:latin typeface="Calibri"/>
                        </a:rPr>
                        <a:t>Gesetze sind Verallgemeinerungen und  Theorien sind Erklärungen für diese Verallgemeinerungen.</a:t>
                      </a:r>
                      <a:endParaRPr lang="de-DE" sz="1200">
                        <a:solidFill>
                          <a:schemeClr val="tx1"/>
                        </a:solidFill>
                      </a:endParaRPr>
                    </a:p>
                  </a:txBody>
                  <a:tcPr/>
                </a:tc>
                <a:extLst>
                  <a:ext uri="{0D108BD9-81ED-4DB2-BD59-A6C34878D82A}">
                    <a16:rowId xmlns:a16="http://schemas.microsoft.com/office/drawing/2014/main" val="10001"/>
                  </a:ext>
                </a:extLst>
              </a:tr>
              <a:tr h="370840">
                <a:tc>
                  <a:txBody>
                    <a:bodyPr/>
                    <a:lstStyle/>
                    <a:p>
                      <a:pPr>
                        <a:defRPr/>
                      </a:pPr>
                      <a:r>
                        <a:rPr lang="de-DE" sz="1200">
                          <a:solidFill>
                            <a:schemeClr val="tx1"/>
                          </a:solidFill>
                          <a:latin typeface="Calibri"/>
                        </a:rPr>
                        <a:t>Wissenschaftliche Gesetze sind absolut. </a:t>
                      </a:r>
                      <a:endParaRPr lang="de-DE" sz="1200">
                        <a:solidFill>
                          <a:schemeClr val="tx1"/>
                        </a:solidFill>
                      </a:endParaRPr>
                    </a:p>
                  </a:txBody>
                  <a:tcPr/>
                </a:tc>
                <a:tc>
                  <a:txBody>
                    <a:bodyPr/>
                    <a:lstStyle/>
                    <a:p>
                      <a:pPr marL="0" marR="0" lvl="0" indent="0" algn="l" defTabSz="457200">
                        <a:lnSpc>
                          <a:spcPct val="100000"/>
                        </a:lnSpc>
                        <a:spcBef>
                          <a:spcPts val="0"/>
                        </a:spcBef>
                        <a:spcAft>
                          <a:spcPts val="0"/>
                        </a:spcAft>
                        <a:buClrTx/>
                        <a:buSzTx/>
                        <a:buFontTx/>
                        <a:buNone/>
                        <a:defRPr/>
                      </a:pPr>
                      <a:r>
                        <a:rPr lang="de-DE" sz="1200">
                          <a:solidFill>
                            <a:schemeClr val="tx1"/>
                          </a:solidFill>
                          <a:latin typeface="Calibri"/>
                        </a:rPr>
                        <a:t>Wissenschaftliche Gesetze haben Grenzen und können angepasst werden. </a:t>
                      </a:r>
                      <a:endParaRPr lang="de-DE" sz="1200">
                        <a:solidFill>
                          <a:schemeClr val="tx1"/>
                        </a:solidFill>
                      </a:endParaRPr>
                    </a:p>
                  </a:txBody>
                  <a:tcPr/>
                </a:tc>
                <a:extLst>
                  <a:ext uri="{0D108BD9-81ED-4DB2-BD59-A6C34878D82A}">
                    <a16:rowId xmlns:a16="http://schemas.microsoft.com/office/drawing/2014/main" val="10002"/>
                  </a:ext>
                </a:extLst>
              </a:tr>
              <a:tr h="370840">
                <a:tc>
                  <a:txBody>
                    <a:bodyPr/>
                    <a:lstStyle/>
                    <a:p>
                      <a:pPr>
                        <a:defRPr/>
                      </a:pPr>
                      <a:r>
                        <a:rPr lang="de-DE" sz="1200">
                          <a:solidFill>
                            <a:schemeClr val="tx1"/>
                          </a:solidFill>
                          <a:latin typeface="Calibri"/>
                        </a:rPr>
                        <a:t>Eine Hypothese ist eine fundierte Vermutung. </a:t>
                      </a:r>
                      <a:endParaRPr lang="de-DE" sz="1200">
                        <a:solidFill>
                          <a:schemeClr val="tx1"/>
                        </a:solidFill>
                      </a:endParaRPr>
                    </a:p>
                  </a:txBody>
                  <a:tcPr/>
                </a:tc>
                <a:tc>
                  <a:txBody>
                    <a:bodyPr/>
                    <a:lstStyle/>
                    <a:p>
                      <a:pPr>
                        <a:defRPr/>
                      </a:pPr>
                      <a:r>
                        <a:rPr lang="de-DE" sz="1200">
                          <a:solidFill>
                            <a:schemeClr val="tx1"/>
                          </a:solidFill>
                          <a:latin typeface="Calibri"/>
                        </a:rPr>
                        <a:t>Hypothese kann bedeuten: (i) eine verallgemeinernde Hypothese (die zu einem Gesetz werden kann); (ii) eine </a:t>
                      </a:r>
                      <a:r>
                        <a:rPr lang="de-DE" sz="1200" i="1">
                          <a:solidFill>
                            <a:schemeClr val="tx1"/>
                          </a:solidFill>
                          <a:latin typeface="Calibri"/>
                        </a:rPr>
                        <a:t>erklärende</a:t>
                      </a:r>
                      <a:r>
                        <a:rPr lang="de-DE" sz="1200">
                          <a:solidFill>
                            <a:schemeClr val="tx1"/>
                          </a:solidFill>
                          <a:latin typeface="Calibri"/>
                        </a:rPr>
                        <a:t> Hypothese (die zu einer Theorie werden kann); (iii) eine Vorhersage.</a:t>
                      </a:r>
                      <a:endParaRPr lang="de-DE" sz="1200">
                        <a:solidFill>
                          <a:schemeClr val="tx1"/>
                        </a:solidFill>
                      </a:endParaRPr>
                    </a:p>
                  </a:txBody>
                  <a:tcPr/>
                </a:tc>
                <a:extLst>
                  <a:ext uri="{0D108BD9-81ED-4DB2-BD59-A6C34878D82A}">
                    <a16:rowId xmlns:a16="http://schemas.microsoft.com/office/drawing/2014/main" val="10003"/>
                  </a:ext>
                </a:extLst>
              </a:tr>
              <a:tr h="370840">
                <a:tc>
                  <a:txBody>
                    <a:bodyPr/>
                    <a:lstStyle/>
                    <a:p>
                      <a:pPr>
                        <a:defRPr/>
                      </a:pPr>
                      <a:r>
                        <a:rPr lang="de-DE" sz="1200">
                          <a:solidFill>
                            <a:schemeClr val="tx1"/>
                          </a:solidFill>
                          <a:latin typeface="Calibri"/>
                        </a:rPr>
                        <a:t>Es gibt eine allgemeine und universelle, wissenschaftliche Methode. </a:t>
                      </a:r>
                      <a:endParaRPr lang="de-DE" sz="1200">
                        <a:solidFill>
                          <a:schemeClr val="tx1"/>
                        </a:solidFill>
                      </a:endParaRPr>
                    </a:p>
                  </a:txBody>
                  <a:tcPr/>
                </a:tc>
                <a:tc>
                  <a:txBody>
                    <a:bodyPr/>
                    <a:lstStyle/>
                    <a:p>
                      <a:pPr>
                        <a:defRPr/>
                      </a:pPr>
                      <a:r>
                        <a:rPr lang="de-DE" sz="1200">
                          <a:solidFill>
                            <a:schemeClr val="tx1"/>
                          </a:solidFill>
                          <a:latin typeface="Calibri"/>
                        </a:rPr>
                        <a:t>Keine Forschungsmethode ist universell anwendbar. Wissenschaftler lösen Probleme mit Kreativität, Vorwissen und Ausdauer. </a:t>
                      </a:r>
                      <a:endParaRPr lang="de-DE" sz="1200">
                        <a:solidFill>
                          <a:schemeClr val="tx1"/>
                        </a:solidFill>
                      </a:endParaRPr>
                    </a:p>
                  </a:txBody>
                  <a:tcPr/>
                </a:tc>
                <a:extLst>
                  <a:ext uri="{0D108BD9-81ED-4DB2-BD59-A6C34878D82A}">
                    <a16:rowId xmlns:a16="http://schemas.microsoft.com/office/drawing/2014/main" val="10004"/>
                  </a:ext>
                </a:extLst>
              </a:tr>
              <a:tr h="370840">
                <a:tc>
                  <a:txBody>
                    <a:bodyPr/>
                    <a:lstStyle/>
                    <a:p>
                      <a:pPr>
                        <a:defRPr/>
                      </a:pPr>
                      <a:r>
                        <a:rPr lang="de-DE" sz="1200">
                          <a:solidFill>
                            <a:schemeClr val="tx1"/>
                          </a:solidFill>
                          <a:latin typeface="Calibri"/>
                        </a:rPr>
                        <a:t>Sorgfältig gesammelte Beweise führen zu sicherem Wissen. </a:t>
                      </a:r>
                      <a:endParaRPr lang="de-DE" sz="1200">
                        <a:solidFill>
                          <a:schemeClr val="tx1"/>
                        </a:solidFill>
                      </a:endParaRPr>
                    </a:p>
                  </a:txBody>
                  <a:tcPr/>
                </a:tc>
                <a:tc>
                  <a:txBody>
                    <a:bodyPr/>
                    <a:lstStyle/>
                    <a:p>
                      <a:pPr>
                        <a:defRPr/>
                      </a:pPr>
                      <a:r>
                        <a:rPr lang="de-DE" sz="1200">
                          <a:solidFill>
                            <a:schemeClr val="tx1"/>
                          </a:solidFill>
                          <a:latin typeface="Calibri"/>
                        </a:rPr>
                        <a:t>Es ist nicht realisierbar, alle möglichen Beobachtungen zu machen und Fakten für die Ewigkeit zu sichern. </a:t>
                      </a:r>
                      <a:endParaRPr lang="de-DE" sz="1200">
                        <a:solidFill>
                          <a:schemeClr val="tx1"/>
                        </a:solidFill>
                      </a:endParaRPr>
                    </a:p>
                  </a:txBody>
                  <a:tcPr/>
                </a:tc>
                <a:extLst>
                  <a:ext uri="{0D108BD9-81ED-4DB2-BD59-A6C34878D82A}">
                    <a16:rowId xmlns:a16="http://schemas.microsoft.com/office/drawing/2014/main" val="10005"/>
                  </a:ext>
                </a:extLst>
              </a:tr>
              <a:tr h="370840">
                <a:tc>
                  <a:txBody>
                    <a:bodyPr/>
                    <a:lstStyle/>
                    <a:p>
                      <a:pPr>
                        <a:defRPr/>
                      </a:pPr>
                      <a:r>
                        <a:rPr lang="de-DE" sz="1200">
                          <a:solidFill>
                            <a:schemeClr val="tx1"/>
                          </a:solidFill>
                          <a:latin typeface="Calibri"/>
                        </a:rPr>
                        <a:t>Die Wissenschaft und ihre Methoden liefern den absoluten Beweis. </a:t>
                      </a:r>
                      <a:endParaRPr lang="de-DE" sz="1200">
                        <a:solidFill>
                          <a:schemeClr val="tx1"/>
                        </a:solidFill>
                      </a:endParaRPr>
                    </a:p>
                  </a:txBody>
                  <a:tcPr/>
                </a:tc>
                <a:tc>
                  <a:txBody>
                    <a:bodyPr/>
                    <a:lstStyle/>
                    <a:p>
                      <a:pPr>
                        <a:defRPr/>
                      </a:pPr>
                      <a:r>
                        <a:rPr lang="de-DE" sz="1200">
                          <a:solidFill>
                            <a:schemeClr val="tx1"/>
                          </a:solidFill>
                          <a:latin typeface="Calibri"/>
                        </a:rPr>
                        <a:t>Eine Reihe an Beweisen kann ein Gesetz oder eine Theorie stützen, aber niemals endgültig gewährleisten, dass sie wahr sind. </a:t>
                      </a:r>
                      <a:endParaRPr/>
                    </a:p>
                  </a:txBody>
                  <a:tcPr/>
                </a:tc>
                <a:extLst>
                  <a:ext uri="{0D108BD9-81ED-4DB2-BD59-A6C34878D82A}">
                    <a16:rowId xmlns:a16="http://schemas.microsoft.com/office/drawing/2014/main" val="10006"/>
                  </a:ext>
                </a:extLst>
              </a:tr>
              <a:tr h="370840">
                <a:tc>
                  <a:txBody>
                    <a:bodyPr/>
                    <a:lstStyle/>
                    <a:p>
                      <a:pPr>
                        <a:defRPr/>
                      </a:pPr>
                      <a:r>
                        <a:rPr lang="de-DE" sz="1200">
                          <a:solidFill>
                            <a:schemeClr val="tx1"/>
                          </a:solidFill>
                          <a:latin typeface="Calibri"/>
                        </a:rPr>
                        <a:t>Wissenschaft ist eher verfahrensorientiert als kreativ. </a:t>
                      </a:r>
                      <a:endParaRPr lang="de-DE" sz="1200">
                        <a:solidFill>
                          <a:schemeClr val="tx1"/>
                        </a:solidFill>
                      </a:endParaRPr>
                    </a:p>
                  </a:txBody>
                  <a:tcPr/>
                </a:tc>
                <a:tc>
                  <a:txBody>
                    <a:bodyPr/>
                    <a:lstStyle/>
                    <a:p>
                      <a:pPr>
                        <a:defRPr/>
                      </a:pPr>
                      <a:r>
                        <a:rPr lang="de-DE" sz="1200">
                          <a:solidFill>
                            <a:schemeClr val="tx1"/>
                          </a:solidFill>
                          <a:latin typeface="Calibri"/>
                        </a:rPr>
                        <a:t>Die Kreativität einzelner Wissenschaftler ermöglicht es, über Beweise hinauszugehen und Gesetze wie Theorien zu entwickeln. </a:t>
                      </a:r>
                      <a:endParaRPr lang="de-DE" sz="1200">
                        <a:solidFill>
                          <a:schemeClr val="tx1"/>
                        </a:solidFill>
                      </a:endParaRPr>
                    </a:p>
                  </a:txBody>
                  <a:tcPr/>
                </a:tc>
                <a:extLst>
                  <a:ext uri="{0D108BD9-81ED-4DB2-BD59-A6C34878D82A}">
                    <a16:rowId xmlns:a16="http://schemas.microsoft.com/office/drawing/2014/main" val="10007"/>
                  </a:ext>
                </a:extLst>
              </a:tr>
            </a:tbl>
          </a:graphicData>
        </a:graphic>
      </p:graphicFrame>
      <p:sp>
        <p:nvSpPr>
          <p:cNvPr id="3" name="&quot;Nein&quot;-Symbol 2"/>
          <p:cNvSpPr/>
          <p:nvPr/>
        </p:nvSpPr>
        <p:spPr bwMode="auto">
          <a:xfrm>
            <a:off x="455509" y="214174"/>
            <a:ext cx="441787" cy="429573"/>
          </a:xfrm>
          <a:prstGeom prst="noSmoking">
            <a:avLst>
              <a:gd name="adj" fmla="val 18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de-DE">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81628" y="229710"/>
            <a:ext cx="8229600" cy="485846"/>
          </a:xfrm>
        </p:spPr>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Ziel: Die Bekämpfung von Mythen in der Wissenschaft</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29</a:t>
            </a:fld>
            <a:endParaRPr lang="es-ES_tradnl"/>
          </a:p>
        </p:txBody>
      </p:sp>
      <p:sp>
        <p:nvSpPr>
          <p:cNvPr id="4" name="Rechteck 3"/>
          <p:cNvSpPr/>
          <p:nvPr/>
        </p:nvSpPr>
        <p:spPr bwMode="auto">
          <a:xfrm>
            <a:off x="866273" y="846014"/>
            <a:ext cx="7942910" cy="646331"/>
          </a:xfrm>
          <a:prstGeom prst="rect">
            <a:avLst/>
          </a:prstGeom>
        </p:spPr>
        <p:txBody>
          <a:bodyPr wrap="square">
            <a:spAutoFit/>
          </a:bodyPr>
          <a:lstStyle/>
          <a:p>
            <a:pPr>
              <a:defRPr/>
            </a:pPr>
            <a:r>
              <a:rPr lang="de-DE"/>
              <a:t>Betrachte die folgende Liste von Mythen in der Wissenschaft. Inwiefern spiegeln sie die Realität wider? Wir werden unsere Ideen später gemeinsam besprechen.</a:t>
            </a:r>
            <a:endParaRPr/>
          </a:p>
        </p:txBody>
      </p:sp>
      <p:graphicFrame>
        <p:nvGraphicFramePr>
          <p:cNvPr id="3" name="Tabelle 2"/>
          <p:cNvGraphicFramePr>
            <a:graphicFrameLocks noGrp="1"/>
          </p:cNvGraphicFramePr>
          <p:nvPr>
            <p:extLst>
              <p:ext uri="{D42A27DB-BD31-4B8C-83A1-F6EECF244321}">
                <p14:modId xmlns:p14="http://schemas.microsoft.com/office/powerpoint/2010/main" val="2547523562"/>
              </p:ext>
            </p:extLst>
          </p:nvPr>
        </p:nvGraphicFramePr>
        <p:xfrm>
          <a:off x="962548" y="1486129"/>
          <a:ext cx="7436545" cy="3224991"/>
        </p:xfrm>
        <a:graphic>
          <a:graphicData uri="http://schemas.openxmlformats.org/drawingml/2006/table">
            <a:tbl>
              <a:tblPr firstRow="1" bandRow="1">
                <a:tableStyleId>{D36C60D3-7623-9F87-4037-86B16BEEB85C}</a:tableStyleId>
              </a:tblPr>
              <a:tblGrid>
                <a:gridCol w="7436545">
                  <a:extLst>
                    <a:ext uri="{9D8B030D-6E8A-4147-A177-3AD203B41FA5}">
                      <a16:colId xmlns:a16="http://schemas.microsoft.com/office/drawing/2014/main" val="20000"/>
                    </a:ext>
                  </a:extLst>
                </a:gridCol>
              </a:tblGrid>
              <a:tr h="218209">
                <a:tc>
                  <a:txBody>
                    <a:bodyPr/>
                    <a:lstStyle/>
                    <a:p>
                      <a:pPr>
                        <a:defRPr/>
                      </a:pPr>
                      <a:r>
                        <a:rPr lang="de-DE" sz="1400"/>
                        <a:t>Mythen</a:t>
                      </a:r>
                      <a:endParaRPr/>
                    </a:p>
                  </a:txBody>
                  <a:tcPr/>
                </a:tc>
                <a:extLst>
                  <a:ext uri="{0D108BD9-81ED-4DB2-BD59-A6C34878D82A}">
                    <a16:rowId xmlns:a16="http://schemas.microsoft.com/office/drawing/2014/main" val="10000"/>
                  </a:ext>
                </a:extLst>
              </a:tr>
              <a:tr h="414597">
                <a:tc>
                  <a:txBody>
                    <a:bodyPr/>
                    <a:lstStyle/>
                    <a:p>
                      <a:pPr marL="0" marR="0" lvl="0" indent="0" algn="l" defTabSz="457200">
                        <a:lnSpc>
                          <a:spcPct val="100000"/>
                        </a:lnSpc>
                        <a:spcBef>
                          <a:spcPts val="0"/>
                        </a:spcBef>
                        <a:spcAft>
                          <a:spcPts val="0"/>
                        </a:spcAft>
                        <a:buClrTx/>
                        <a:buSzTx/>
                        <a:buFontTx/>
                        <a:buNone/>
                        <a:defRPr/>
                      </a:pPr>
                      <a:r>
                        <a:rPr lang="de-DE" sz="1600" u="none" strike="noStrike" cap="none" dirty="0">
                          <a:ln>
                            <a:noFill/>
                          </a:ln>
                          <a:solidFill>
                            <a:schemeClr val="tx1"/>
                          </a:solidFill>
                        </a:rPr>
                        <a:t>Wissenschaften und ihre Methoden bieten Antworten auf alle Fragen. </a:t>
                      </a:r>
                      <a:endParaRPr lang="de-DE" sz="1600" dirty="0">
                        <a:solidFill>
                          <a:schemeClr val="tx1"/>
                        </a:solidFill>
                      </a:endParaRPr>
                    </a:p>
                  </a:txBody>
                  <a:tcPr/>
                </a:tc>
                <a:extLst>
                  <a:ext uri="{0D108BD9-81ED-4DB2-BD59-A6C34878D82A}">
                    <a16:rowId xmlns:a16="http://schemas.microsoft.com/office/drawing/2014/main" val="10001"/>
                  </a:ext>
                </a:extLst>
              </a:tr>
              <a:tr h="240030">
                <a:tc>
                  <a:txBody>
                    <a:bodyPr/>
                    <a:lstStyle/>
                    <a:p>
                      <a:pPr marL="0" marR="0" lvl="0" indent="0" algn="l" defTabSz="457200">
                        <a:lnSpc>
                          <a:spcPct val="100000"/>
                        </a:lnSpc>
                        <a:spcBef>
                          <a:spcPts val="0"/>
                        </a:spcBef>
                        <a:spcAft>
                          <a:spcPts val="0"/>
                        </a:spcAft>
                        <a:buClrTx/>
                        <a:buSzTx/>
                        <a:buFontTx/>
                        <a:buNone/>
                        <a:defRPr/>
                      </a:pPr>
                      <a:r>
                        <a:rPr lang="de-DE" sz="1600" u="none" strike="noStrike" cap="none">
                          <a:ln>
                            <a:noFill/>
                          </a:ln>
                          <a:solidFill>
                            <a:schemeClr val="tx1"/>
                          </a:solidFill>
                        </a:rPr>
                        <a:t>Wissenschaftler sind besonders objektiv. </a:t>
                      </a:r>
                      <a:endParaRPr lang="de-DE" sz="1600" b="0" i="0" u="none" strike="noStrike" cap="none">
                        <a:ln>
                          <a:noFill/>
                        </a:ln>
                        <a:solidFill>
                          <a:schemeClr val="tx1"/>
                        </a:solidFill>
                        <a:cs typeface="Calibri"/>
                      </a:endParaRPr>
                    </a:p>
                  </a:txBody>
                  <a:tcPr/>
                </a:tc>
                <a:extLst>
                  <a:ext uri="{0D108BD9-81ED-4DB2-BD59-A6C34878D82A}">
                    <a16:rowId xmlns:a16="http://schemas.microsoft.com/office/drawing/2014/main" val="10002"/>
                  </a:ext>
                </a:extLst>
              </a:tr>
              <a:tr h="414597">
                <a:tc>
                  <a:txBody>
                    <a:bodyPr/>
                    <a:lstStyle/>
                    <a:p>
                      <a:pPr marL="0" marR="0" lvl="0" indent="0" algn="l" defTabSz="457200">
                        <a:lnSpc>
                          <a:spcPct val="100000"/>
                        </a:lnSpc>
                        <a:spcBef>
                          <a:spcPts val="0"/>
                        </a:spcBef>
                        <a:spcAft>
                          <a:spcPts val="0"/>
                        </a:spcAft>
                        <a:buClrTx/>
                        <a:buSzTx/>
                        <a:buFontTx/>
                        <a:buNone/>
                        <a:defRPr/>
                      </a:pPr>
                      <a:r>
                        <a:rPr lang="de-DE" sz="1600" u="none" strike="noStrike" cap="none">
                          <a:ln>
                            <a:noFill/>
                          </a:ln>
                          <a:solidFill>
                            <a:schemeClr val="tx1"/>
                          </a:solidFill>
                        </a:rPr>
                        <a:t>Experimente sind der wichtigste Weg zu wissenschaftlichen Erkenntnissen. </a:t>
                      </a:r>
                      <a:endParaRPr lang="de-DE" sz="1600">
                        <a:solidFill>
                          <a:schemeClr val="tx1"/>
                        </a:solidFill>
                      </a:endParaRPr>
                    </a:p>
                  </a:txBody>
                  <a:tcPr/>
                </a:tc>
                <a:extLst>
                  <a:ext uri="{0D108BD9-81ED-4DB2-BD59-A6C34878D82A}">
                    <a16:rowId xmlns:a16="http://schemas.microsoft.com/office/drawing/2014/main" val="10003"/>
                  </a:ext>
                </a:extLst>
              </a:tr>
              <a:tr h="414597">
                <a:tc>
                  <a:txBody>
                    <a:bodyPr/>
                    <a:lstStyle/>
                    <a:p>
                      <a:pPr marL="0" marR="0" lvl="0" indent="0" algn="l" defTabSz="457200">
                        <a:lnSpc>
                          <a:spcPct val="100000"/>
                        </a:lnSpc>
                        <a:spcBef>
                          <a:spcPts val="0"/>
                        </a:spcBef>
                        <a:spcAft>
                          <a:spcPts val="0"/>
                        </a:spcAft>
                        <a:buClrTx/>
                        <a:buSzTx/>
                        <a:buFontTx/>
                        <a:buNone/>
                        <a:defRPr/>
                      </a:pPr>
                      <a:r>
                        <a:rPr lang="de-DE" sz="1600" u="none" strike="noStrike" cap="none">
                          <a:ln>
                            <a:noFill/>
                          </a:ln>
                          <a:solidFill>
                            <a:schemeClr val="tx1"/>
                          </a:solidFill>
                        </a:rPr>
                        <a:t>Wissenschaftliche Schlussfolgerungen werden auf ihre Richtigkeit überprüft. </a:t>
                      </a:r>
                      <a:endParaRPr lang="de-DE" sz="1600">
                        <a:solidFill>
                          <a:schemeClr val="tx1"/>
                        </a:solidFill>
                      </a:endParaRPr>
                    </a:p>
                  </a:txBody>
                  <a:tcPr/>
                </a:tc>
                <a:extLst>
                  <a:ext uri="{0D108BD9-81ED-4DB2-BD59-A6C34878D82A}">
                    <a16:rowId xmlns:a16="http://schemas.microsoft.com/office/drawing/2014/main" val="10004"/>
                  </a:ext>
                </a:extLst>
              </a:tr>
              <a:tr h="310620">
                <a:tc>
                  <a:txBody>
                    <a:bodyPr/>
                    <a:lstStyle/>
                    <a:p>
                      <a:pPr marL="0" marR="0" lvl="0" indent="0" algn="l" defTabSz="914400">
                        <a:lnSpc>
                          <a:spcPct val="100000"/>
                        </a:lnSpc>
                        <a:spcBef>
                          <a:spcPts val="0"/>
                        </a:spcBef>
                        <a:spcAft>
                          <a:spcPts val="0"/>
                        </a:spcAft>
                        <a:buClrTx/>
                        <a:buSzTx/>
                        <a:buFont typeface="Arial"/>
                        <a:buNone/>
                        <a:defRPr/>
                      </a:pPr>
                      <a:r>
                        <a:rPr lang="de-DE" sz="1600" u="none" strike="noStrike" cap="none">
                          <a:ln>
                            <a:noFill/>
                          </a:ln>
                          <a:solidFill>
                            <a:schemeClr val="tx1"/>
                          </a:solidFill>
                        </a:rPr>
                        <a:t>Die Akzeptanz neuer wissenschaftlicher Erkenntnisse ist unkompliziert. </a:t>
                      </a:r>
                      <a:endParaRPr lang="de-DE" sz="1600">
                        <a:solidFill>
                          <a:schemeClr val="tx1"/>
                        </a:solidFill>
                      </a:endParaRPr>
                    </a:p>
                  </a:txBody>
                  <a:tcPr/>
                </a:tc>
                <a:extLst>
                  <a:ext uri="{0D108BD9-81ED-4DB2-BD59-A6C34878D82A}">
                    <a16:rowId xmlns:a16="http://schemas.microsoft.com/office/drawing/2014/main" val="10005"/>
                  </a:ext>
                </a:extLst>
              </a:tr>
              <a:tr h="240030">
                <a:tc>
                  <a:txBody>
                    <a:bodyPr/>
                    <a:lstStyle/>
                    <a:p>
                      <a:pPr marL="0" marR="0" lvl="0" indent="0" algn="l" defTabSz="457200">
                        <a:lnSpc>
                          <a:spcPct val="100000"/>
                        </a:lnSpc>
                        <a:spcBef>
                          <a:spcPts val="0"/>
                        </a:spcBef>
                        <a:spcAft>
                          <a:spcPts val="0"/>
                        </a:spcAft>
                        <a:buClrTx/>
                        <a:buSzTx/>
                        <a:buFontTx/>
                        <a:buNone/>
                        <a:defRPr/>
                      </a:pPr>
                      <a:r>
                        <a:rPr lang="de-DE" sz="1600" u="none" strike="noStrike" cap="none">
                          <a:ln>
                            <a:noFill/>
                          </a:ln>
                          <a:solidFill>
                            <a:schemeClr val="tx1"/>
                          </a:solidFill>
                        </a:rPr>
                        <a:t>Wissenschaftliche Modelle spiegeln die Realität wider. </a:t>
                      </a:r>
                      <a:endParaRPr lang="de-DE" sz="1600">
                        <a:solidFill>
                          <a:schemeClr val="tx1"/>
                        </a:solidFill>
                      </a:endParaRPr>
                    </a:p>
                  </a:txBody>
                  <a:tcPr/>
                </a:tc>
                <a:extLst>
                  <a:ext uri="{0D108BD9-81ED-4DB2-BD59-A6C34878D82A}">
                    <a16:rowId xmlns:a16="http://schemas.microsoft.com/office/drawing/2014/main" val="10006"/>
                  </a:ext>
                </a:extLst>
              </a:tr>
              <a:tr h="240030">
                <a:tc>
                  <a:txBody>
                    <a:bodyPr/>
                    <a:lstStyle/>
                    <a:p>
                      <a:pPr marL="0" marR="0" lvl="0" indent="0" algn="l" defTabSz="457200">
                        <a:lnSpc>
                          <a:spcPct val="100000"/>
                        </a:lnSpc>
                        <a:spcBef>
                          <a:spcPts val="0"/>
                        </a:spcBef>
                        <a:spcAft>
                          <a:spcPts val="0"/>
                        </a:spcAft>
                        <a:buClrTx/>
                        <a:buSzTx/>
                        <a:buFontTx/>
                        <a:buNone/>
                        <a:defRPr/>
                      </a:pPr>
                      <a:r>
                        <a:rPr lang="de-DE" sz="1600" u="none" strike="noStrike" cap="none">
                          <a:ln>
                            <a:noFill/>
                          </a:ln>
                          <a:solidFill>
                            <a:schemeClr val="tx1"/>
                          </a:solidFill>
                        </a:rPr>
                        <a:t>Die Wissenschaft ist eine einsame Angelegenheit. </a:t>
                      </a:r>
                      <a:endParaRPr/>
                    </a:p>
                  </a:txBody>
                  <a:tcPr/>
                </a:tc>
                <a:extLst>
                  <a:ext uri="{0D108BD9-81ED-4DB2-BD59-A6C34878D82A}">
                    <a16:rowId xmlns:a16="http://schemas.microsoft.com/office/drawing/2014/main" val="10007"/>
                  </a:ext>
                </a:extLst>
              </a:tr>
              <a:tr h="240030">
                <a:tc>
                  <a:txBody>
                    <a:bodyPr/>
                    <a:lstStyle/>
                    <a:p>
                      <a:pPr marL="0" marR="0" lvl="0" indent="0" algn="l" defTabSz="457200">
                        <a:lnSpc>
                          <a:spcPct val="100000"/>
                        </a:lnSpc>
                        <a:spcBef>
                          <a:spcPts val="0"/>
                        </a:spcBef>
                        <a:spcAft>
                          <a:spcPts val="0"/>
                        </a:spcAft>
                        <a:buClrTx/>
                        <a:buSzTx/>
                        <a:buFontTx/>
                        <a:buNone/>
                        <a:defRPr/>
                      </a:pPr>
                      <a:r>
                        <a:rPr lang="de-DE" sz="1600" u="none" strike="noStrike" cap="none" dirty="0">
                          <a:ln>
                            <a:noFill/>
                          </a:ln>
                          <a:solidFill>
                            <a:schemeClr val="tx1"/>
                          </a:solidFill>
                        </a:rPr>
                        <a:t>Die Wissenschaft ist mit der Technologie identisch. </a:t>
                      </a:r>
                      <a:endParaRPr lang="de-DE" sz="1600" dirty="0">
                        <a:solidFill>
                          <a:schemeClr val="tx1"/>
                        </a:solidFill>
                      </a:endParaRP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3"/>
          <p:cNvSpPr>
            <a:spLocks noGrp="1"/>
          </p:cNvSpPr>
          <p:nvPr>
            <p:ph type="ctrTitle"/>
          </p:nvPr>
        </p:nvSpPr>
        <p:spPr bwMode="auto"/>
        <p:txBody>
          <a:bodyPr/>
          <a:lstStyle/>
          <a:p>
            <a:pPr>
              <a:defRPr/>
            </a:pPr>
            <a:r>
              <a:rPr lang="de-DE" dirty="0"/>
              <a:t>1. Was sind environmental </a:t>
            </a:r>
            <a:r>
              <a:rPr lang="de-DE" dirty="0" err="1"/>
              <a:t>Socio</a:t>
            </a:r>
            <a:r>
              <a:rPr lang="de-DE" dirty="0"/>
              <a:t>-Scientific </a:t>
            </a:r>
            <a:r>
              <a:rPr lang="de-DE" dirty="0" err="1"/>
              <a:t>Issues</a:t>
            </a:r>
            <a:r>
              <a:rPr lang="de-DE" dirty="0"/>
              <a:t>?</a:t>
            </a:r>
            <a:endParaRPr dirty="0"/>
          </a:p>
        </p:txBody>
      </p:sp>
      <p:pic>
        <p:nvPicPr>
          <p:cNvPr id="3" name="Grafik 2"/>
          <p:cNvPicPr>
            <a:picLocks noChangeAspect="1"/>
          </p:cNvPicPr>
          <p:nvPr/>
        </p:nvPicPr>
        <p:blipFill>
          <a:blip r:embed="rId2"/>
          <a:stretch/>
        </p:blipFill>
        <p:spPr bwMode="auto">
          <a:xfrm>
            <a:off x="3663496" y="2803977"/>
            <a:ext cx="1817007" cy="181700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10653" y="229710"/>
            <a:ext cx="7600576" cy="485846"/>
          </a:xfrm>
        </p:spPr>
        <p:txBody>
          <a:bodyPr>
            <a:normAutofit fontScale="90000"/>
          </a:bodyPr>
          <a:lstStyle/>
          <a:p>
            <a:pPr>
              <a:defRPr/>
            </a:pPr>
            <a:r>
              <a:rPr lang="de-DE"/>
              <a:t>Lösung</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30</a:t>
            </a:fld>
            <a:endParaRPr lang="es-ES_tradnl"/>
          </a:p>
        </p:txBody>
      </p:sp>
      <p:graphicFrame>
        <p:nvGraphicFramePr>
          <p:cNvPr id="3" name="Tabelle 2"/>
          <p:cNvGraphicFramePr>
            <a:graphicFrameLocks noGrp="1"/>
          </p:cNvGraphicFramePr>
          <p:nvPr/>
        </p:nvGraphicFramePr>
        <p:xfrm>
          <a:off x="42015" y="715555"/>
          <a:ext cx="8989959" cy="3942080"/>
        </p:xfrm>
        <a:graphic>
          <a:graphicData uri="http://schemas.openxmlformats.org/drawingml/2006/table">
            <a:tbl>
              <a:tblPr firstRow="1" bandRow="1">
                <a:tableStyleId>{D36C60D3-7623-9F87-4037-86B16BEEB85C}</a:tableStyleId>
              </a:tblPr>
              <a:tblGrid>
                <a:gridCol w="3813675">
                  <a:extLst>
                    <a:ext uri="{9D8B030D-6E8A-4147-A177-3AD203B41FA5}">
                      <a16:colId xmlns:a16="http://schemas.microsoft.com/office/drawing/2014/main" val="20000"/>
                    </a:ext>
                  </a:extLst>
                </a:gridCol>
                <a:gridCol w="5176284">
                  <a:extLst>
                    <a:ext uri="{9D8B030D-6E8A-4147-A177-3AD203B41FA5}">
                      <a16:colId xmlns:a16="http://schemas.microsoft.com/office/drawing/2014/main" val="20001"/>
                    </a:ext>
                  </a:extLst>
                </a:gridCol>
              </a:tblGrid>
              <a:tr h="370840">
                <a:tc>
                  <a:txBody>
                    <a:bodyPr/>
                    <a:lstStyle/>
                    <a:p>
                      <a:pPr>
                        <a:defRPr/>
                      </a:pPr>
                      <a:r>
                        <a:rPr lang="de-DE" sz="1400"/>
                        <a:t> Mythen</a:t>
                      </a:r>
                      <a:endParaRPr/>
                    </a:p>
                  </a:txBody>
                  <a:tcPr/>
                </a:tc>
                <a:tc>
                  <a:txBody>
                    <a:bodyPr/>
                    <a:lstStyle/>
                    <a:p>
                      <a:pPr>
                        <a:defRPr/>
                      </a:pPr>
                      <a:r>
                        <a:rPr lang="de-DE" sz="1400"/>
                        <a:t>Realität</a:t>
                      </a:r>
                      <a:endParaRPr/>
                    </a:p>
                  </a:txBody>
                  <a:tcPr/>
                </a:tc>
                <a:extLst>
                  <a:ext uri="{0D108BD9-81ED-4DB2-BD59-A6C34878D82A}">
                    <a16:rowId xmlns:a16="http://schemas.microsoft.com/office/drawing/2014/main" val="10000"/>
                  </a:ext>
                </a:extLst>
              </a:tr>
              <a:tr h="370840">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Die Wissenschaften und ihre Methoden bieten Antworten auf alle Fragen. </a:t>
                      </a:r>
                      <a:endParaRPr lang="de-DE" sz="1200">
                        <a:solidFill>
                          <a:schemeClr val="tx1"/>
                        </a:solidFill>
                      </a:endParaRPr>
                    </a:p>
                  </a:txBody>
                  <a:tcPr/>
                </a:tc>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Die Wissenschaft bietet keine Antworten auf moralische, ethische, soziale und ästhetische Fragen.</a:t>
                      </a:r>
                      <a:endParaRPr/>
                    </a:p>
                  </a:txBody>
                  <a:tcPr/>
                </a:tc>
                <a:extLst>
                  <a:ext uri="{0D108BD9-81ED-4DB2-BD59-A6C34878D82A}">
                    <a16:rowId xmlns:a16="http://schemas.microsoft.com/office/drawing/2014/main" val="10001"/>
                  </a:ext>
                </a:extLst>
              </a:tr>
              <a:tr h="370840">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Wissenschaftler sind besonders objektiv. </a:t>
                      </a:r>
                      <a:endParaRPr/>
                    </a:p>
                  </a:txBody>
                  <a:tcPr/>
                </a:tc>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Wissenschaftler unterscheiden sich nicht in ihrer Objektivität zu anderen Fachleuten, doch sie bemühen sich um eine sorgfältige Analyse von Beweisen. </a:t>
                      </a:r>
                      <a:endParaRPr/>
                    </a:p>
                  </a:txBody>
                  <a:tcPr/>
                </a:tc>
                <a:extLst>
                  <a:ext uri="{0D108BD9-81ED-4DB2-BD59-A6C34878D82A}">
                    <a16:rowId xmlns:a16="http://schemas.microsoft.com/office/drawing/2014/main" val="10002"/>
                  </a:ext>
                </a:extLst>
              </a:tr>
              <a:tr h="370840">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Experimente sind der wichtigste Weg zu wissenschaftlichen Erkenntnissen.</a:t>
                      </a:r>
                      <a:endParaRPr lang="de-DE" sz="1200">
                        <a:solidFill>
                          <a:schemeClr val="tx1"/>
                        </a:solidFill>
                      </a:endParaRPr>
                    </a:p>
                  </a:txBody>
                  <a:tcPr/>
                </a:tc>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Wissenschaftliche Erkenntnisse werden auf vielfältige Weise gewonnen, z.B. durch Beobachtung, Analyse, Spekulation, Nachforschungen und Experimente. </a:t>
                      </a:r>
                      <a:endParaRPr lang="de-DE" sz="1200">
                        <a:solidFill>
                          <a:schemeClr val="tx1"/>
                        </a:solidFill>
                      </a:endParaRPr>
                    </a:p>
                  </a:txBody>
                  <a:tcPr/>
                </a:tc>
                <a:extLst>
                  <a:ext uri="{0D108BD9-81ED-4DB2-BD59-A6C34878D82A}">
                    <a16:rowId xmlns:a16="http://schemas.microsoft.com/office/drawing/2014/main" val="10003"/>
                  </a:ext>
                </a:extLst>
              </a:tr>
              <a:tr h="370840">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Wissenschaftliche Schlussfolgerungen werden auf ihre Richtigkeit überprüft. </a:t>
                      </a:r>
                      <a:endParaRPr lang="de-DE" sz="1200">
                        <a:solidFill>
                          <a:schemeClr val="tx1"/>
                        </a:solidFill>
                      </a:endParaRPr>
                    </a:p>
                  </a:txBody>
                  <a:tcPr/>
                </a:tc>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Die Anzahl der unabhängig geprüften Befunde eines Labors ist gering.</a:t>
                      </a:r>
                      <a:endParaRPr lang="de-DE" sz="1200">
                        <a:solidFill>
                          <a:schemeClr val="tx1"/>
                        </a:solidFill>
                      </a:endParaRPr>
                    </a:p>
                  </a:txBody>
                  <a:tcPr/>
                </a:tc>
                <a:extLst>
                  <a:ext uri="{0D108BD9-81ED-4DB2-BD59-A6C34878D82A}">
                    <a16:rowId xmlns:a16="http://schemas.microsoft.com/office/drawing/2014/main" val="10004"/>
                  </a:ext>
                </a:extLst>
              </a:tr>
              <a:tr h="370840">
                <a:tc>
                  <a:txBody>
                    <a:bodyPr/>
                    <a:lstStyle/>
                    <a:p>
                      <a:pPr marL="0" marR="0" lvl="0" indent="0" algn="l" defTabSz="914400">
                        <a:lnSpc>
                          <a:spcPct val="100000"/>
                        </a:lnSpc>
                        <a:spcBef>
                          <a:spcPts val="0"/>
                        </a:spcBef>
                        <a:spcAft>
                          <a:spcPts val="0"/>
                        </a:spcAft>
                        <a:buClrTx/>
                        <a:buSzTx/>
                        <a:buFont typeface="Arial"/>
                        <a:buNone/>
                        <a:defRPr/>
                      </a:pPr>
                      <a:r>
                        <a:rPr lang="de-DE" sz="1200" b="0" i="0" u="none" strike="noStrike" cap="none">
                          <a:ln>
                            <a:noFill/>
                          </a:ln>
                          <a:solidFill>
                            <a:schemeClr val="tx1"/>
                          </a:solidFill>
                          <a:cs typeface="Calibri"/>
                        </a:rPr>
                        <a:t>Die Akzeptanz neuer wissenschaftlicher Erkenntnisse ist unproblematisch. </a:t>
                      </a:r>
                      <a:endParaRPr lang="de-DE" sz="1200">
                        <a:solidFill>
                          <a:schemeClr val="tx1"/>
                        </a:solidFill>
                      </a:endParaRPr>
                    </a:p>
                  </a:txBody>
                  <a:tcPr/>
                </a:tc>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Wenn es sich um einen Durchbruch oder eine große Veränderung handelt, ist die Akzeptanz keineswegs einfach. </a:t>
                      </a:r>
                      <a:endParaRPr lang="de-DE" sz="1200">
                        <a:solidFill>
                          <a:schemeClr val="tx1"/>
                        </a:solidFill>
                      </a:endParaRPr>
                    </a:p>
                  </a:txBody>
                  <a:tcPr/>
                </a:tc>
                <a:extLst>
                  <a:ext uri="{0D108BD9-81ED-4DB2-BD59-A6C34878D82A}">
                    <a16:rowId xmlns:a16="http://schemas.microsoft.com/office/drawing/2014/main" val="10005"/>
                  </a:ext>
                </a:extLst>
              </a:tr>
              <a:tr h="370840">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Wissenschaftliche Modelle spiegeln die Realität wider. </a:t>
                      </a:r>
                      <a:endParaRPr lang="de-DE" sz="1200">
                        <a:solidFill>
                          <a:schemeClr val="tx1"/>
                        </a:solidFill>
                      </a:endParaRPr>
                    </a:p>
                  </a:txBody>
                  <a:tcPr/>
                </a:tc>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Wissenschaftliche Modelle werden erstellt, um Aspekte der natürlichen Welt zu beschreiben und sind nützlich, um Vorhersagen und Erklärungen zu liefern.</a:t>
                      </a:r>
                      <a:endParaRPr lang="de-DE" sz="1200">
                        <a:solidFill>
                          <a:schemeClr val="tx1"/>
                        </a:solidFill>
                      </a:endParaRPr>
                    </a:p>
                  </a:txBody>
                  <a:tcPr/>
                </a:tc>
                <a:extLst>
                  <a:ext uri="{0D108BD9-81ED-4DB2-BD59-A6C34878D82A}">
                    <a16:rowId xmlns:a16="http://schemas.microsoft.com/office/drawing/2014/main" val="10006"/>
                  </a:ext>
                </a:extLst>
              </a:tr>
              <a:tr h="370840">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Die Wissenschaften sind eine einsame Angelegenheit. </a:t>
                      </a:r>
                      <a:endParaRPr lang="de-DE" sz="1200">
                        <a:solidFill>
                          <a:schemeClr val="tx1"/>
                        </a:solidFill>
                      </a:endParaRPr>
                    </a:p>
                  </a:txBody>
                  <a:tcPr/>
                </a:tc>
                <a:tc>
                  <a:txBody>
                    <a:bodyPr/>
                    <a:lstStyle/>
                    <a:p>
                      <a:pPr>
                        <a:defRPr/>
                      </a:pPr>
                      <a:r>
                        <a:rPr lang="de-DE" sz="1200">
                          <a:solidFill>
                            <a:schemeClr val="tx1"/>
                          </a:solidFill>
                        </a:rPr>
                        <a:t>Wissenschaftler arbeiten im Team.</a:t>
                      </a:r>
                      <a:endParaRPr/>
                    </a:p>
                  </a:txBody>
                  <a:tcPr/>
                </a:tc>
                <a:extLst>
                  <a:ext uri="{0D108BD9-81ED-4DB2-BD59-A6C34878D82A}">
                    <a16:rowId xmlns:a16="http://schemas.microsoft.com/office/drawing/2014/main" val="10007"/>
                  </a:ext>
                </a:extLst>
              </a:tr>
              <a:tr h="370840">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Die Wissenschaft ist mit der Technologie identisch. </a:t>
                      </a:r>
                      <a:endParaRPr/>
                    </a:p>
                    <a:p>
                      <a:pPr marL="0" marR="0" lvl="0" indent="0" algn="l" defTabSz="457200">
                        <a:lnSpc>
                          <a:spcPct val="100000"/>
                        </a:lnSpc>
                        <a:spcBef>
                          <a:spcPts val="0"/>
                        </a:spcBef>
                        <a:spcAft>
                          <a:spcPts val="0"/>
                        </a:spcAft>
                        <a:buClrTx/>
                        <a:buSzTx/>
                        <a:buFontTx/>
                        <a:buNone/>
                        <a:defRPr/>
                      </a:pPr>
                      <a:endParaRPr lang="de-DE" sz="1200">
                        <a:solidFill>
                          <a:schemeClr val="tx1"/>
                        </a:solidFill>
                      </a:endParaRPr>
                    </a:p>
                  </a:txBody>
                  <a:tcPr/>
                </a:tc>
                <a:tc>
                  <a:txBody>
                    <a:bodyPr/>
                    <a:lstStyle/>
                    <a:p>
                      <a:pPr marL="0" marR="0" lvl="0" indent="0" algn="l" defTabSz="457200">
                        <a:lnSpc>
                          <a:spcPct val="100000"/>
                        </a:lnSpc>
                        <a:spcBef>
                          <a:spcPts val="0"/>
                        </a:spcBef>
                        <a:spcAft>
                          <a:spcPts val="0"/>
                        </a:spcAft>
                        <a:buClrTx/>
                        <a:buSzTx/>
                        <a:buFontTx/>
                        <a:buNone/>
                        <a:defRPr/>
                      </a:pPr>
                      <a:r>
                        <a:rPr lang="de-DE" sz="1200" b="0" i="0" u="none" strike="noStrike" cap="none">
                          <a:ln>
                            <a:noFill/>
                          </a:ln>
                          <a:solidFill>
                            <a:schemeClr val="tx1"/>
                          </a:solidFill>
                          <a:cs typeface="Calibri"/>
                        </a:rPr>
                        <a:t>Reine Wissenschaft ist das Streben nach Wissen um seiner selbst Willen. Die Technologie wendet dieses Wissen an.</a:t>
                      </a:r>
                      <a:endParaRPr lang="de-DE" sz="1200">
                        <a:solidFill>
                          <a:schemeClr val="tx1"/>
                        </a:solidFill>
                      </a:endParaRPr>
                    </a:p>
                  </a:txBody>
                  <a:tcPr/>
                </a:tc>
                <a:extLst>
                  <a:ext uri="{0D108BD9-81ED-4DB2-BD59-A6C34878D82A}">
                    <a16:rowId xmlns:a16="http://schemas.microsoft.com/office/drawing/2014/main" val="10008"/>
                  </a:ext>
                </a:extLst>
              </a:tr>
            </a:tbl>
          </a:graphicData>
        </a:graphic>
      </p:graphicFrame>
      <p:sp>
        <p:nvSpPr>
          <p:cNvPr id="4" name="&quot;Nein&quot;-Symbol 3"/>
          <p:cNvSpPr/>
          <p:nvPr/>
        </p:nvSpPr>
        <p:spPr bwMode="auto">
          <a:xfrm>
            <a:off x="381628" y="162426"/>
            <a:ext cx="520739" cy="493295"/>
          </a:xfrm>
          <a:prstGeom prst="noSmoking">
            <a:avLst>
              <a:gd name="adj" fmla="val 18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de-DE">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a:defRPr/>
            </a:pPr>
            <a:r>
              <a:rPr lang="de-DE"/>
              <a:t>Mathematik- und Naturwissenschaftsunterricht </a:t>
            </a:r>
            <a:endParaRPr/>
          </a:p>
        </p:txBody>
      </p:sp>
      <p:sp>
        <p:nvSpPr>
          <p:cNvPr id="3" name="Inhaltsplatzhalter 2"/>
          <p:cNvSpPr>
            <a:spLocks noGrp="1"/>
          </p:cNvSpPr>
          <p:nvPr>
            <p:ph idx="1"/>
          </p:nvPr>
        </p:nvSpPr>
        <p:spPr bwMode="auto">
          <a:xfrm>
            <a:off x="815064" y="1200150"/>
            <a:ext cx="7820526" cy="3394472"/>
          </a:xfrm>
        </p:spPr>
        <p:txBody>
          <a:bodyPr vertOverflow="overflow" horzOverflow="clip" vert="horz" wrap="square" lIns="91440" tIns="45720" rIns="91440" bIns="45720" numCol="1" spcCol="0" rtlCol="0" fromWordArt="0" anchor="t" anchorCtr="0" forceAA="0" compatLnSpc="0">
            <a:normAutofit fontScale="95000" lnSpcReduction="11000"/>
          </a:bodyPr>
          <a:lstStyle/>
          <a:p>
            <a:pPr marL="0" indent="0">
              <a:buNone/>
              <a:defRPr/>
            </a:pPr>
            <a:r>
              <a:rPr lang="de-DE" dirty="0">
                <a:latin typeface="Calibri Light"/>
                <a:cs typeface="Calibri Light"/>
              </a:rPr>
              <a:t>Sollte sich der mathematisch-naturwissenschaftliche Unterricht mit den Chancen und Grenzen der Mathematik/ Naturwissenschaften auseinandersetzen und </a:t>
            </a:r>
            <a:r>
              <a:rPr lang="de-DE">
                <a:latin typeface="Calibri Light"/>
                <a:cs typeface="Calibri Light"/>
              </a:rPr>
              <a:t>klassische Fehlvorstellungen </a:t>
            </a:r>
            <a:r>
              <a:rPr lang="de-DE" dirty="0">
                <a:latin typeface="Calibri Light"/>
                <a:cs typeface="Calibri Light"/>
              </a:rPr>
              <a:t>thematisieren?</a:t>
            </a:r>
            <a:endParaRPr dirty="0"/>
          </a:p>
          <a:p>
            <a:pPr>
              <a:defRPr/>
            </a:pPr>
            <a:r>
              <a:rPr lang="de-DE" dirty="0">
                <a:latin typeface="Calibri Light"/>
                <a:cs typeface="Calibri Light"/>
              </a:rPr>
              <a:t>Wenn ja, wie? </a:t>
            </a:r>
            <a:endParaRPr dirty="0"/>
          </a:p>
          <a:p>
            <a:pPr>
              <a:defRPr/>
            </a:pPr>
            <a:r>
              <a:rPr lang="de-DE" dirty="0">
                <a:latin typeface="Calibri Light"/>
                <a:cs typeface="Calibri Light"/>
              </a:rPr>
              <a:t>Wenn nicht, warum? </a:t>
            </a:r>
            <a:endParaRPr dirty="0"/>
          </a:p>
          <a:p>
            <a:pPr>
              <a:defRPr/>
            </a:pPr>
            <a:r>
              <a:rPr lang="de-DE" dirty="0">
                <a:latin typeface="Calibri Light"/>
                <a:cs typeface="Calibri Light"/>
              </a:rPr>
              <a:t>Wie kann die Beschäftigung mit </a:t>
            </a:r>
            <a:r>
              <a:rPr lang="de-DE" dirty="0" err="1">
                <a:latin typeface="Calibri Light"/>
                <a:cs typeface="Calibri Light"/>
              </a:rPr>
              <a:t>EnvSSI</a:t>
            </a:r>
            <a:r>
              <a:rPr lang="de-DE" dirty="0">
                <a:latin typeface="Calibri Light"/>
                <a:cs typeface="Calibri Light"/>
              </a:rPr>
              <a:t> ihren Beitrag dazu leisten?</a:t>
            </a:r>
            <a:endParaRPr dirty="0"/>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31</a:t>
            </a:fld>
            <a:endParaRPr lang="es-ES_tradnl"/>
          </a:p>
        </p:txBody>
      </p:sp>
      <p:pic>
        <p:nvPicPr>
          <p:cNvPr id="6" name="Bild 27" descr="C:\Users\Sophia\AppData\Local\Microsoft\Windows\Temporary Internet Files\Content.Word\4-4_group_work_.png.png"/>
          <p:cNvPicPr/>
          <p:nvPr/>
        </p:nvPicPr>
        <p:blipFill>
          <a:blip r:embed="rId2"/>
          <a:stretch/>
        </p:blipFill>
        <p:spPr bwMode="auto">
          <a:xfrm>
            <a:off x="218757" y="1385703"/>
            <a:ext cx="476885" cy="457200"/>
          </a:xfrm>
          <a:prstGeom prst="rect">
            <a:avLst/>
          </a:prstGeom>
          <a:noFill/>
          <a:ln w="9525">
            <a:noFill/>
            <a:miter lim="800000"/>
            <a:headEnd/>
            <a:tailEnd/>
          </a:ln>
        </p:spPr>
      </p:pic>
      <p:pic>
        <p:nvPicPr>
          <p:cNvPr id="7" name="Bild 7" descr="C:\Users\Sophia\AppData\Local\Microsoft\Windows\Temporary Internet Files\Content.Word\3-1_5min_.png.png"/>
          <p:cNvPicPr/>
          <p:nvPr/>
        </p:nvPicPr>
        <p:blipFill>
          <a:blip r:embed="rId3"/>
          <a:stretch/>
        </p:blipFill>
        <p:spPr bwMode="auto">
          <a:xfrm>
            <a:off x="213994" y="1904933"/>
            <a:ext cx="481330" cy="4787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ctrTitle"/>
          </p:nvPr>
        </p:nvSpPr>
        <p:spPr bwMode="auto"/>
        <p:txBody>
          <a:bodyPr/>
          <a:lstStyle/>
          <a:p>
            <a:pPr>
              <a:defRPr/>
            </a:pPr>
            <a:r>
              <a:rPr lang="de-DE"/>
              <a:t>3. Integration von „environmental SSIs“ in den Unterricht?</a:t>
            </a:r>
            <a:endParaRPr/>
          </a:p>
        </p:txBody>
      </p:sp>
      <p:sp>
        <p:nvSpPr>
          <p:cNvPr id="7" name="Untertitel 6"/>
          <p:cNvSpPr>
            <a:spLocks noGrp="1"/>
          </p:cNvSpPr>
          <p:nvPr>
            <p:ph type="subTitle" idx="1"/>
          </p:nvPr>
        </p:nvSpPr>
        <p:spPr bwMode="auto"/>
        <p:txBody>
          <a:bodyPr/>
          <a:lstStyle/>
          <a:p>
            <a:pPr>
              <a:defRPr/>
            </a:pPr>
            <a:endParaRPr lang="de-DE"/>
          </a:p>
        </p:txBody>
      </p:sp>
      <p:sp>
        <p:nvSpPr>
          <p:cNvPr id="5" name="Foliennummernplatzhalter 4"/>
          <p:cNvSpPr>
            <a:spLocks noGrp="1"/>
          </p:cNvSpPr>
          <p:nvPr>
            <p:ph type="sldNum" sz="quarter" idx="4294967295"/>
          </p:nvPr>
        </p:nvSpPr>
        <p:spPr bwMode="auto">
          <a:xfrm>
            <a:off x="8555038" y="41275"/>
            <a:ext cx="588962" cy="274638"/>
          </a:xfrm>
        </p:spPr>
        <p:txBody>
          <a:bodyPr/>
          <a:lstStyle/>
          <a:p>
            <a:pPr>
              <a:defRPr/>
            </a:pPr>
            <a:r>
              <a:rPr lang="es-ES_tradnl" sz="1200"/>
              <a:t>|  </a:t>
            </a:r>
            <a:fld id="{9DD0088F-7E4A-9C4B-9ED2-72FAF1293163}" type="slidenum">
              <a:rPr lang="es-ES_tradnl"/>
              <a:t>32</a:t>
            </a:fld>
            <a:endParaRPr lang="es-ES_tradn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5988" y="594794"/>
            <a:ext cx="9321877" cy="485846"/>
          </a:xfrm>
        </p:spPr>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Übung 3.1: Was können Schüler*innen aus der Beschäftigung mit SSI lernen?</a:t>
            </a:r>
            <a:endParaRPr/>
          </a:p>
        </p:txBody>
      </p:sp>
      <p:sp>
        <p:nvSpPr>
          <p:cNvPr id="3" name="Inhaltsplatzhalter 2"/>
          <p:cNvSpPr>
            <a:spLocks noGrp="1"/>
          </p:cNvSpPr>
          <p:nvPr>
            <p:ph idx="1"/>
          </p:nvPr>
        </p:nvSpPr>
        <p:spPr bwMode="auto">
          <a:xfrm>
            <a:off x="1377616" y="1186077"/>
            <a:ext cx="6843370" cy="841861"/>
          </a:xfrm>
        </p:spPr>
        <p:txBody>
          <a:bodyPr vertOverflow="overflow" horzOverflow="clip" vert="horz" wrap="square" lIns="91440" tIns="45720" rIns="91440" bIns="45720" numCol="1" spcCol="0" rtlCol="0" fromWordArt="0" anchor="t" anchorCtr="0" forceAA="0" compatLnSpc="0">
            <a:normAutofit fontScale="65000" lnSpcReduction="7000"/>
          </a:bodyPr>
          <a:lstStyle/>
          <a:p>
            <a:pPr marL="0" indent="0">
              <a:buNone/>
              <a:defRPr/>
            </a:pPr>
            <a:r>
              <a:rPr lang="en-GB"/>
              <a:t>Dies ist eine Beispielaufgabe für Schüler*innen, </a:t>
            </a:r>
            <a:endParaRPr/>
          </a:p>
          <a:p>
            <a:pPr marL="0" indent="0">
              <a:buNone/>
              <a:defRPr/>
            </a:pPr>
            <a:r>
              <a:rPr lang="en-GB"/>
              <a:t>löse sie zunächst selber. </a:t>
            </a:r>
            <a:endParaRPr/>
          </a:p>
          <a:p>
            <a:pPr marL="0" indent="0">
              <a:buNone/>
              <a:defRPr/>
            </a:pPr>
            <a:endParaRPr lang="en-GB">
              <a:solidFill>
                <a:srgbClr val="4C5F7E"/>
              </a:solidFill>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33</a:t>
            </a:fld>
            <a:endParaRPr lang="es-ES_tradnl"/>
          </a:p>
        </p:txBody>
      </p:sp>
      <p:pic>
        <p:nvPicPr>
          <p:cNvPr id="7" name="Grafik 6"/>
          <p:cNvPicPr>
            <a:picLocks noChangeAspect="1"/>
          </p:cNvPicPr>
          <p:nvPr/>
        </p:nvPicPr>
        <p:blipFill>
          <a:blip r:embed="rId3"/>
          <a:srcRect l="15063" r="7569"/>
          <a:stretch/>
        </p:blipFill>
        <p:spPr bwMode="auto">
          <a:xfrm>
            <a:off x="85988" y="2887579"/>
            <a:ext cx="1397665" cy="937124"/>
          </a:xfrm>
          <a:prstGeom prst="rect">
            <a:avLst/>
          </a:prstGeom>
        </p:spPr>
      </p:pic>
      <p:sp>
        <p:nvSpPr>
          <p:cNvPr id="10" name="Textfeld 9"/>
          <p:cNvSpPr txBox="1"/>
          <p:nvPr/>
        </p:nvSpPr>
        <p:spPr bwMode="auto">
          <a:xfrm>
            <a:off x="1483651" y="1252471"/>
            <a:ext cx="6405988" cy="3840516"/>
          </a:xfrm>
          <a:prstGeom prst="rect">
            <a:avLst/>
          </a:prstGeom>
          <a:noFill/>
        </p:spPr>
        <p:txBody>
          <a:bodyPr wrap="square" rtlCol="0">
            <a:spAutoFit/>
          </a:bodyPr>
          <a:lstStyle/>
          <a:p>
            <a:pPr>
              <a:defRPr/>
            </a:pPr>
            <a:endParaRPr lang="en-GB">
              <a:solidFill>
                <a:srgbClr val="4C5F7E"/>
              </a:solidFill>
            </a:endParaRPr>
          </a:p>
          <a:p>
            <a:pPr>
              <a:defRPr/>
            </a:pPr>
            <a:endParaRPr lang="en-GB">
              <a:solidFill>
                <a:srgbClr val="4C5F7E"/>
              </a:solidFill>
            </a:endParaRPr>
          </a:p>
          <a:p>
            <a:pPr>
              <a:defRPr/>
            </a:pPr>
            <a:r>
              <a:rPr lang="en-GB" sz="1600"/>
              <a:t>Überall in Europa versuchen Leute mit “Keine Werbung” Aufklebern, ihre Briefkästen frei von unerwünschten Werbesendungen und -prospekten zu halten. Allerdings gibt es auch viele Menschen, die keine solchen Sticker verwenden und die Werbeprospekte jedes Mal direkt entsorgen. Dadurch entsteht ein unnötig hoher Papierverbrauch. In Amsterdam ist es inzwischen verboten, Werbung in eine</a:t>
            </a:r>
            <a:r>
              <a:rPr lang="de-DE" sz="1600"/>
              <a:t>n</a:t>
            </a:r>
            <a:r>
              <a:rPr lang="en-GB" sz="1600"/>
              <a:t> Briefkasten zu werfen, wenn es nicht ausdrücklich mit einem Aufkleber erlaubt wird. Die Stadt berichtete, dass sich der Papiermüll seither bedeutend verringert habe.</a:t>
            </a:r>
            <a:endParaRPr/>
          </a:p>
          <a:p>
            <a:pPr>
              <a:defRPr/>
            </a:pPr>
            <a:endParaRPr lang="en-GB" sz="1600"/>
          </a:p>
          <a:p>
            <a:pPr>
              <a:defRPr/>
            </a:pPr>
            <a:r>
              <a:rPr lang="en-GB" sz="1600"/>
              <a:t>Welche Auswirkungen hätte eine solche Maßnahme für deine Stadt? Erörtere, wie viel Papiermüll vermieden werden könnte und welche anderen (z.B. wirtschaftlichen) Folgen dabei eine Rolle spielen könnten.</a:t>
            </a:r>
            <a:endParaRPr/>
          </a:p>
          <a:p>
            <a:pPr>
              <a:defRPr/>
            </a:pPr>
            <a:endParaRPr lang="de-DE"/>
          </a:p>
        </p:txBody>
      </p:sp>
      <p:pic>
        <p:nvPicPr>
          <p:cNvPr id="12" name="Imagen 51"/>
          <p:cNvPicPr>
            <a:picLocks noChangeAspect="1"/>
          </p:cNvPicPr>
          <p:nvPr/>
        </p:nvPicPr>
        <p:blipFill>
          <a:blip r:embed="rId4"/>
          <a:stretch/>
        </p:blipFill>
        <p:spPr bwMode="auto">
          <a:xfrm>
            <a:off x="447575" y="1131136"/>
            <a:ext cx="467995" cy="467995"/>
          </a:xfrm>
          <a:prstGeom prst="rect">
            <a:avLst/>
          </a:prstGeom>
          <a:noFill/>
          <a:ln>
            <a:noFill/>
          </a:ln>
        </p:spPr>
      </p:pic>
      <p:pic>
        <p:nvPicPr>
          <p:cNvPr id="13" name="Imagen 46"/>
          <p:cNvPicPr>
            <a:picLocks noChangeAspect="1"/>
          </p:cNvPicPr>
          <p:nvPr/>
        </p:nvPicPr>
        <p:blipFill>
          <a:blip r:embed="rId5"/>
          <a:stretch/>
        </p:blipFill>
        <p:spPr bwMode="auto">
          <a:xfrm>
            <a:off x="455019" y="1688432"/>
            <a:ext cx="485846" cy="48584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30038" y="357080"/>
            <a:ext cx="9362877" cy="485846"/>
          </a:xfrm>
        </p:spPr>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Übung 3.1: Was können Schüler*innen aus der Beschäftigung mit SSI lernen?</a:t>
            </a:r>
            <a:endParaRPr/>
          </a:p>
        </p:txBody>
      </p:sp>
      <p:sp>
        <p:nvSpPr>
          <p:cNvPr id="3" name="Inhaltsplatzhalter 2"/>
          <p:cNvSpPr>
            <a:spLocks noGrp="1"/>
          </p:cNvSpPr>
          <p:nvPr>
            <p:ph idx="1"/>
          </p:nvPr>
        </p:nvSpPr>
        <p:spPr bwMode="auto">
          <a:xfrm>
            <a:off x="1377616" y="1186077"/>
            <a:ext cx="6843370" cy="841861"/>
          </a:xfrm>
        </p:spPr>
        <p:txBody>
          <a:bodyPr vertOverflow="overflow" horzOverflow="clip" vert="horz" wrap="square" lIns="91440" tIns="45720" rIns="91440" bIns="45720" numCol="1" spcCol="0" rtlCol="0" fromWordArt="0" anchor="t" anchorCtr="0" forceAA="0" compatLnSpc="0">
            <a:normAutofit fontScale="65000" lnSpcReduction="7000"/>
          </a:bodyPr>
          <a:lstStyle/>
          <a:p>
            <a:pPr marL="0" indent="0">
              <a:buNone/>
              <a:defRPr/>
            </a:pPr>
            <a:r>
              <a:rPr lang="en-GB"/>
              <a:t>Dies ist eine Beispielaufgabe für Schüler*innen, löse sie zunächst selber.</a:t>
            </a:r>
            <a:endParaRPr/>
          </a:p>
          <a:p>
            <a:pPr marL="0" indent="0">
              <a:buNone/>
              <a:defRPr/>
            </a:pPr>
            <a:endParaRPr lang="en-GB">
              <a:solidFill>
                <a:srgbClr val="4C5F7E"/>
              </a:solidFill>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34</a:t>
            </a:fld>
            <a:endParaRPr lang="es-ES_tradnl"/>
          </a:p>
        </p:txBody>
      </p:sp>
      <p:sp>
        <p:nvSpPr>
          <p:cNvPr id="10" name="Textfeld 9"/>
          <p:cNvSpPr txBox="1"/>
          <p:nvPr/>
        </p:nvSpPr>
        <p:spPr bwMode="auto">
          <a:xfrm>
            <a:off x="1394842" y="1417849"/>
            <a:ext cx="7241031" cy="2834675"/>
          </a:xfrm>
          <a:prstGeom prst="rect">
            <a:avLst/>
          </a:prstGeom>
          <a:noFill/>
        </p:spPr>
        <p:txBody>
          <a:bodyPr wrap="square" rtlCol="0">
            <a:spAutoFit/>
          </a:bodyPr>
          <a:lstStyle/>
          <a:p>
            <a:pPr>
              <a:defRPr/>
            </a:pPr>
            <a:endParaRPr lang="en-GB" dirty="0">
              <a:solidFill>
                <a:srgbClr val="4C5F7E"/>
              </a:solidFill>
            </a:endParaRPr>
          </a:p>
          <a:p>
            <a:pPr>
              <a:defRPr/>
            </a:pPr>
            <a:endParaRPr lang="en-GB" dirty="0">
              <a:solidFill>
                <a:srgbClr val="4C5F7E"/>
              </a:solidFill>
            </a:endParaRPr>
          </a:p>
          <a:p>
            <a:pPr>
              <a:defRPr/>
            </a:pPr>
            <a:r>
              <a:rPr lang="en-GB" sz="1600" dirty="0" err="1"/>
              <a:t>Während</a:t>
            </a:r>
            <a:r>
              <a:rPr lang="en-GB" sz="1600" dirty="0"/>
              <a:t> </a:t>
            </a:r>
            <a:r>
              <a:rPr lang="en-GB" sz="1600" dirty="0" err="1"/>
              <a:t>sich</a:t>
            </a:r>
            <a:r>
              <a:rPr lang="en-GB" sz="1600" dirty="0"/>
              <a:t> die </a:t>
            </a:r>
            <a:r>
              <a:rPr lang="en-GB" sz="1600" dirty="0" err="1"/>
              <a:t>Diskussionen</a:t>
            </a:r>
            <a:r>
              <a:rPr lang="en-GB" sz="1600" dirty="0"/>
              <a:t> über den </a:t>
            </a:r>
            <a:r>
              <a:rPr lang="en-GB" sz="1600" dirty="0" err="1"/>
              <a:t>Klimawandel</a:t>
            </a:r>
            <a:r>
              <a:rPr lang="en-GB" sz="1600" dirty="0"/>
              <a:t> </a:t>
            </a:r>
            <a:r>
              <a:rPr lang="en-GB" sz="1600" dirty="0" err="1"/>
              <a:t>weiter</a:t>
            </a:r>
            <a:r>
              <a:rPr lang="en-GB" sz="1600" dirty="0"/>
              <a:t> </a:t>
            </a:r>
            <a:r>
              <a:rPr lang="en-GB" sz="1600" dirty="0" err="1"/>
              <a:t>aufheizen</a:t>
            </a:r>
            <a:r>
              <a:rPr lang="en-GB" sz="1600" dirty="0"/>
              <a:t>, </a:t>
            </a:r>
            <a:r>
              <a:rPr lang="en-GB" sz="1600" dirty="0" err="1"/>
              <a:t>steigt</a:t>
            </a:r>
            <a:r>
              <a:rPr lang="en-GB" sz="1600" dirty="0"/>
              <a:t> die </a:t>
            </a:r>
            <a:r>
              <a:rPr lang="en-GB" sz="1600" dirty="0" err="1"/>
              <a:t>Beliebtheit</a:t>
            </a:r>
            <a:r>
              <a:rPr lang="en-GB" sz="1600" dirty="0"/>
              <a:t> des </a:t>
            </a:r>
            <a:r>
              <a:rPr lang="en-GB" sz="1600" dirty="0" err="1"/>
              <a:t>Elektroautos</a:t>
            </a:r>
            <a:r>
              <a:rPr lang="en-GB" sz="1600" dirty="0"/>
              <a:t> in </a:t>
            </a:r>
            <a:r>
              <a:rPr lang="en-GB" sz="1600" dirty="0" err="1"/>
              <a:t>unserer</a:t>
            </a:r>
            <a:r>
              <a:rPr lang="en-GB" sz="1600" dirty="0"/>
              <a:t> Gesellschaft </a:t>
            </a:r>
            <a:r>
              <a:rPr lang="en-GB" sz="1600" dirty="0" err="1"/>
              <a:t>immer</a:t>
            </a:r>
            <a:r>
              <a:rPr lang="en-GB" sz="1600" dirty="0"/>
              <a:t> </a:t>
            </a:r>
            <a:r>
              <a:rPr lang="en-GB" sz="1600" dirty="0" err="1"/>
              <a:t>mehr</a:t>
            </a:r>
            <a:r>
              <a:rPr lang="en-GB" sz="1600" dirty="0"/>
              <a:t>.</a:t>
            </a:r>
            <a:endParaRPr dirty="0"/>
          </a:p>
          <a:p>
            <a:pPr>
              <a:defRPr/>
            </a:pPr>
            <a:endParaRPr lang="en-GB" sz="1600" dirty="0"/>
          </a:p>
          <a:p>
            <a:pPr>
              <a:defRPr/>
            </a:pPr>
            <a:r>
              <a:rPr lang="en-GB" sz="1600" dirty="0" err="1"/>
              <a:t>Kritike</a:t>
            </a:r>
            <a:r>
              <a:rPr lang="en-GB" sz="1600" dirty="0"/>
              <a:t>*</a:t>
            </a:r>
            <a:r>
              <a:rPr lang="en-GB" sz="1600" dirty="0" err="1"/>
              <a:t>rinnen</a:t>
            </a:r>
            <a:r>
              <a:rPr lang="en-GB" sz="1600" dirty="0"/>
              <a:t> von </a:t>
            </a:r>
            <a:r>
              <a:rPr lang="en-GB" sz="1600" dirty="0" err="1"/>
              <a:t>Elektroautos</a:t>
            </a:r>
            <a:r>
              <a:rPr lang="en-GB" sz="1600" dirty="0"/>
              <a:t> </a:t>
            </a:r>
            <a:r>
              <a:rPr lang="en-GB" sz="1600" dirty="0" err="1"/>
              <a:t>argumentieren</a:t>
            </a:r>
            <a:r>
              <a:rPr lang="en-GB" sz="1600" dirty="0"/>
              <a:t>, </a:t>
            </a:r>
            <a:r>
              <a:rPr lang="en-GB" sz="1600" dirty="0" err="1"/>
              <a:t>dass</a:t>
            </a:r>
            <a:r>
              <a:rPr lang="en-GB" sz="1600" dirty="0"/>
              <a:t> </a:t>
            </a:r>
            <a:r>
              <a:rPr lang="en-GB" sz="1600" dirty="0" err="1"/>
              <a:t>deren</a:t>
            </a:r>
            <a:r>
              <a:rPr lang="en-GB" sz="1600" dirty="0"/>
              <a:t> </a:t>
            </a:r>
            <a:r>
              <a:rPr lang="en-GB" sz="1600" dirty="0" err="1"/>
              <a:t>Ökobilanz</a:t>
            </a:r>
            <a:r>
              <a:rPr lang="en-GB" sz="1600" dirty="0"/>
              <a:t> </a:t>
            </a:r>
            <a:r>
              <a:rPr lang="en-GB" sz="1600" dirty="0" err="1"/>
              <a:t>aufgrund</a:t>
            </a:r>
            <a:r>
              <a:rPr lang="en-GB" sz="1600" dirty="0"/>
              <a:t> des </a:t>
            </a:r>
            <a:r>
              <a:rPr lang="en-GB" sz="1600" dirty="0" err="1"/>
              <a:t>erhöhten</a:t>
            </a:r>
            <a:r>
              <a:rPr lang="en-GB" sz="1600" dirty="0"/>
              <a:t> </a:t>
            </a:r>
            <a:r>
              <a:rPr lang="en-GB" sz="1600" dirty="0" err="1"/>
              <a:t>Bedarfs</a:t>
            </a:r>
            <a:r>
              <a:rPr lang="en-GB" sz="1600" dirty="0"/>
              <a:t> an </a:t>
            </a:r>
            <a:r>
              <a:rPr lang="en-GB" sz="1600" dirty="0" err="1"/>
              <a:t>seltenen</a:t>
            </a:r>
            <a:r>
              <a:rPr lang="en-GB" sz="1600" dirty="0"/>
              <a:t> Erden für die </a:t>
            </a:r>
            <a:r>
              <a:rPr lang="en-GB" sz="1600" dirty="0" err="1"/>
              <a:t>Batterien</a:t>
            </a:r>
            <a:r>
              <a:rPr lang="en-GB" sz="1600" dirty="0"/>
              <a:t> </a:t>
            </a:r>
            <a:r>
              <a:rPr lang="en-GB" sz="1600" dirty="0" err="1"/>
              <a:t>schlechter</a:t>
            </a:r>
            <a:r>
              <a:rPr lang="en-GB" sz="1600" dirty="0"/>
              <a:t> </a:t>
            </a:r>
            <a:r>
              <a:rPr lang="en-GB" sz="1600" dirty="0" err="1"/>
              <a:t>ausfalle</a:t>
            </a:r>
            <a:r>
              <a:rPr lang="en-GB" sz="1600" dirty="0"/>
              <a:t>, </a:t>
            </a:r>
            <a:r>
              <a:rPr lang="en-GB" sz="1600" dirty="0" err="1"/>
              <a:t>als</a:t>
            </a:r>
            <a:r>
              <a:rPr lang="en-GB" sz="1600" dirty="0"/>
              <a:t> die von </a:t>
            </a:r>
            <a:r>
              <a:rPr lang="en-GB" sz="1600" dirty="0" err="1"/>
              <a:t>Dieselfahrzeugen</a:t>
            </a:r>
            <a:r>
              <a:rPr lang="en-GB" sz="1600" dirty="0"/>
              <a:t>.</a:t>
            </a:r>
            <a:endParaRPr dirty="0"/>
          </a:p>
          <a:p>
            <a:pPr>
              <a:defRPr/>
            </a:pPr>
            <a:endParaRPr lang="en-GB" sz="1600" dirty="0"/>
          </a:p>
          <a:p>
            <a:pPr>
              <a:defRPr/>
            </a:pPr>
            <a:r>
              <a:rPr lang="en-GB" sz="1600" dirty="0"/>
              <a:t>Was </a:t>
            </a:r>
            <a:r>
              <a:rPr lang="en-GB" sz="1600" dirty="0" err="1"/>
              <a:t>denkst</a:t>
            </a:r>
            <a:r>
              <a:rPr lang="en-GB" sz="1600" dirty="0"/>
              <a:t> du: Sind </a:t>
            </a:r>
            <a:r>
              <a:rPr lang="en-GB" sz="1600" dirty="0" err="1"/>
              <a:t>Elektroautos</a:t>
            </a:r>
            <a:r>
              <a:rPr lang="en-GB" sz="1600" dirty="0"/>
              <a:t> die </a:t>
            </a:r>
            <a:r>
              <a:rPr lang="en-GB" sz="1600" dirty="0" err="1"/>
              <a:t>bessere</a:t>
            </a:r>
            <a:r>
              <a:rPr lang="en-GB" sz="1600" dirty="0"/>
              <a:t> Option? </a:t>
            </a:r>
            <a:r>
              <a:rPr lang="en-GB" sz="1600" dirty="0" err="1"/>
              <a:t>Recherchiere</a:t>
            </a:r>
            <a:r>
              <a:rPr lang="en-GB" sz="1600" dirty="0"/>
              <a:t> und </a:t>
            </a:r>
            <a:r>
              <a:rPr lang="en-GB" sz="1600" dirty="0" err="1"/>
              <a:t>sammle</a:t>
            </a:r>
            <a:r>
              <a:rPr lang="en-GB" sz="1600" dirty="0"/>
              <a:t> Pro- und </a:t>
            </a:r>
            <a:r>
              <a:rPr lang="en-GB" sz="1600" dirty="0" err="1"/>
              <a:t>Kontra-Argumente</a:t>
            </a:r>
            <a:r>
              <a:rPr lang="en-GB" sz="1600" dirty="0"/>
              <a:t> für den </a:t>
            </a:r>
            <a:r>
              <a:rPr lang="en-GB" sz="1600" dirty="0" err="1"/>
              <a:t>Gebrauch</a:t>
            </a:r>
            <a:r>
              <a:rPr lang="en-GB" sz="1600" dirty="0"/>
              <a:t> von Diesel- </a:t>
            </a:r>
            <a:r>
              <a:rPr lang="en-GB" sz="1600" dirty="0" err="1"/>
              <a:t>bzw</a:t>
            </a:r>
            <a:r>
              <a:rPr lang="en-GB" sz="1600" dirty="0"/>
              <a:t>. </a:t>
            </a:r>
            <a:r>
              <a:rPr lang="en-GB" sz="1600" dirty="0" err="1"/>
              <a:t>Elektroautos</a:t>
            </a:r>
            <a:r>
              <a:rPr lang="en-GB" sz="1600" dirty="0"/>
              <a:t>. </a:t>
            </a:r>
            <a:endParaRPr lang="de-DE" dirty="0"/>
          </a:p>
        </p:txBody>
      </p:sp>
      <p:pic>
        <p:nvPicPr>
          <p:cNvPr id="13" name="Grafik 12"/>
          <p:cNvPicPr>
            <a:picLocks noChangeAspect="1"/>
          </p:cNvPicPr>
          <p:nvPr/>
        </p:nvPicPr>
        <p:blipFill>
          <a:blip r:embed="rId3"/>
          <a:stretch/>
        </p:blipFill>
        <p:spPr bwMode="auto">
          <a:xfrm>
            <a:off x="130039" y="2440888"/>
            <a:ext cx="1148785" cy="765557"/>
          </a:xfrm>
          <a:prstGeom prst="rect">
            <a:avLst/>
          </a:prstGeom>
        </p:spPr>
      </p:pic>
      <p:pic>
        <p:nvPicPr>
          <p:cNvPr id="12" name="Imagen 51"/>
          <p:cNvPicPr>
            <a:picLocks noChangeAspect="1"/>
          </p:cNvPicPr>
          <p:nvPr/>
        </p:nvPicPr>
        <p:blipFill>
          <a:blip r:embed="rId4"/>
          <a:stretch/>
        </p:blipFill>
        <p:spPr bwMode="auto">
          <a:xfrm>
            <a:off x="447575" y="1131136"/>
            <a:ext cx="467995" cy="467995"/>
          </a:xfrm>
          <a:prstGeom prst="rect">
            <a:avLst/>
          </a:prstGeom>
          <a:noFill/>
          <a:ln>
            <a:noFill/>
          </a:ln>
        </p:spPr>
      </p:pic>
      <p:pic>
        <p:nvPicPr>
          <p:cNvPr id="14" name="Imagen 46"/>
          <p:cNvPicPr>
            <a:picLocks noChangeAspect="1"/>
          </p:cNvPicPr>
          <p:nvPr/>
        </p:nvPicPr>
        <p:blipFill>
          <a:blip r:embed="rId5"/>
          <a:stretch/>
        </p:blipFill>
        <p:spPr bwMode="auto">
          <a:xfrm>
            <a:off x="455019" y="1688432"/>
            <a:ext cx="485846" cy="48584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 y="600004"/>
            <a:ext cx="9693919" cy="485846"/>
          </a:xfrm>
        </p:spPr>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Übung 3.1: Was lernen Schüler*innen aus der Beschäftigung mit SSI?</a:t>
            </a:r>
            <a:endParaRPr/>
          </a:p>
        </p:txBody>
      </p:sp>
      <p:sp>
        <p:nvSpPr>
          <p:cNvPr id="3" name="Inhaltsplatzhalter 2"/>
          <p:cNvSpPr>
            <a:spLocks noGrp="1"/>
          </p:cNvSpPr>
          <p:nvPr>
            <p:ph idx="1"/>
          </p:nvPr>
        </p:nvSpPr>
        <p:spPr bwMode="auto">
          <a:xfrm>
            <a:off x="1485900" y="1392656"/>
            <a:ext cx="5917082" cy="3394472"/>
          </a:xfrm>
        </p:spPr>
        <p:txBody>
          <a:bodyPr vertOverflow="overflow" horzOverflow="clip" vert="horz" wrap="square" lIns="91440" tIns="45720" rIns="91440" bIns="45720" numCol="1" spcCol="0" rtlCol="0" fromWordArt="0" anchor="t" anchorCtr="0" forceAA="0" compatLnSpc="0">
            <a:normAutofit/>
          </a:bodyPr>
          <a:lstStyle/>
          <a:p>
            <a:pPr>
              <a:defRPr/>
            </a:pPr>
            <a:r>
              <a:rPr lang="de-DE">
                <a:latin typeface="Calibri Light"/>
                <a:cs typeface="Calibri Light"/>
              </a:rPr>
              <a:t>Was lernen Schüler*innen aus solchen Aufgaben?</a:t>
            </a:r>
            <a:endParaRPr/>
          </a:p>
          <a:p>
            <a:pPr>
              <a:defRPr/>
            </a:pPr>
            <a:r>
              <a:rPr lang="de-DE">
                <a:latin typeface="Calibri Light"/>
                <a:cs typeface="Calibri Light"/>
              </a:rPr>
              <a:t>Sollten SSI in den mathematisch-naturwissenschaftlichen Unterricht integriert werden? Warum?</a:t>
            </a:r>
            <a:endParaRPr/>
          </a:p>
          <a:p>
            <a:pPr>
              <a:defRPr/>
            </a:pPr>
            <a:endParaRPr lang="de-DE"/>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35</a:t>
            </a:fld>
            <a:endParaRPr lang="es-ES_tradnl"/>
          </a:p>
        </p:txBody>
      </p:sp>
      <p:pic>
        <p:nvPicPr>
          <p:cNvPr id="7" name="Bild 27" descr="C:\Users\Sophia\AppData\Local\Microsoft\Windows\Temporary Internet Files\Content.Word\4-4_group_work_.png.png"/>
          <p:cNvPicPr/>
          <p:nvPr/>
        </p:nvPicPr>
        <p:blipFill>
          <a:blip r:embed="rId2"/>
          <a:stretch/>
        </p:blipFill>
        <p:spPr bwMode="auto">
          <a:xfrm>
            <a:off x="457200" y="1504031"/>
            <a:ext cx="514350" cy="511175"/>
          </a:xfrm>
          <a:prstGeom prst="rect">
            <a:avLst/>
          </a:prstGeom>
          <a:noFill/>
          <a:ln w="9525">
            <a:noFill/>
            <a:miter lim="800000"/>
            <a:headEnd/>
            <a:tailEnd/>
          </a:ln>
        </p:spPr>
      </p:pic>
      <p:pic>
        <p:nvPicPr>
          <p:cNvPr id="8" name="Bild 7" descr="C:\Users\Sophia\AppData\Local\Microsoft\Windows\Temporary Internet Files\Content.Word\3-1_5min_.png.png"/>
          <p:cNvPicPr/>
          <p:nvPr/>
        </p:nvPicPr>
        <p:blipFill>
          <a:blip r:embed="rId3"/>
          <a:stretch/>
        </p:blipFill>
        <p:spPr bwMode="auto">
          <a:xfrm>
            <a:off x="473710" y="2015206"/>
            <a:ext cx="481330" cy="47879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Was lernen Schüler*innen aus der Beschäftigung mit SSI?</a:t>
            </a:r>
            <a:endParaRPr/>
          </a:p>
        </p:txBody>
      </p:sp>
      <p:sp>
        <p:nvSpPr>
          <p:cNvPr id="3"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65000" lnSpcReduction="20000"/>
          </a:bodyPr>
          <a:lstStyle/>
          <a:p>
            <a:pPr marL="0" indent="0">
              <a:buNone/>
              <a:defRPr/>
            </a:pPr>
            <a:r>
              <a:rPr lang="en-US" dirty="0">
                <a:latin typeface="Calibri Light"/>
                <a:cs typeface="Calibri Light"/>
              </a:rPr>
              <a:t>Forschung </a:t>
            </a:r>
            <a:r>
              <a:rPr lang="en-US" dirty="0" err="1">
                <a:latin typeface="Calibri Light"/>
                <a:cs typeface="Calibri Light"/>
              </a:rPr>
              <a:t>zeigt</a:t>
            </a:r>
            <a:r>
              <a:rPr lang="en-US" dirty="0">
                <a:latin typeface="Calibri Light"/>
                <a:cs typeface="Calibri Light"/>
              </a:rPr>
              <a:t>, </a:t>
            </a:r>
            <a:r>
              <a:rPr lang="en-US" dirty="0" err="1">
                <a:latin typeface="Calibri Light"/>
                <a:cs typeface="Calibri Light"/>
              </a:rPr>
              <a:t>dass</a:t>
            </a:r>
            <a:r>
              <a:rPr lang="en-US" dirty="0">
                <a:latin typeface="Calibri Light"/>
                <a:cs typeface="Calibri Light"/>
              </a:rPr>
              <a:t> SSI </a:t>
            </a:r>
            <a:r>
              <a:rPr lang="en-US" dirty="0" err="1">
                <a:latin typeface="Calibri Light"/>
                <a:cs typeface="Calibri Light"/>
              </a:rPr>
              <a:t>genutzt</a:t>
            </a:r>
            <a:r>
              <a:rPr lang="en-US" dirty="0">
                <a:latin typeface="Calibri Light"/>
                <a:cs typeface="Calibri Light"/>
              </a:rPr>
              <a:t> </a:t>
            </a:r>
            <a:r>
              <a:rPr lang="en-US" dirty="0" err="1">
                <a:latin typeface="Calibri Light"/>
                <a:cs typeface="Calibri Light"/>
              </a:rPr>
              <a:t>werden</a:t>
            </a:r>
            <a:r>
              <a:rPr lang="en-US" dirty="0">
                <a:latin typeface="Calibri Light"/>
                <a:cs typeface="Calibri Light"/>
              </a:rPr>
              <a:t> </a:t>
            </a:r>
            <a:r>
              <a:rPr lang="en-US" dirty="0" err="1">
                <a:latin typeface="Calibri Light"/>
                <a:cs typeface="Calibri Light"/>
              </a:rPr>
              <a:t>können</a:t>
            </a:r>
            <a:r>
              <a:rPr lang="en-US" dirty="0">
                <a:latin typeface="Calibri Light"/>
                <a:cs typeface="Calibri Light"/>
              </a:rPr>
              <a:t>, …</a:t>
            </a:r>
            <a:endParaRPr dirty="0"/>
          </a:p>
          <a:p>
            <a:pPr>
              <a:defRPr/>
            </a:pPr>
            <a:r>
              <a:rPr lang="en-US" dirty="0" err="1">
                <a:latin typeface="Calibri Light"/>
                <a:cs typeface="Calibri Light"/>
              </a:rPr>
              <a:t>als</a:t>
            </a:r>
            <a:r>
              <a:rPr lang="en-US" dirty="0">
                <a:latin typeface="Calibri Light"/>
                <a:cs typeface="Calibri Light"/>
              </a:rPr>
              <a:t> </a:t>
            </a:r>
            <a:r>
              <a:rPr lang="en-US" dirty="0" err="1">
                <a:latin typeface="Calibri Light"/>
                <a:cs typeface="Calibri Light"/>
              </a:rPr>
              <a:t>Kontext</a:t>
            </a:r>
            <a:r>
              <a:rPr lang="en-US" dirty="0">
                <a:latin typeface="Calibri Light"/>
                <a:cs typeface="Calibri Light"/>
              </a:rPr>
              <a:t> für das </a:t>
            </a:r>
            <a:r>
              <a:rPr lang="en-US" dirty="0" err="1">
                <a:latin typeface="Calibri Light"/>
                <a:cs typeface="Calibri Light"/>
              </a:rPr>
              <a:t>Erlernen</a:t>
            </a:r>
            <a:r>
              <a:rPr lang="en-US" dirty="0">
                <a:latin typeface="Calibri Light"/>
                <a:cs typeface="Calibri Light"/>
              </a:rPr>
              <a:t> </a:t>
            </a:r>
            <a:r>
              <a:rPr lang="en-US" dirty="0" err="1">
                <a:latin typeface="Calibri Light"/>
                <a:cs typeface="Calibri Light"/>
              </a:rPr>
              <a:t>wissenschaftlicher</a:t>
            </a:r>
            <a:r>
              <a:rPr lang="en-US" dirty="0">
                <a:latin typeface="Calibri Light"/>
                <a:cs typeface="Calibri Light"/>
              </a:rPr>
              <a:t> </a:t>
            </a:r>
            <a:r>
              <a:rPr lang="en-US" dirty="0" err="1">
                <a:latin typeface="Calibri Light"/>
                <a:cs typeface="Calibri Light"/>
              </a:rPr>
              <a:t>Inhalte</a:t>
            </a:r>
            <a:r>
              <a:rPr lang="en-US" dirty="0">
                <a:latin typeface="Calibri Light"/>
                <a:cs typeface="Calibri Light"/>
              </a:rPr>
              <a:t> (Applebaum et al. 2006; Walker 2003; Zohar and </a:t>
            </a:r>
            <a:r>
              <a:rPr lang="en-US" dirty="0" err="1">
                <a:latin typeface="Calibri Light"/>
                <a:cs typeface="Calibri Light"/>
              </a:rPr>
              <a:t>Nemet</a:t>
            </a:r>
            <a:r>
              <a:rPr lang="en-US" dirty="0">
                <a:latin typeface="Calibri Light"/>
                <a:cs typeface="Calibri Light"/>
              </a:rPr>
              <a:t> 2002) </a:t>
            </a:r>
            <a:endParaRPr dirty="0"/>
          </a:p>
          <a:p>
            <a:pPr>
              <a:defRPr/>
            </a:pPr>
            <a:r>
              <a:rPr lang="en-US" dirty="0">
                <a:latin typeface="Calibri Light"/>
                <a:cs typeface="Calibri Light"/>
              </a:rPr>
              <a:t>um </a:t>
            </a:r>
            <a:r>
              <a:rPr lang="en-US" dirty="0" err="1">
                <a:latin typeface="Calibri Light"/>
                <a:cs typeface="Calibri Light"/>
              </a:rPr>
              <a:t>grundlegene</a:t>
            </a:r>
            <a:r>
              <a:rPr lang="en-US" dirty="0">
                <a:latin typeface="Calibri Light"/>
                <a:cs typeface="Calibri Light"/>
              </a:rPr>
              <a:t> </a:t>
            </a:r>
            <a:r>
              <a:rPr lang="en-US" dirty="0" err="1">
                <a:latin typeface="Calibri Light"/>
                <a:cs typeface="Calibri Light"/>
              </a:rPr>
              <a:t>Charakteristiken</a:t>
            </a:r>
            <a:r>
              <a:rPr lang="en-US" dirty="0">
                <a:latin typeface="Calibri Light"/>
                <a:cs typeface="Calibri Light"/>
              </a:rPr>
              <a:t> der </a:t>
            </a:r>
            <a:r>
              <a:rPr lang="en-US" dirty="0" err="1">
                <a:latin typeface="Calibri Light"/>
                <a:cs typeface="Calibri Light"/>
              </a:rPr>
              <a:t>Naturwissenschaften</a:t>
            </a:r>
            <a:r>
              <a:rPr lang="en-US" dirty="0">
                <a:latin typeface="Calibri Light"/>
                <a:cs typeface="Calibri Light"/>
              </a:rPr>
              <a:t> </a:t>
            </a:r>
            <a:r>
              <a:rPr lang="en-US" dirty="0" err="1">
                <a:latin typeface="Calibri Light"/>
                <a:cs typeface="Calibri Light"/>
              </a:rPr>
              <a:t>zu</a:t>
            </a:r>
            <a:r>
              <a:rPr lang="en-US" dirty="0">
                <a:latin typeface="Calibri Light"/>
                <a:cs typeface="Calibri Light"/>
              </a:rPr>
              <a:t> verstehen (‘über </a:t>
            </a:r>
            <a:r>
              <a:rPr lang="en-US" dirty="0" err="1">
                <a:latin typeface="Calibri Light"/>
                <a:cs typeface="Calibri Light"/>
              </a:rPr>
              <a:t>Wissenschaft</a:t>
            </a:r>
            <a:r>
              <a:rPr lang="en-US" dirty="0">
                <a:latin typeface="Calibri Light"/>
                <a:cs typeface="Calibri Light"/>
              </a:rPr>
              <a:t>’ </a:t>
            </a:r>
            <a:r>
              <a:rPr lang="en-US" dirty="0" err="1">
                <a:latin typeface="Calibri Light"/>
                <a:cs typeface="Calibri Light"/>
              </a:rPr>
              <a:t>lernen</a:t>
            </a:r>
            <a:r>
              <a:rPr lang="en-US" dirty="0">
                <a:latin typeface="Calibri Light"/>
                <a:cs typeface="Calibri Light"/>
              </a:rPr>
              <a:t>)</a:t>
            </a:r>
            <a:endParaRPr dirty="0"/>
          </a:p>
          <a:p>
            <a:pPr>
              <a:defRPr/>
            </a:pPr>
            <a:r>
              <a:rPr lang="en-US" dirty="0">
                <a:latin typeface="Calibri Light"/>
                <a:cs typeface="Calibri Light"/>
              </a:rPr>
              <a:t>für die </a:t>
            </a:r>
            <a:r>
              <a:rPr lang="en-US" dirty="0" err="1">
                <a:latin typeface="Calibri Light"/>
                <a:cs typeface="Calibri Light"/>
              </a:rPr>
              <a:t>Bildung</a:t>
            </a:r>
            <a:r>
              <a:rPr lang="en-US" dirty="0">
                <a:latin typeface="Calibri Light"/>
                <a:cs typeface="Calibri Light"/>
              </a:rPr>
              <a:t> </a:t>
            </a:r>
            <a:r>
              <a:rPr lang="en-US" dirty="0" err="1">
                <a:latin typeface="Calibri Light"/>
                <a:cs typeface="Calibri Light"/>
              </a:rPr>
              <a:t>zum</a:t>
            </a:r>
            <a:r>
              <a:rPr lang="en-US" dirty="0">
                <a:latin typeface="Calibri Light"/>
                <a:cs typeface="Calibri Light"/>
              </a:rPr>
              <a:t> </a:t>
            </a:r>
            <a:r>
              <a:rPr lang="en-US" dirty="0" err="1">
                <a:latin typeface="Calibri Light"/>
                <a:cs typeface="Calibri Light"/>
              </a:rPr>
              <a:t>Staatsbürger</a:t>
            </a:r>
            <a:r>
              <a:rPr lang="en-US" dirty="0">
                <a:latin typeface="Calibri Light"/>
                <a:cs typeface="Calibri Light"/>
              </a:rPr>
              <a:t> (Herman et al. 2018; </a:t>
            </a:r>
            <a:r>
              <a:rPr lang="en-US" dirty="0" err="1">
                <a:latin typeface="Calibri Light"/>
                <a:cs typeface="Calibri Light"/>
              </a:rPr>
              <a:t>Radakovic</a:t>
            </a:r>
            <a:r>
              <a:rPr lang="en-US" dirty="0">
                <a:latin typeface="Calibri Light"/>
                <a:cs typeface="Calibri Light"/>
              </a:rPr>
              <a:t> 2015; Sadler et al. 2007). </a:t>
            </a:r>
            <a:endParaRPr dirty="0"/>
          </a:p>
          <a:p>
            <a:pPr>
              <a:defRPr/>
            </a:pPr>
            <a:r>
              <a:rPr lang="en-US" dirty="0" err="1">
                <a:latin typeface="Calibri Light"/>
                <a:cs typeface="Calibri Light"/>
              </a:rPr>
              <a:t>diesbezüglich</a:t>
            </a:r>
            <a:r>
              <a:rPr lang="en-US" dirty="0">
                <a:latin typeface="Calibri Light"/>
                <a:cs typeface="Calibri Light"/>
              </a:rPr>
              <a:t> </a:t>
            </a:r>
            <a:r>
              <a:rPr lang="en-US" dirty="0" err="1">
                <a:latin typeface="Calibri Light"/>
                <a:cs typeface="Calibri Light"/>
              </a:rPr>
              <a:t>heben</a:t>
            </a:r>
            <a:r>
              <a:rPr lang="en-US" dirty="0">
                <a:latin typeface="Calibri Light"/>
                <a:cs typeface="Calibri Light"/>
              </a:rPr>
              <a:t> die </a:t>
            </a:r>
            <a:r>
              <a:rPr lang="en-US" dirty="0" err="1">
                <a:latin typeface="Calibri Light"/>
                <a:cs typeface="Calibri Light"/>
              </a:rPr>
              <a:t>Autoren</a:t>
            </a:r>
            <a:r>
              <a:rPr lang="en-US" dirty="0">
                <a:latin typeface="Calibri Light"/>
                <a:cs typeface="Calibri Light"/>
              </a:rPr>
              <a:t> </a:t>
            </a:r>
            <a:r>
              <a:rPr lang="en-US" dirty="0" err="1">
                <a:latin typeface="Calibri Light"/>
                <a:cs typeface="Calibri Light"/>
              </a:rPr>
              <a:t>folgende</a:t>
            </a:r>
            <a:r>
              <a:rPr lang="en-US" dirty="0">
                <a:latin typeface="Calibri Light"/>
                <a:cs typeface="Calibri Light"/>
              </a:rPr>
              <a:t> </a:t>
            </a:r>
            <a:r>
              <a:rPr lang="en-US" dirty="0" err="1">
                <a:latin typeface="Calibri Light"/>
                <a:cs typeface="Calibri Light"/>
              </a:rPr>
              <a:t>wichtige</a:t>
            </a:r>
            <a:r>
              <a:rPr lang="en-US" dirty="0">
                <a:latin typeface="Calibri Light"/>
                <a:cs typeface="Calibri Light"/>
              </a:rPr>
              <a:t> </a:t>
            </a:r>
            <a:r>
              <a:rPr lang="en-US" dirty="0" err="1">
                <a:latin typeface="Calibri Light"/>
                <a:cs typeface="Calibri Light"/>
              </a:rPr>
              <a:t>Aspekte</a:t>
            </a:r>
            <a:r>
              <a:rPr lang="en-US" dirty="0">
                <a:latin typeface="Calibri Light"/>
                <a:cs typeface="Calibri Light"/>
              </a:rPr>
              <a:t> </a:t>
            </a:r>
            <a:r>
              <a:rPr lang="en-US" dirty="0" err="1">
                <a:latin typeface="Calibri Light"/>
                <a:cs typeface="Calibri Light"/>
              </a:rPr>
              <a:t>im</a:t>
            </a:r>
            <a:r>
              <a:rPr lang="en-US" dirty="0">
                <a:latin typeface="Calibri Light"/>
                <a:cs typeface="Calibri Light"/>
              </a:rPr>
              <a:t> </a:t>
            </a:r>
            <a:r>
              <a:rPr lang="en-US" dirty="0" err="1">
                <a:latin typeface="Calibri Light"/>
                <a:cs typeface="Calibri Light"/>
              </a:rPr>
              <a:t>Umgang</a:t>
            </a:r>
            <a:r>
              <a:rPr lang="en-US" dirty="0">
                <a:latin typeface="Calibri Light"/>
                <a:cs typeface="Calibri Light"/>
              </a:rPr>
              <a:t> </a:t>
            </a:r>
            <a:r>
              <a:rPr lang="en-US" dirty="0" err="1">
                <a:latin typeface="Calibri Light"/>
                <a:cs typeface="Calibri Light"/>
              </a:rPr>
              <a:t>mit</a:t>
            </a:r>
            <a:r>
              <a:rPr lang="en-US" dirty="0">
                <a:latin typeface="Calibri Light"/>
                <a:cs typeface="Calibri Light"/>
              </a:rPr>
              <a:t> SSIs </a:t>
            </a:r>
            <a:r>
              <a:rPr lang="en-US" dirty="0" err="1">
                <a:latin typeface="Calibri Light"/>
                <a:cs typeface="Calibri Light"/>
              </a:rPr>
              <a:t>hervor</a:t>
            </a:r>
            <a:r>
              <a:rPr lang="en-US" dirty="0">
                <a:latin typeface="Calibri Light"/>
                <a:cs typeface="Calibri Light"/>
              </a:rPr>
              <a:t>: </a:t>
            </a:r>
            <a:endParaRPr dirty="0"/>
          </a:p>
          <a:p>
            <a:pPr lvl="1">
              <a:defRPr/>
            </a:pPr>
            <a:r>
              <a:rPr lang="en-US" dirty="0">
                <a:latin typeface="Calibri Light"/>
                <a:cs typeface="Calibri Light"/>
              </a:rPr>
              <a:t>die </a:t>
            </a:r>
            <a:r>
              <a:rPr lang="en-US" dirty="0" err="1">
                <a:latin typeface="Calibri Light"/>
                <a:cs typeface="Calibri Light"/>
              </a:rPr>
              <a:t>Anerkennung</a:t>
            </a:r>
            <a:r>
              <a:rPr lang="en-US" dirty="0">
                <a:latin typeface="Calibri Light"/>
                <a:cs typeface="Calibri Light"/>
              </a:rPr>
              <a:t> der </a:t>
            </a:r>
            <a:r>
              <a:rPr lang="en-US" dirty="0" err="1">
                <a:latin typeface="Calibri Light"/>
                <a:cs typeface="Calibri Light"/>
              </a:rPr>
              <a:t>inhärenten</a:t>
            </a:r>
            <a:r>
              <a:rPr lang="en-US" dirty="0">
                <a:latin typeface="Calibri Light"/>
                <a:cs typeface="Calibri Light"/>
              </a:rPr>
              <a:t> </a:t>
            </a:r>
            <a:r>
              <a:rPr lang="en-US" dirty="0" err="1">
                <a:latin typeface="Calibri Light"/>
                <a:cs typeface="Calibri Light"/>
              </a:rPr>
              <a:t>Komplexität</a:t>
            </a:r>
            <a:r>
              <a:rPr lang="en-US" dirty="0">
                <a:latin typeface="Calibri Light"/>
                <a:cs typeface="Calibri Light"/>
              </a:rPr>
              <a:t> von SSIs, </a:t>
            </a:r>
            <a:endParaRPr dirty="0"/>
          </a:p>
          <a:p>
            <a:pPr lvl="1">
              <a:defRPr/>
            </a:pPr>
            <a:r>
              <a:rPr lang="en-US" dirty="0">
                <a:latin typeface="Calibri Light"/>
                <a:cs typeface="Calibri Light"/>
              </a:rPr>
              <a:t>die </a:t>
            </a:r>
            <a:r>
              <a:rPr lang="en-US" dirty="0" err="1">
                <a:latin typeface="Calibri Light"/>
                <a:cs typeface="Calibri Light"/>
              </a:rPr>
              <a:t>Untersuchung</a:t>
            </a:r>
            <a:r>
              <a:rPr lang="en-US" dirty="0">
                <a:latin typeface="Calibri Light"/>
                <a:cs typeface="Calibri Light"/>
              </a:rPr>
              <a:t> von </a:t>
            </a:r>
            <a:r>
              <a:rPr lang="en-US" dirty="0" err="1">
                <a:latin typeface="Calibri Light"/>
                <a:cs typeface="Calibri Light"/>
              </a:rPr>
              <a:t>Problemen</a:t>
            </a:r>
            <a:r>
              <a:rPr lang="en-US" dirty="0">
                <a:latin typeface="Calibri Light"/>
                <a:cs typeface="Calibri Light"/>
              </a:rPr>
              <a:t> </a:t>
            </a:r>
            <a:r>
              <a:rPr lang="en-US" dirty="0" err="1">
                <a:latin typeface="Calibri Light"/>
                <a:cs typeface="Calibri Light"/>
              </a:rPr>
              <a:t>aus</a:t>
            </a:r>
            <a:r>
              <a:rPr lang="en-US" dirty="0">
                <a:latin typeface="Calibri Light"/>
                <a:cs typeface="Calibri Light"/>
              </a:rPr>
              <a:t> </a:t>
            </a:r>
            <a:r>
              <a:rPr lang="en-US" dirty="0" err="1">
                <a:latin typeface="Calibri Light"/>
                <a:cs typeface="Calibri Light"/>
              </a:rPr>
              <a:t>verschiedenen</a:t>
            </a:r>
            <a:r>
              <a:rPr lang="en-US" dirty="0">
                <a:latin typeface="Calibri Light"/>
                <a:cs typeface="Calibri Light"/>
              </a:rPr>
              <a:t> </a:t>
            </a:r>
            <a:r>
              <a:rPr lang="en-US" dirty="0" err="1">
                <a:latin typeface="Calibri Light"/>
                <a:cs typeface="Calibri Light"/>
              </a:rPr>
              <a:t>Perspektiven</a:t>
            </a:r>
            <a:r>
              <a:rPr lang="en-US" dirty="0">
                <a:latin typeface="Calibri Light"/>
                <a:cs typeface="Calibri Light"/>
              </a:rPr>
              <a:t>, </a:t>
            </a:r>
            <a:endParaRPr dirty="0"/>
          </a:p>
          <a:p>
            <a:pPr lvl="1">
              <a:defRPr/>
            </a:pPr>
            <a:r>
              <a:rPr lang="en-US" dirty="0">
                <a:latin typeface="Calibri Light"/>
                <a:cs typeface="Calibri Light"/>
              </a:rPr>
              <a:t>die </a:t>
            </a:r>
            <a:r>
              <a:rPr lang="en-US" dirty="0" err="1">
                <a:latin typeface="Calibri Light"/>
                <a:cs typeface="Calibri Light"/>
              </a:rPr>
              <a:t>Anerkennung</a:t>
            </a:r>
            <a:r>
              <a:rPr lang="en-US" dirty="0">
                <a:latin typeface="Calibri Light"/>
                <a:cs typeface="Calibri Light"/>
              </a:rPr>
              <a:t> der </a:t>
            </a:r>
            <a:r>
              <a:rPr lang="en-US" dirty="0" err="1">
                <a:latin typeface="Calibri Light"/>
                <a:cs typeface="Calibri Light"/>
              </a:rPr>
              <a:t>Tatsache</a:t>
            </a:r>
            <a:r>
              <a:rPr lang="en-US" dirty="0">
                <a:latin typeface="Calibri Light"/>
                <a:cs typeface="Calibri Light"/>
              </a:rPr>
              <a:t>, </a:t>
            </a:r>
            <a:r>
              <a:rPr lang="en-US" dirty="0" err="1">
                <a:latin typeface="Calibri Light"/>
                <a:cs typeface="Calibri Light"/>
              </a:rPr>
              <a:t>dass</a:t>
            </a:r>
            <a:r>
              <a:rPr lang="en-US" dirty="0">
                <a:latin typeface="Calibri Light"/>
                <a:cs typeface="Calibri Light"/>
              </a:rPr>
              <a:t> SSI </a:t>
            </a:r>
            <a:r>
              <a:rPr lang="en-US" dirty="0" err="1">
                <a:latin typeface="Calibri Light"/>
                <a:cs typeface="Calibri Light"/>
              </a:rPr>
              <a:t>Gegenstand</a:t>
            </a:r>
            <a:r>
              <a:rPr lang="en-US" dirty="0">
                <a:latin typeface="Calibri Light"/>
                <a:cs typeface="Calibri Light"/>
              </a:rPr>
              <a:t> </a:t>
            </a:r>
            <a:r>
              <a:rPr lang="en-US" dirty="0" err="1">
                <a:latin typeface="Calibri Light"/>
                <a:cs typeface="Calibri Light"/>
              </a:rPr>
              <a:t>laufender</a:t>
            </a:r>
            <a:r>
              <a:rPr lang="en-US" dirty="0">
                <a:latin typeface="Calibri Light"/>
                <a:cs typeface="Calibri Light"/>
              </a:rPr>
              <a:t> </a:t>
            </a:r>
            <a:r>
              <a:rPr lang="en-US" dirty="0" err="1">
                <a:latin typeface="Calibri Light"/>
                <a:cs typeface="Calibri Light"/>
              </a:rPr>
              <a:t>Untersuchungen</a:t>
            </a:r>
            <a:r>
              <a:rPr lang="en-US" dirty="0">
                <a:latin typeface="Calibri Light"/>
                <a:cs typeface="Calibri Light"/>
              </a:rPr>
              <a:t> </a:t>
            </a:r>
            <a:r>
              <a:rPr lang="en-US" dirty="0" err="1">
                <a:latin typeface="Calibri Light"/>
                <a:cs typeface="Calibri Light"/>
              </a:rPr>
              <a:t>sind</a:t>
            </a:r>
            <a:r>
              <a:rPr lang="en-US" dirty="0">
                <a:latin typeface="Calibri Light"/>
                <a:cs typeface="Calibri Light"/>
              </a:rPr>
              <a:t>,</a:t>
            </a:r>
            <a:endParaRPr dirty="0"/>
          </a:p>
          <a:p>
            <a:pPr lvl="1">
              <a:defRPr/>
            </a:pPr>
            <a:r>
              <a:rPr lang="de-DE" dirty="0">
                <a:latin typeface="Calibri Light"/>
                <a:cs typeface="Calibri Light"/>
              </a:rPr>
              <a:t>d</a:t>
            </a:r>
            <a:r>
              <a:rPr lang="en-US" dirty="0" err="1">
                <a:latin typeface="Calibri Light"/>
                <a:cs typeface="Calibri Light"/>
              </a:rPr>
              <a:t>ie</a:t>
            </a:r>
            <a:r>
              <a:rPr lang="en-US" dirty="0">
                <a:latin typeface="Calibri Light"/>
                <a:cs typeface="Calibri Light"/>
              </a:rPr>
              <a:t> </a:t>
            </a:r>
            <a:r>
              <a:rPr lang="en-US" dirty="0" err="1">
                <a:latin typeface="Calibri Light"/>
                <a:cs typeface="Calibri Light"/>
              </a:rPr>
              <a:t>kritische</a:t>
            </a:r>
            <a:r>
              <a:rPr lang="en-US" dirty="0">
                <a:latin typeface="Calibri Light"/>
                <a:cs typeface="Calibri Light"/>
              </a:rPr>
              <a:t> </a:t>
            </a:r>
            <a:r>
              <a:rPr lang="en-US" dirty="0" err="1">
                <a:latin typeface="Calibri Light"/>
                <a:cs typeface="Calibri Light"/>
              </a:rPr>
              <a:t>Betrachtung</a:t>
            </a:r>
            <a:r>
              <a:rPr lang="en-US" dirty="0">
                <a:latin typeface="Calibri Light"/>
                <a:cs typeface="Calibri Light"/>
              </a:rPr>
              <a:t>, </a:t>
            </a:r>
            <a:r>
              <a:rPr lang="en-US" dirty="0" err="1">
                <a:latin typeface="Calibri Light"/>
                <a:cs typeface="Calibri Light"/>
              </a:rPr>
              <a:t>wenn</a:t>
            </a:r>
            <a:r>
              <a:rPr lang="en-US" dirty="0">
                <a:latin typeface="Calibri Light"/>
                <a:cs typeface="Calibri Light"/>
              </a:rPr>
              <a:t> </a:t>
            </a:r>
            <a:r>
              <a:rPr lang="en-US" dirty="0" err="1">
                <a:latin typeface="Calibri Light"/>
                <a:cs typeface="Calibri Light"/>
              </a:rPr>
              <a:t>potenziell</a:t>
            </a:r>
            <a:r>
              <a:rPr lang="en-US" dirty="0">
                <a:latin typeface="Calibri Light"/>
                <a:cs typeface="Calibri Light"/>
              </a:rPr>
              <a:t> </a:t>
            </a:r>
            <a:r>
              <a:rPr lang="en-US" dirty="0" err="1">
                <a:latin typeface="Calibri Light"/>
                <a:cs typeface="Calibri Light"/>
              </a:rPr>
              <a:t>voreingenommene</a:t>
            </a:r>
            <a:r>
              <a:rPr lang="en-US" dirty="0">
                <a:latin typeface="Calibri Light"/>
                <a:cs typeface="Calibri Light"/>
              </a:rPr>
              <a:t> </a:t>
            </a:r>
            <a:r>
              <a:rPr lang="en-US" dirty="0" err="1">
                <a:latin typeface="Calibri Light"/>
                <a:cs typeface="Calibri Light"/>
              </a:rPr>
              <a:t>Informationen</a:t>
            </a:r>
            <a:r>
              <a:rPr lang="en-US" dirty="0">
                <a:latin typeface="Calibri Light"/>
                <a:cs typeface="Calibri Light"/>
              </a:rPr>
              <a:t> </a:t>
            </a:r>
            <a:r>
              <a:rPr lang="en-US" dirty="0" err="1">
                <a:latin typeface="Calibri Light"/>
                <a:cs typeface="Calibri Light"/>
              </a:rPr>
              <a:t>vorgelegt</a:t>
            </a:r>
            <a:r>
              <a:rPr lang="en-US" dirty="0">
                <a:latin typeface="Calibri Light"/>
                <a:cs typeface="Calibri Light"/>
              </a:rPr>
              <a:t> </a:t>
            </a:r>
            <a:r>
              <a:rPr lang="en-US" dirty="0" err="1">
                <a:latin typeface="Calibri Light"/>
                <a:cs typeface="Calibri Light"/>
              </a:rPr>
              <a:t>werden</a:t>
            </a:r>
            <a:r>
              <a:rPr lang="en-US" dirty="0">
                <a:latin typeface="Calibri Light"/>
                <a:cs typeface="Calibri Light"/>
              </a:rPr>
              <a:t>. </a:t>
            </a:r>
            <a:endParaRPr lang="de-DE" dirty="0">
              <a:latin typeface="Calibri Light"/>
              <a:cs typeface="Calibri Light"/>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36</a:t>
            </a:fld>
            <a:endParaRPr lang="es-ES_tradnl"/>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Übung 3.2: Planung von Unterricht mit SSI</a:t>
            </a:r>
            <a:endParaRPr/>
          </a:p>
        </p:txBody>
      </p:sp>
      <p:sp>
        <p:nvSpPr>
          <p:cNvPr id="3" name="Inhaltsplatzhalter 2"/>
          <p:cNvSpPr>
            <a:spLocks noGrp="1"/>
          </p:cNvSpPr>
          <p:nvPr>
            <p:ph idx="1"/>
          </p:nvPr>
        </p:nvSpPr>
        <p:spPr bwMode="auto">
          <a:xfrm>
            <a:off x="1161046" y="1200151"/>
            <a:ext cx="7525753" cy="3394472"/>
          </a:xfrm>
        </p:spPr>
        <p:txBody>
          <a:bodyPr vertOverflow="overflow" horzOverflow="clip" vert="horz" wrap="square" lIns="91440" tIns="45720" rIns="91440" bIns="45720" numCol="1" spcCol="0" rtlCol="0" fromWordArt="0" anchor="t" anchorCtr="0" forceAA="0" compatLnSpc="0">
            <a:normAutofit lnSpcReduction="16000"/>
          </a:bodyPr>
          <a:lstStyle/>
          <a:p>
            <a:pPr marL="0" indent="0">
              <a:buNone/>
              <a:defRPr/>
            </a:pPr>
            <a:r>
              <a:rPr lang="de-DE" dirty="0">
                <a:latin typeface="Calibri Light"/>
                <a:cs typeface="Calibri Light"/>
              </a:rPr>
              <a:t>Plane eine Unterrichtsstunde (in einem MINT-Fach deiner Wahl), die sich mit </a:t>
            </a:r>
            <a:r>
              <a:rPr lang="de-DE" dirty="0" err="1">
                <a:latin typeface="Calibri Light"/>
                <a:cs typeface="Calibri Light"/>
              </a:rPr>
              <a:t>SSI‘s</a:t>
            </a:r>
            <a:r>
              <a:rPr lang="de-DE" dirty="0">
                <a:latin typeface="Calibri Light"/>
                <a:cs typeface="Calibri Light"/>
              </a:rPr>
              <a:t> beschäftigt: </a:t>
            </a:r>
            <a:endParaRPr dirty="0"/>
          </a:p>
          <a:p>
            <a:pPr>
              <a:defRPr/>
            </a:pPr>
            <a:r>
              <a:rPr lang="de-DE" dirty="0">
                <a:latin typeface="Calibri Light"/>
                <a:cs typeface="Calibri Light"/>
              </a:rPr>
              <a:t>Skizziere die zeitliche Struktur und das Stundenthema/ Inhalte der Stunde.</a:t>
            </a:r>
            <a:endParaRPr dirty="0"/>
          </a:p>
          <a:p>
            <a:pPr>
              <a:defRPr/>
            </a:pPr>
            <a:r>
              <a:rPr lang="de-DE" dirty="0">
                <a:latin typeface="Calibri Light"/>
                <a:cs typeface="Calibri Light"/>
              </a:rPr>
              <a:t>Gehe insbesondere auf folgende Details ein. </a:t>
            </a:r>
            <a:endParaRPr dirty="0"/>
          </a:p>
          <a:p>
            <a:pPr marL="914400" lvl="1" indent="-514350">
              <a:buFont typeface="+mj-lt"/>
              <a:buAutoNum type="arabicPeriod"/>
              <a:defRPr/>
            </a:pPr>
            <a:r>
              <a:rPr lang="de-DE" dirty="0">
                <a:latin typeface="Calibri Light"/>
                <a:cs typeface="Calibri Light"/>
              </a:rPr>
              <a:t>Mit welchen SSI(s) sollen sich die Schüler*innen beschäftigen?</a:t>
            </a:r>
            <a:endParaRPr dirty="0"/>
          </a:p>
          <a:p>
            <a:pPr marL="914400" lvl="1" indent="-514350">
              <a:buFont typeface="+mj-lt"/>
              <a:buAutoNum type="arabicPeriod"/>
              <a:defRPr/>
            </a:pPr>
            <a:r>
              <a:rPr lang="de-DE" dirty="0">
                <a:latin typeface="Calibri Light"/>
                <a:cs typeface="Calibri Light"/>
              </a:rPr>
              <a:t>Warum hast du dich für diese SSI entschieden? </a:t>
            </a:r>
            <a:endParaRPr dirty="0"/>
          </a:p>
          <a:p>
            <a:pPr marL="914400" lvl="1" indent="-514350">
              <a:buFont typeface="+mj-lt"/>
              <a:buAutoNum type="arabicPeriod"/>
              <a:defRPr/>
            </a:pPr>
            <a:r>
              <a:rPr lang="de-DE" dirty="0">
                <a:latin typeface="Calibri Light"/>
                <a:cs typeface="Calibri Light"/>
              </a:rPr>
              <a:t>Was sind die Kernziele?</a:t>
            </a:r>
            <a:endParaRPr dirty="0"/>
          </a:p>
          <a:p>
            <a:pPr marL="514350" indent="-514350">
              <a:buFont typeface="+mj-lt"/>
              <a:buAutoNum type="arabicPeriod"/>
              <a:defRPr/>
            </a:pPr>
            <a:endParaRPr lang="de-DE" dirty="0"/>
          </a:p>
          <a:p>
            <a:pPr marL="0" indent="0">
              <a:buNone/>
              <a:defRPr/>
            </a:pPr>
            <a:endParaRPr lang="de-DE" dirty="0"/>
          </a:p>
          <a:p>
            <a:pPr marL="0" indent="0">
              <a:buNone/>
              <a:defRPr/>
            </a:pPr>
            <a:endParaRPr lang="de-DE" dirty="0"/>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37</a:t>
            </a:fld>
            <a:endParaRPr lang="es-ES_tradnl"/>
          </a:p>
        </p:txBody>
      </p:sp>
      <p:pic>
        <p:nvPicPr>
          <p:cNvPr id="8" name="Bild 27" descr="C:\Users\Sophia\AppData\Local\Microsoft\Windows\Temporary Internet Files\Content.Word\4-4_group_work_.png.png"/>
          <p:cNvPicPr/>
          <p:nvPr/>
        </p:nvPicPr>
        <p:blipFill>
          <a:blip r:embed="rId3"/>
          <a:stretch/>
        </p:blipFill>
        <p:spPr bwMode="auto">
          <a:xfrm>
            <a:off x="457200" y="1383716"/>
            <a:ext cx="514350" cy="511175"/>
          </a:xfrm>
          <a:prstGeom prst="rect">
            <a:avLst/>
          </a:prstGeom>
          <a:noFill/>
          <a:ln w="9525">
            <a:noFill/>
            <a:miter lim="800000"/>
            <a:headEnd/>
            <a:tailEnd/>
          </a:ln>
        </p:spPr>
      </p:pic>
      <p:pic>
        <p:nvPicPr>
          <p:cNvPr id="2050" name="Picture 2"/>
          <p:cNvPicPr>
            <a:picLocks noChangeAspect="1" noChangeArrowheads="1"/>
          </p:cNvPicPr>
          <p:nvPr/>
        </p:nvPicPr>
        <p:blipFill>
          <a:blip r:embed="rId4"/>
          <a:stretch/>
        </p:blipFill>
        <p:spPr bwMode="auto">
          <a:xfrm>
            <a:off x="457200" y="1894891"/>
            <a:ext cx="481013" cy="481012"/>
          </a:xfrm>
          <a:prstGeom prst="rect">
            <a:avLst/>
          </a:prstGeom>
          <a:noFill/>
          <a:ln>
            <a:noFill/>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216277" y="550393"/>
            <a:ext cx="8229600" cy="485846"/>
          </a:xfrm>
        </p:spPr>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Mögliche Umsetzung der Aufgabe: Keine Werbung</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38</a:t>
            </a:fld>
            <a:endParaRPr lang="es-ES_tradnl"/>
          </a:p>
        </p:txBody>
      </p:sp>
      <p:pic>
        <p:nvPicPr>
          <p:cNvPr id="7" name="Grafik 6"/>
          <p:cNvPicPr>
            <a:picLocks noChangeAspect="1"/>
          </p:cNvPicPr>
          <p:nvPr/>
        </p:nvPicPr>
        <p:blipFill>
          <a:blip r:embed="rId3"/>
          <a:srcRect l="15063" r="7569"/>
          <a:stretch/>
        </p:blipFill>
        <p:spPr bwMode="auto">
          <a:xfrm>
            <a:off x="85988" y="2887579"/>
            <a:ext cx="1397665" cy="937124"/>
          </a:xfrm>
          <a:prstGeom prst="rect">
            <a:avLst/>
          </a:prstGeom>
        </p:spPr>
      </p:pic>
      <p:sp>
        <p:nvSpPr>
          <p:cNvPr id="10" name="Textfeld 9"/>
          <p:cNvSpPr txBox="1"/>
          <p:nvPr/>
        </p:nvSpPr>
        <p:spPr bwMode="auto">
          <a:xfrm>
            <a:off x="1516037" y="1348695"/>
            <a:ext cx="6399581" cy="3779555"/>
          </a:xfrm>
          <a:prstGeom prst="rect">
            <a:avLst/>
          </a:prstGeom>
          <a:noFill/>
        </p:spPr>
        <p:txBody>
          <a:bodyPr wrap="square" rtlCol="0">
            <a:spAutoFit/>
          </a:bodyPr>
          <a:lstStyle/>
          <a:p>
            <a:pPr marL="342900" indent="-342900">
              <a:buAutoNum type="arabicPeriod"/>
              <a:defRPr/>
            </a:pPr>
            <a:r>
              <a:rPr lang="en-GB" sz="1600"/>
              <a:t>Beginne mit einer Diskussion: Liest du Werbesendungen? Schüler*innen berichten von eigenen Gewohnheiten.</a:t>
            </a:r>
            <a:endParaRPr/>
          </a:p>
          <a:p>
            <a:pPr marL="342900" indent="-342900">
              <a:buAutoNum type="arabicPeriod"/>
              <a:defRPr/>
            </a:pPr>
            <a:r>
              <a:rPr lang="en-GB" sz="1600"/>
              <a:t>Stelle das Beispiel aus Amsterdam vor. Was denken die Schüler*innen bezüglich dieses Beispiels?</a:t>
            </a:r>
            <a:endParaRPr/>
          </a:p>
          <a:p>
            <a:pPr marL="342900" indent="-342900">
              <a:buAutoNum type="arabicPeriod"/>
              <a:defRPr/>
            </a:pPr>
            <a:r>
              <a:rPr lang="en-GB" sz="1600"/>
              <a:t>Die Schüler*innen berechnen wie viel Papiermüll gespart werden könnte, wenn diese Regulierung in ihrer Stadt eingeführt werden würde. (Optional: Wie viele Bäume könnten dadurch “verschont” werden?)</a:t>
            </a:r>
            <a:endParaRPr/>
          </a:p>
          <a:p>
            <a:pPr marL="342900" indent="-342900">
              <a:buAutoNum type="arabicPeriod"/>
              <a:defRPr/>
            </a:pPr>
            <a:r>
              <a:rPr lang="en-GB" sz="1600"/>
              <a:t>Frage: Welche anderen Effekte würde diese Maßnahme mit sich bringen? </a:t>
            </a:r>
            <a:endParaRPr/>
          </a:p>
          <a:p>
            <a:pPr marL="342900" indent="-342900">
              <a:buAutoNum type="arabicPeriod"/>
              <a:defRPr/>
            </a:pPr>
            <a:r>
              <a:rPr lang="en-GB" sz="1600"/>
              <a:t>Abschluss: Die Klassengemeinschaft stimmt darüber ab, ob ihre Stadt von einer solchen Maßnahme profitieren würde. (Optional: Die Schüler*innen verfassen einen Brief an den Bürgermeister, um ihren Vorschlag vorzubringen.</a:t>
            </a:r>
            <a:endParaRPr/>
          </a:p>
          <a:p>
            <a:pPr>
              <a:defRPr/>
            </a:pPr>
            <a:endParaRPr lang="de-DE"/>
          </a:p>
        </p:txBody>
      </p:sp>
      <p:pic>
        <p:nvPicPr>
          <p:cNvPr id="9" name="Bild 24" descr="C:\Users\Sophia\AppData\Local\Microsoft\Windows\Temporary Internet Files\Content.Word\4-3_group_work3_.png.png"/>
          <p:cNvPicPr/>
          <p:nvPr/>
        </p:nvPicPr>
        <p:blipFill>
          <a:blip r:embed="rId4"/>
          <a:stretch/>
        </p:blipFill>
        <p:spPr bwMode="auto">
          <a:xfrm>
            <a:off x="479960" y="1186077"/>
            <a:ext cx="448945" cy="463550"/>
          </a:xfrm>
          <a:prstGeom prst="rect">
            <a:avLst/>
          </a:prstGeom>
          <a:noFill/>
          <a:ln w="9525">
            <a:noFill/>
            <a:miter lim="800000"/>
            <a:headEnd/>
            <a:tailEnd/>
          </a:ln>
        </p:spPr>
      </p:pic>
      <p:pic>
        <p:nvPicPr>
          <p:cNvPr id="11" name="Bild 7" descr="C:\Users\Sophia\AppData\Local\Microsoft\Windows\Temporary Internet Files\Content.Word\3-1_5min_.png.png"/>
          <p:cNvPicPr/>
          <p:nvPr/>
        </p:nvPicPr>
        <p:blipFill>
          <a:blip r:embed="rId5"/>
          <a:stretch/>
        </p:blipFill>
        <p:spPr bwMode="auto">
          <a:xfrm>
            <a:off x="447575" y="1649627"/>
            <a:ext cx="481330" cy="47879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47574" y="357080"/>
            <a:ext cx="8229600" cy="485846"/>
          </a:xfrm>
        </p:spPr>
        <p:txBody>
          <a:bodyPr vertOverflow="overflow" horzOverflow="clip" vert="horz" wrap="square" lIns="91440" tIns="45720" rIns="91440" bIns="45720" numCol="1" spcCol="0" rtlCol="0" fromWordArt="0" anchor="ctr" anchorCtr="0" forceAA="0" compatLnSpc="0">
            <a:normAutofit fontScale="95000" lnSpcReduction="1000"/>
          </a:bodyPr>
          <a:lstStyle/>
          <a:p>
            <a:pPr>
              <a:defRPr/>
            </a:pPr>
            <a:r>
              <a:rPr lang="de-DE"/>
              <a:t>Mögliche Umsetzung der Aufgabe: Elektroautos</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39</a:t>
            </a:fld>
            <a:endParaRPr lang="es-ES_tradnl"/>
          </a:p>
        </p:txBody>
      </p:sp>
      <p:sp>
        <p:nvSpPr>
          <p:cNvPr id="10" name="Textfeld 9"/>
          <p:cNvSpPr txBox="1"/>
          <p:nvPr/>
        </p:nvSpPr>
        <p:spPr bwMode="auto">
          <a:xfrm>
            <a:off x="1278823" y="720528"/>
            <a:ext cx="7672297" cy="4206275"/>
          </a:xfrm>
          <a:prstGeom prst="rect">
            <a:avLst/>
          </a:prstGeom>
          <a:noFill/>
        </p:spPr>
        <p:txBody>
          <a:bodyPr wrap="square" rtlCol="0">
            <a:spAutoFit/>
          </a:bodyPr>
          <a:lstStyle/>
          <a:p>
            <a:pPr>
              <a:defRPr/>
            </a:pPr>
            <a:endParaRPr lang="en-GB" dirty="0">
              <a:solidFill>
                <a:srgbClr val="4C5F7E"/>
              </a:solidFill>
            </a:endParaRPr>
          </a:p>
          <a:p>
            <a:pPr marL="342900" indent="-342900">
              <a:buAutoNum type="arabicPeriod"/>
              <a:defRPr/>
            </a:pPr>
            <a:r>
              <a:rPr lang="en-GB" dirty="0" err="1"/>
              <a:t>Zeige</a:t>
            </a:r>
            <a:r>
              <a:rPr lang="en-GB" dirty="0"/>
              <a:t> der </a:t>
            </a:r>
            <a:r>
              <a:rPr lang="en-GB" dirty="0" err="1"/>
              <a:t>Klasse</a:t>
            </a:r>
            <a:r>
              <a:rPr lang="en-GB" dirty="0"/>
              <a:t> das Bild </a:t>
            </a:r>
            <a:r>
              <a:rPr lang="en-GB" dirty="0" err="1"/>
              <a:t>eines</a:t>
            </a:r>
            <a:r>
              <a:rPr lang="en-GB" dirty="0"/>
              <a:t> </a:t>
            </a:r>
            <a:r>
              <a:rPr lang="en-GB" dirty="0" err="1"/>
              <a:t>neuen</a:t>
            </a:r>
            <a:r>
              <a:rPr lang="en-GB" dirty="0"/>
              <a:t> Tesla-Autos </a:t>
            </a:r>
            <a:r>
              <a:rPr lang="en-GB" dirty="0" err="1"/>
              <a:t>mit</a:t>
            </a:r>
            <a:r>
              <a:rPr lang="en-GB" dirty="0"/>
              <a:t> </a:t>
            </a:r>
            <a:r>
              <a:rPr lang="en-GB" dirty="0" err="1"/>
              <a:t>charakteristischen</a:t>
            </a:r>
            <a:r>
              <a:rPr lang="en-GB" dirty="0"/>
              <a:t> </a:t>
            </a:r>
            <a:r>
              <a:rPr lang="en-GB" dirty="0" err="1"/>
              <a:t>Werten</a:t>
            </a:r>
            <a:r>
              <a:rPr lang="en-GB" dirty="0"/>
              <a:t> (</a:t>
            </a:r>
            <a:r>
              <a:rPr lang="en-GB" dirty="0" err="1"/>
              <a:t>Beschleunigung</a:t>
            </a:r>
            <a:r>
              <a:rPr lang="en-GB" dirty="0"/>
              <a:t>, </a:t>
            </a:r>
            <a:r>
              <a:rPr lang="en-GB" dirty="0" err="1"/>
              <a:t>Reichweite</a:t>
            </a:r>
            <a:r>
              <a:rPr lang="en-GB" dirty="0"/>
              <a:t>, </a:t>
            </a:r>
            <a:r>
              <a:rPr lang="en-GB" dirty="0" err="1"/>
              <a:t>Ladezeit</a:t>
            </a:r>
            <a:r>
              <a:rPr lang="en-GB" dirty="0"/>
              <a:t>)</a:t>
            </a:r>
            <a:endParaRPr dirty="0"/>
          </a:p>
          <a:p>
            <a:pPr marL="342900" indent="-342900">
              <a:buAutoNum type="arabicPeriod"/>
              <a:defRPr/>
            </a:pPr>
            <a:r>
              <a:rPr lang="en-GB" dirty="0"/>
              <a:t>Was </a:t>
            </a:r>
            <a:r>
              <a:rPr lang="en-GB" dirty="0" err="1"/>
              <a:t>denken</a:t>
            </a:r>
            <a:r>
              <a:rPr lang="en-GB" dirty="0"/>
              <a:t> die </a:t>
            </a:r>
            <a:r>
              <a:rPr lang="en-GB" dirty="0" err="1"/>
              <a:t>Schüler</a:t>
            </a:r>
            <a:r>
              <a:rPr lang="en-GB" dirty="0"/>
              <a:t>*</a:t>
            </a:r>
            <a:r>
              <a:rPr lang="en-GB" dirty="0" err="1"/>
              <a:t>innen</a:t>
            </a:r>
            <a:r>
              <a:rPr lang="en-GB" dirty="0"/>
              <a:t> über </a:t>
            </a:r>
            <a:r>
              <a:rPr lang="en-GB" dirty="0" err="1"/>
              <a:t>Elektroautos</a:t>
            </a:r>
            <a:r>
              <a:rPr lang="en-GB" dirty="0"/>
              <a:t>? </a:t>
            </a:r>
            <a:r>
              <a:rPr lang="en-GB" dirty="0" err="1"/>
              <a:t>Veranlasse</a:t>
            </a:r>
            <a:r>
              <a:rPr lang="en-GB" dirty="0"/>
              <a:t> die </a:t>
            </a:r>
            <a:r>
              <a:rPr lang="en-GB" dirty="0" err="1"/>
              <a:t>Schüler</a:t>
            </a:r>
            <a:r>
              <a:rPr lang="en-GB" dirty="0"/>
              <a:t>*</a:t>
            </a:r>
            <a:r>
              <a:rPr lang="en-GB" dirty="0" err="1"/>
              <a:t>innen</a:t>
            </a:r>
            <a:r>
              <a:rPr lang="en-GB" dirty="0"/>
              <a:t> </a:t>
            </a:r>
            <a:r>
              <a:rPr lang="en-GB" dirty="0" err="1"/>
              <a:t>dazu</a:t>
            </a:r>
            <a:r>
              <a:rPr lang="en-GB" dirty="0"/>
              <a:t> </a:t>
            </a:r>
            <a:r>
              <a:rPr lang="en-GB" dirty="0" err="1"/>
              <a:t>darüber</a:t>
            </a:r>
            <a:r>
              <a:rPr lang="en-GB" dirty="0"/>
              <a:t> </a:t>
            </a:r>
            <a:r>
              <a:rPr lang="en-GB" dirty="0" err="1"/>
              <a:t>nachzudenken</a:t>
            </a:r>
            <a:r>
              <a:rPr lang="en-GB" dirty="0"/>
              <a:t>, </a:t>
            </a:r>
            <a:r>
              <a:rPr lang="en-GB" dirty="0" err="1"/>
              <a:t>ob</a:t>
            </a:r>
            <a:r>
              <a:rPr lang="en-GB" dirty="0"/>
              <a:t> es </a:t>
            </a:r>
            <a:r>
              <a:rPr lang="en-GB" dirty="0" err="1"/>
              <a:t>sich</a:t>
            </a:r>
            <a:r>
              <a:rPr lang="en-GB" dirty="0"/>
              <a:t> bei den </a:t>
            </a:r>
            <a:r>
              <a:rPr lang="en-GB" dirty="0" err="1"/>
              <a:t>Argumenten</a:t>
            </a:r>
            <a:r>
              <a:rPr lang="en-GB" dirty="0"/>
              <a:t> um Mythen </a:t>
            </a:r>
            <a:r>
              <a:rPr lang="en-GB" dirty="0" err="1"/>
              <a:t>oder</a:t>
            </a:r>
            <a:r>
              <a:rPr lang="en-GB" dirty="0"/>
              <a:t> </a:t>
            </a:r>
            <a:r>
              <a:rPr lang="en-GB" dirty="0" err="1"/>
              <a:t>Fakten</a:t>
            </a:r>
            <a:r>
              <a:rPr lang="en-GB" dirty="0"/>
              <a:t> </a:t>
            </a:r>
            <a:r>
              <a:rPr lang="en-GB" dirty="0" err="1"/>
              <a:t>handelt</a:t>
            </a:r>
            <a:r>
              <a:rPr lang="en-GB" dirty="0"/>
              <a:t>. </a:t>
            </a:r>
            <a:endParaRPr dirty="0"/>
          </a:p>
          <a:p>
            <a:pPr marL="342900" indent="-342900">
              <a:buAutoNum type="arabicPeriod"/>
              <a:defRPr/>
            </a:pPr>
            <a:r>
              <a:rPr lang="en-GB" dirty="0"/>
              <a:t>Die </a:t>
            </a:r>
            <a:r>
              <a:rPr lang="en-GB" dirty="0" err="1"/>
              <a:t>Schüler</a:t>
            </a:r>
            <a:r>
              <a:rPr lang="en-GB" dirty="0"/>
              <a:t>*</a:t>
            </a:r>
            <a:r>
              <a:rPr lang="en-GB" dirty="0" err="1"/>
              <a:t>innen</a:t>
            </a:r>
            <a:r>
              <a:rPr lang="en-GB" dirty="0"/>
              <a:t> </a:t>
            </a:r>
            <a:r>
              <a:rPr lang="en-GB" dirty="0" err="1"/>
              <a:t>recherchieren</a:t>
            </a:r>
            <a:r>
              <a:rPr lang="en-GB" dirty="0"/>
              <a:t> in Gruppen: </a:t>
            </a:r>
            <a:r>
              <a:rPr lang="en-GB" dirty="0" err="1"/>
              <a:t>erstellt</a:t>
            </a:r>
            <a:r>
              <a:rPr lang="en-GB" dirty="0"/>
              <a:t> Pro- und </a:t>
            </a:r>
            <a:r>
              <a:rPr lang="en-GB" dirty="0" err="1"/>
              <a:t>Kontra-Argumente</a:t>
            </a:r>
            <a:r>
              <a:rPr lang="en-GB" dirty="0"/>
              <a:t>, </a:t>
            </a:r>
            <a:r>
              <a:rPr lang="en-GB" dirty="0" err="1"/>
              <a:t>recherchiert</a:t>
            </a:r>
            <a:r>
              <a:rPr lang="en-GB" dirty="0"/>
              <a:t>, </a:t>
            </a:r>
            <a:r>
              <a:rPr lang="en-GB" dirty="0" err="1"/>
              <a:t>überprüft</a:t>
            </a:r>
            <a:r>
              <a:rPr lang="en-GB" dirty="0"/>
              <a:t> </a:t>
            </a:r>
            <a:r>
              <a:rPr lang="en-GB" dirty="0" err="1"/>
              <a:t>Quellen</a:t>
            </a:r>
            <a:r>
              <a:rPr lang="en-GB" dirty="0"/>
              <a:t>, </a:t>
            </a:r>
            <a:r>
              <a:rPr lang="en-GB" dirty="0" err="1"/>
              <a:t>fasst</a:t>
            </a:r>
            <a:r>
              <a:rPr lang="en-GB" dirty="0"/>
              <a:t> die </a:t>
            </a:r>
            <a:r>
              <a:rPr lang="en-GB" dirty="0" err="1"/>
              <a:t>Ergebnisse</a:t>
            </a:r>
            <a:r>
              <a:rPr lang="en-GB" dirty="0"/>
              <a:t> in </a:t>
            </a:r>
            <a:r>
              <a:rPr lang="en-GB" dirty="0" err="1"/>
              <a:t>einer</a:t>
            </a:r>
            <a:r>
              <a:rPr lang="en-GB" dirty="0"/>
              <a:t> </a:t>
            </a:r>
            <a:r>
              <a:rPr lang="en-GB" dirty="0" err="1"/>
              <a:t>Präsentation</a:t>
            </a:r>
            <a:r>
              <a:rPr lang="en-GB" dirty="0"/>
              <a:t>/ Poster </a:t>
            </a:r>
            <a:r>
              <a:rPr lang="en-GB" dirty="0" err="1"/>
              <a:t>zusammen</a:t>
            </a:r>
            <a:r>
              <a:rPr lang="en-GB" dirty="0"/>
              <a:t>. (Das </a:t>
            </a:r>
            <a:r>
              <a:rPr lang="en-GB" dirty="0" err="1"/>
              <a:t>Bereitstellen</a:t>
            </a:r>
            <a:r>
              <a:rPr lang="en-GB" dirty="0"/>
              <a:t> von </a:t>
            </a:r>
            <a:r>
              <a:rPr lang="en-GB" dirty="0" err="1"/>
              <a:t>Quellen</a:t>
            </a:r>
            <a:r>
              <a:rPr lang="en-GB" dirty="0"/>
              <a:t> </a:t>
            </a:r>
            <a:r>
              <a:rPr lang="en-GB" dirty="0" err="1"/>
              <a:t>zu</a:t>
            </a:r>
            <a:r>
              <a:rPr lang="en-GB" dirty="0"/>
              <a:t> </a:t>
            </a:r>
            <a:r>
              <a:rPr lang="en-GB" dirty="0" err="1"/>
              <a:t>bestimmten</a:t>
            </a:r>
            <a:r>
              <a:rPr lang="en-GB" dirty="0"/>
              <a:t> </a:t>
            </a:r>
            <a:r>
              <a:rPr lang="en-GB" dirty="0" err="1"/>
              <a:t>Fakten</a:t>
            </a:r>
            <a:r>
              <a:rPr lang="en-GB" dirty="0"/>
              <a:t> über Diesel- </a:t>
            </a:r>
            <a:r>
              <a:rPr lang="en-GB" dirty="0" err="1"/>
              <a:t>oder</a:t>
            </a:r>
            <a:r>
              <a:rPr lang="en-GB" dirty="0"/>
              <a:t> </a:t>
            </a:r>
            <a:r>
              <a:rPr lang="en-GB" dirty="0" err="1"/>
              <a:t>Elektroautos</a:t>
            </a:r>
            <a:r>
              <a:rPr lang="en-GB" dirty="0"/>
              <a:t>, </a:t>
            </a:r>
            <a:r>
              <a:rPr lang="en-GB" dirty="0" err="1"/>
              <a:t>kann</a:t>
            </a:r>
            <a:r>
              <a:rPr lang="en-GB" dirty="0"/>
              <a:t> </a:t>
            </a:r>
            <a:r>
              <a:rPr lang="en-GB" dirty="0" err="1"/>
              <a:t>hilfreich</a:t>
            </a:r>
            <a:r>
              <a:rPr lang="en-GB" dirty="0"/>
              <a:t> sein).</a:t>
            </a:r>
            <a:endParaRPr dirty="0"/>
          </a:p>
          <a:p>
            <a:pPr marL="342900" indent="-342900">
              <a:buAutoNum type="arabicPeriod"/>
              <a:defRPr/>
            </a:pPr>
            <a:r>
              <a:rPr lang="en-GB" dirty="0"/>
              <a:t>Die </a:t>
            </a:r>
            <a:r>
              <a:rPr lang="en-GB" dirty="0" err="1"/>
              <a:t>wichtigsten</a:t>
            </a:r>
            <a:r>
              <a:rPr lang="en-GB" dirty="0"/>
              <a:t> </a:t>
            </a:r>
            <a:r>
              <a:rPr lang="en-GB" dirty="0" err="1"/>
              <a:t>Ergebnisse</a:t>
            </a:r>
            <a:r>
              <a:rPr lang="en-GB" dirty="0"/>
              <a:t> der </a:t>
            </a:r>
            <a:r>
              <a:rPr lang="en-GB" dirty="0" err="1"/>
              <a:t>Präsentationen</a:t>
            </a:r>
            <a:r>
              <a:rPr lang="en-GB" dirty="0"/>
              <a:t> </a:t>
            </a:r>
            <a:r>
              <a:rPr lang="en-GB" dirty="0" err="1"/>
              <a:t>werden</a:t>
            </a:r>
            <a:r>
              <a:rPr lang="en-GB" dirty="0"/>
              <a:t> </a:t>
            </a:r>
            <a:r>
              <a:rPr lang="en-GB" dirty="0" err="1"/>
              <a:t>festgehalten</a:t>
            </a:r>
            <a:r>
              <a:rPr lang="en-GB" dirty="0"/>
              <a:t>. (</a:t>
            </a:r>
            <a:r>
              <a:rPr lang="en-GB" dirty="0" err="1"/>
              <a:t>Beachte</a:t>
            </a:r>
            <a:r>
              <a:rPr lang="en-GB" dirty="0"/>
              <a:t>, </a:t>
            </a:r>
            <a:r>
              <a:rPr lang="en-GB" dirty="0" err="1"/>
              <a:t>dass</a:t>
            </a:r>
            <a:r>
              <a:rPr lang="en-GB" dirty="0"/>
              <a:t> die </a:t>
            </a:r>
            <a:r>
              <a:rPr lang="en-GB" dirty="0" err="1"/>
              <a:t>Beantwortung</a:t>
            </a:r>
            <a:r>
              <a:rPr lang="en-GB" dirty="0"/>
              <a:t> der Aufgabe von </a:t>
            </a:r>
            <a:r>
              <a:rPr lang="en-GB" dirty="0" err="1"/>
              <a:t>sozialen</a:t>
            </a:r>
            <a:r>
              <a:rPr lang="en-GB" dirty="0"/>
              <a:t>, </a:t>
            </a:r>
            <a:r>
              <a:rPr lang="en-GB" dirty="0" err="1"/>
              <a:t>geografischen</a:t>
            </a:r>
            <a:r>
              <a:rPr lang="en-GB" dirty="0"/>
              <a:t>, </a:t>
            </a:r>
            <a:r>
              <a:rPr lang="de-DE" dirty="0"/>
              <a:t>ö</a:t>
            </a:r>
            <a:r>
              <a:rPr lang="en-GB" dirty="0"/>
              <a:t>ko</a:t>
            </a:r>
            <a:r>
              <a:rPr lang="de-DE" dirty="0"/>
              <a:t>n</a:t>
            </a:r>
            <a:r>
              <a:rPr lang="en-GB" dirty="0"/>
              <a:t>o</a:t>
            </a:r>
            <a:r>
              <a:rPr lang="de-DE" dirty="0"/>
              <a:t>m</a:t>
            </a:r>
            <a:r>
              <a:rPr lang="en-GB" dirty="0" err="1"/>
              <a:t>ischen</a:t>
            </a:r>
            <a:r>
              <a:rPr lang="en-GB" dirty="0"/>
              <a:t>, </a:t>
            </a:r>
            <a:r>
              <a:rPr lang="en-GB" dirty="0" err="1"/>
              <a:t>ideologischen</a:t>
            </a:r>
            <a:r>
              <a:rPr lang="en-GB" dirty="0"/>
              <a:t> und </a:t>
            </a:r>
            <a:r>
              <a:rPr lang="en-GB" dirty="0" err="1"/>
              <a:t>persönlichen</a:t>
            </a:r>
            <a:r>
              <a:rPr lang="en-GB" dirty="0"/>
              <a:t> </a:t>
            </a:r>
            <a:r>
              <a:rPr lang="en-GB" dirty="0" err="1"/>
              <a:t>Faktoren</a:t>
            </a:r>
            <a:r>
              <a:rPr lang="en-GB" dirty="0"/>
              <a:t> </a:t>
            </a:r>
            <a:r>
              <a:rPr lang="en-GB" dirty="0" err="1"/>
              <a:t>abhängt</a:t>
            </a:r>
            <a:r>
              <a:rPr lang="en-GB" dirty="0"/>
              <a:t>. Die </a:t>
            </a:r>
            <a:r>
              <a:rPr lang="en-GB" dirty="0" err="1"/>
              <a:t>Gewichtung</a:t>
            </a:r>
            <a:r>
              <a:rPr lang="en-GB" dirty="0"/>
              <a:t> der </a:t>
            </a:r>
            <a:r>
              <a:rPr lang="en-GB" dirty="0" err="1"/>
              <a:t>Faktoren</a:t>
            </a:r>
            <a:r>
              <a:rPr lang="en-GB" dirty="0"/>
              <a:t> </a:t>
            </a:r>
            <a:r>
              <a:rPr lang="en-GB" dirty="0" err="1"/>
              <a:t>ist</a:t>
            </a:r>
            <a:r>
              <a:rPr lang="en-GB" dirty="0"/>
              <a:t> </a:t>
            </a:r>
            <a:r>
              <a:rPr lang="en-GB" dirty="0" err="1"/>
              <a:t>keineswegs</a:t>
            </a:r>
            <a:r>
              <a:rPr lang="en-GB" dirty="0"/>
              <a:t> </a:t>
            </a:r>
            <a:r>
              <a:rPr lang="en-GB" dirty="0" err="1"/>
              <a:t>objektiv</a:t>
            </a:r>
            <a:r>
              <a:rPr lang="en-GB" dirty="0"/>
              <a:t>.)</a:t>
            </a:r>
            <a:endParaRPr dirty="0"/>
          </a:p>
          <a:p>
            <a:pPr>
              <a:defRPr/>
            </a:pPr>
            <a:endParaRPr lang="en-GB" dirty="0">
              <a:solidFill>
                <a:srgbClr val="4C5F7E"/>
              </a:solidFill>
            </a:endParaRPr>
          </a:p>
        </p:txBody>
      </p:sp>
      <p:pic>
        <p:nvPicPr>
          <p:cNvPr id="9" name="Bild 24" descr="C:\Users\Sophia\AppData\Local\Microsoft\Windows\Temporary Internet Files\Content.Word\4-3_group_work3_.png.png"/>
          <p:cNvPicPr/>
          <p:nvPr/>
        </p:nvPicPr>
        <p:blipFill>
          <a:blip r:embed="rId3"/>
          <a:stretch/>
        </p:blipFill>
        <p:spPr bwMode="auto">
          <a:xfrm>
            <a:off x="479960" y="1186077"/>
            <a:ext cx="448945" cy="463550"/>
          </a:xfrm>
          <a:prstGeom prst="rect">
            <a:avLst/>
          </a:prstGeom>
          <a:noFill/>
          <a:ln w="9525">
            <a:noFill/>
            <a:miter lim="800000"/>
            <a:headEnd/>
            <a:tailEnd/>
          </a:ln>
        </p:spPr>
      </p:pic>
      <p:pic>
        <p:nvPicPr>
          <p:cNvPr id="11" name="Bild 7" descr="C:\Users\Sophia\AppData\Local\Microsoft\Windows\Temporary Internet Files\Content.Word\3-1_5min_.png.png"/>
          <p:cNvPicPr/>
          <p:nvPr/>
        </p:nvPicPr>
        <p:blipFill>
          <a:blip r:embed="rId4"/>
          <a:stretch/>
        </p:blipFill>
        <p:spPr bwMode="auto">
          <a:xfrm>
            <a:off x="447575" y="1649627"/>
            <a:ext cx="481330" cy="478790"/>
          </a:xfrm>
          <a:prstGeom prst="rect">
            <a:avLst/>
          </a:prstGeom>
          <a:noFill/>
          <a:ln>
            <a:noFill/>
          </a:ln>
        </p:spPr>
      </p:pic>
      <p:pic>
        <p:nvPicPr>
          <p:cNvPr id="13" name="Grafik 12"/>
          <p:cNvPicPr>
            <a:picLocks noChangeAspect="1"/>
          </p:cNvPicPr>
          <p:nvPr/>
        </p:nvPicPr>
        <p:blipFill>
          <a:blip r:embed="rId5"/>
          <a:stretch/>
        </p:blipFill>
        <p:spPr bwMode="auto">
          <a:xfrm>
            <a:off x="130039" y="2440888"/>
            <a:ext cx="1148785" cy="7655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457200" y="443746"/>
            <a:ext cx="8229600" cy="485846"/>
          </a:xfrm>
        </p:spPr>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en-US"/>
              <a:t>Beispiel 1: Sollten Windräder überall aufgestellt werden? </a:t>
            </a:r>
            <a:endParaRPr/>
          </a:p>
        </p:txBody>
      </p:sp>
      <p:sp>
        <p:nvSpPr>
          <p:cNvPr id="5" name="Marcador de número de diapositiva 4"/>
          <p:cNvSpPr>
            <a:spLocks noGrp="1"/>
          </p:cNvSpPr>
          <p:nvPr>
            <p:ph type="sldNum" sz="quarter" idx="11"/>
          </p:nvPr>
        </p:nvSpPr>
        <p:spPr bwMode="auto"/>
        <p:txBody>
          <a:bodyPr/>
          <a:lstStyle/>
          <a:p>
            <a:pPr>
              <a:defRPr/>
            </a:pPr>
            <a:r>
              <a:rPr lang="es-ES_tradnl" sz="1200"/>
              <a:t>|  </a:t>
            </a:r>
            <a:fld id="{9DD0088F-7E4A-9C4B-9ED2-72FAF1293163}" type="slidenum">
              <a:rPr lang="es-ES_tradnl"/>
              <a:t>4</a:t>
            </a:fld>
            <a:endParaRPr lang="es-ES_tradnl"/>
          </a:p>
        </p:txBody>
      </p:sp>
      <p:pic>
        <p:nvPicPr>
          <p:cNvPr id="9" name="Grafik 8"/>
          <p:cNvPicPr>
            <a:picLocks noChangeAspect="1"/>
          </p:cNvPicPr>
          <p:nvPr/>
        </p:nvPicPr>
        <p:blipFill>
          <a:blip r:embed="rId3"/>
          <a:stretch/>
        </p:blipFill>
        <p:spPr bwMode="auto">
          <a:xfrm>
            <a:off x="571027" y="1393371"/>
            <a:ext cx="3536518" cy="2356758"/>
          </a:xfrm>
          <a:prstGeom prst="rect">
            <a:avLst/>
          </a:prstGeom>
        </p:spPr>
      </p:pic>
      <p:sp>
        <p:nvSpPr>
          <p:cNvPr id="10" name="Rechteck 9"/>
          <p:cNvSpPr/>
          <p:nvPr/>
        </p:nvSpPr>
        <p:spPr bwMode="auto">
          <a:xfrm>
            <a:off x="4572000" y="1393370"/>
            <a:ext cx="4012960" cy="1188755"/>
          </a:xfrm>
          <a:prstGeom prst="rect">
            <a:avLst/>
          </a:prstGeom>
        </p:spPr>
        <p:txBody>
          <a:bodyPr wrap="square">
            <a:spAutoFit/>
          </a:bodyPr>
          <a:lstStyle/>
          <a:p>
            <a:pPr>
              <a:defRPr/>
            </a:pPr>
            <a:r>
              <a:rPr lang="de-DE">
                <a:solidFill>
                  <a:srgbClr val="4C5F7E"/>
                </a:solidFill>
                <a:latin typeface="Calibri Light"/>
                <a:cs typeface="Calibri Light"/>
              </a:rPr>
              <a:t>Windkraftanlagen gelten allgemein als saubere Energiequelle. Dennoch spaltet ihr Bau, insbesondere in der Nähe von Wohngebieten, unsere Gesellschaft.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357080"/>
            <a:ext cx="8229600" cy="485846"/>
          </a:xfrm>
        </p:spPr>
        <p:txBody>
          <a:bodyPr vertOverflow="overflow" horzOverflow="clip" vert="horz" wrap="square" lIns="91440" tIns="45720" rIns="91440" bIns="45720" numCol="1" spcCol="0" rtlCol="0" fromWordArt="0" anchor="ctr" anchorCtr="0" forceAA="0" compatLnSpc="0">
            <a:normAutofit fontScale="90000"/>
          </a:bodyPr>
          <a:lstStyle/>
          <a:p>
            <a:pPr>
              <a:defRPr/>
            </a:pPr>
            <a:r>
              <a:rPr lang="de-DE"/>
              <a:t>Beispiel 2: Sollte die Impfung gegen SARS-Covid-2 für alle verpflichtend sein?</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5</a:t>
            </a:fld>
            <a:endParaRPr lang="es-ES_tradnl"/>
          </a:p>
        </p:txBody>
      </p:sp>
      <p:sp>
        <p:nvSpPr>
          <p:cNvPr id="8" name="Marcador de contenido 2"/>
          <p:cNvSpPr txBox="1"/>
          <p:nvPr/>
        </p:nvSpPr>
        <p:spPr bwMode="auto">
          <a:xfrm>
            <a:off x="377371" y="1190933"/>
            <a:ext cx="3606800" cy="2581465"/>
          </a:xfrm>
          <a:prstGeom prst="rect">
            <a:avLst/>
          </a:prstGeom>
        </p:spPr>
        <p:txBody>
          <a:bodyPr vertOverflow="overflow" horzOverflow="clip" vert="horz" wrap="square" lIns="91440" tIns="45720" rIns="91440" bIns="45720" numCol="1" spcCol="0" rtlCol="0" fromWordArt="0" anchor="t" anchorCtr="0" forceAA="0" compatLnSpc="0">
            <a:normAutofit fontScale="75000" lnSpcReduction="5000"/>
          </a:bodyPr>
          <a:lstStyle>
            <a:lvl1pPr marL="342900" indent="-342900" algn="l" defTabSz="457200">
              <a:spcBef>
                <a:spcPts val="0"/>
              </a:spcBef>
              <a:buClr>
                <a:srgbClr val="BE002D"/>
              </a:buClr>
              <a:buFont typeface="Arial"/>
              <a:buChar char="•"/>
              <a:defRPr sz="2800">
                <a:solidFill>
                  <a:schemeClr val="tx1"/>
                </a:solidFill>
                <a:latin typeface="+mn-lt"/>
                <a:ea typeface="Avenir Book"/>
                <a:cs typeface="Avenir Book"/>
              </a:defRPr>
            </a:lvl1pPr>
            <a:lvl2pPr marL="742950" indent="-285750" algn="l" defTabSz="457200">
              <a:spcBef>
                <a:spcPts val="0"/>
              </a:spcBef>
              <a:buClr>
                <a:srgbClr val="B4CB4D"/>
              </a:buClr>
              <a:buFont typeface="Arial"/>
              <a:buChar char="•"/>
              <a:defRPr sz="2400">
                <a:solidFill>
                  <a:schemeClr val="tx1"/>
                </a:solidFill>
                <a:latin typeface="+mn-lt"/>
                <a:ea typeface="Avenir Book"/>
                <a:cs typeface="Avenir Book"/>
              </a:defRPr>
            </a:lvl2pPr>
            <a:lvl3pPr marL="1143000" indent="-228600" algn="l" defTabSz="457200">
              <a:spcBef>
                <a:spcPts val="0"/>
              </a:spcBef>
              <a:buClr>
                <a:srgbClr val="001470"/>
              </a:buClr>
              <a:buFont typeface="Arial"/>
              <a:buChar char="•"/>
              <a:defRPr sz="2000">
                <a:solidFill>
                  <a:schemeClr val="tx1"/>
                </a:solidFill>
                <a:latin typeface="+mn-lt"/>
                <a:ea typeface="Avenir Book"/>
                <a:cs typeface="Avenir Book"/>
              </a:defRPr>
            </a:lvl3pPr>
            <a:lvl4pPr marL="1600200" indent="-228600" algn="l" defTabSz="457200">
              <a:spcBef>
                <a:spcPts val="0"/>
              </a:spcBef>
              <a:buSzPct val="75000"/>
              <a:buFont typeface="Wingdings"/>
              <a:buChar char="§"/>
              <a:defRPr sz="2000">
                <a:solidFill>
                  <a:schemeClr val="tx1"/>
                </a:solidFill>
                <a:latin typeface="+mn-lt"/>
                <a:ea typeface="Avenir Book"/>
                <a:cs typeface="Avenir Book"/>
              </a:defRPr>
            </a:lvl4pPr>
            <a:lvl5pPr marL="2057400" indent="-228600" algn="l" defTabSz="457200">
              <a:spcBef>
                <a:spcPts val="0"/>
              </a:spcBef>
              <a:buSzPct val="80000"/>
              <a:buFont typeface="Lucida Grande"/>
              <a:buChar char="-"/>
              <a:defRPr sz="2000">
                <a:solidFill>
                  <a:schemeClr val="tx1"/>
                </a:solidFill>
                <a:latin typeface="+mn-lt"/>
                <a:ea typeface="Avenir Book"/>
                <a:cs typeface="Avenir Book"/>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marL="0" indent="0">
              <a:spcAft>
                <a:spcPts val="600"/>
              </a:spcAft>
              <a:buNone/>
              <a:defRPr/>
            </a:pPr>
            <a:r>
              <a:rPr lang="en-US" sz="2400">
                <a:solidFill>
                  <a:srgbClr val="4C5F7E"/>
                </a:solidFill>
                <a:latin typeface="Calibri Light"/>
                <a:cs typeface="Calibri Light"/>
              </a:rPr>
              <a:t>Impfungen bieten einen wirksamen Schutz gegen viele Krankheiten, bergen aber auch gewisse Risiken von Impfreaktionen. Ihr Einsatz hängt deshalb von der Abwägung dieser Risiken ab und führt häufig zu unterschiedlichen Meinungen in der Gesellschaft und unter Experten.</a:t>
            </a:r>
            <a:endParaRPr lang="en-US" sz="2400">
              <a:latin typeface="Calibri Light"/>
              <a:cs typeface="Calibri Light"/>
            </a:endParaRPr>
          </a:p>
          <a:p>
            <a:pPr marL="0" indent="0">
              <a:spcAft>
                <a:spcPts val="600"/>
              </a:spcAft>
              <a:buNone/>
              <a:defRPr/>
            </a:pPr>
            <a:r>
              <a:rPr lang="en-US" sz="2400"/>
              <a:t> </a:t>
            </a:r>
            <a:endParaRPr/>
          </a:p>
        </p:txBody>
      </p:sp>
      <p:pic>
        <p:nvPicPr>
          <p:cNvPr id="11" name="Grafik 10"/>
          <p:cNvPicPr>
            <a:picLocks noChangeAspect="1"/>
          </p:cNvPicPr>
          <p:nvPr/>
        </p:nvPicPr>
        <p:blipFill>
          <a:blip r:embed="rId3"/>
          <a:stretch/>
        </p:blipFill>
        <p:spPr bwMode="auto">
          <a:xfrm>
            <a:off x="4073054" y="1190934"/>
            <a:ext cx="4693575" cy="25814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457200" y="178410"/>
            <a:ext cx="8229600" cy="485846"/>
          </a:xfrm>
        </p:spPr>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en-US"/>
              <a:t>Übung 1.1:a) “Sollten Windräder überall aufgestellt werden?”</a:t>
            </a:r>
            <a:endParaRPr/>
          </a:p>
        </p:txBody>
      </p:sp>
      <p:sp>
        <p:nvSpPr>
          <p:cNvPr id="3" name="Marcador de contenido 2"/>
          <p:cNvSpPr>
            <a:spLocks noGrp="1"/>
          </p:cNvSpPr>
          <p:nvPr>
            <p:ph idx="1"/>
          </p:nvPr>
        </p:nvSpPr>
        <p:spPr bwMode="auto">
          <a:xfrm>
            <a:off x="889130" y="994816"/>
            <a:ext cx="5794700" cy="3693297"/>
          </a:xfrm>
        </p:spPr>
        <p:txBody>
          <a:bodyPr>
            <a:normAutofit/>
          </a:bodyPr>
          <a:lstStyle/>
          <a:p>
            <a:pPr marL="0" indent="0">
              <a:spcAft>
                <a:spcPts val="600"/>
              </a:spcAft>
              <a:buNone/>
              <a:defRPr/>
            </a:pPr>
            <a:r>
              <a:rPr lang="en-US" sz="1200">
                <a:latin typeface="Calibri Light"/>
                <a:cs typeface="Calibri Light"/>
              </a:rPr>
              <a:t>Das Ziel dieser Übung ist es zu zeigen, wie sich verschiedene Meinungen entwickeln und festigen.</a:t>
            </a:r>
            <a:endParaRPr/>
          </a:p>
          <a:p>
            <a:pPr marL="457200" indent="-457200">
              <a:spcAft>
                <a:spcPts val="600"/>
              </a:spcAft>
              <a:buFont typeface="+mj-lt"/>
              <a:buAutoNum type="arabicPeriod"/>
              <a:defRPr/>
            </a:pPr>
            <a:r>
              <a:rPr lang="en-US" sz="1200">
                <a:latin typeface="Calibri Light"/>
                <a:cs typeface="Calibri Light"/>
              </a:rPr>
              <a:t>Würdest du den Bau eines Windrades in der Nähe deines Hauses unterstützen?</a:t>
            </a:r>
            <a:endParaRPr/>
          </a:p>
          <a:p>
            <a:pPr marL="857250" lvl="1" indent="-457200">
              <a:spcAft>
                <a:spcPts val="600"/>
              </a:spcAft>
              <a:defRPr/>
            </a:pPr>
            <a:r>
              <a:rPr lang="en-US" sz="1200">
                <a:latin typeface="Calibri Light"/>
                <a:cs typeface="Calibri Light"/>
              </a:rPr>
              <a:t>Welche Vor-/ Nachteile würde dieser Bau mit sich bringen?</a:t>
            </a:r>
            <a:endParaRPr/>
          </a:p>
          <a:p>
            <a:pPr marL="457200" indent="-457200">
              <a:spcAft>
                <a:spcPts val="600"/>
              </a:spcAft>
              <a:buFont typeface="+mj-lt"/>
              <a:buAutoNum type="arabicPeriod"/>
              <a:defRPr/>
            </a:pPr>
            <a:r>
              <a:rPr lang="en-US" sz="1200">
                <a:latin typeface="Calibri Light"/>
                <a:cs typeface="Calibri Light"/>
              </a:rPr>
              <a:t>Wie würdest du argumentieren, wenn du ein</a:t>
            </a:r>
            <a:r>
              <a:rPr lang="de-DE" sz="1200">
                <a:latin typeface="Calibri Light"/>
                <a:cs typeface="Calibri Light"/>
              </a:rPr>
              <a:t>*</a:t>
            </a:r>
            <a:r>
              <a:rPr lang="en-US" sz="1200">
                <a:latin typeface="Calibri Light"/>
                <a:cs typeface="Calibri Light"/>
              </a:rPr>
              <a:t> Politiker</a:t>
            </a:r>
            <a:r>
              <a:rPr lang="de-DE" sz="1200">
                <a:latin typeface="Calibri Light"/>
                <a:cs typeface="Calibri Light"/>
              </a:rPr>
              <a:t>*in</a:t>
            </a:r>
            <a:r>
              <a:rPr lang="en-US" sz="1200">
                <a:latin typeface="Calibri Light"/>
                <a:cs typeface="Calibri Light"/>
              </a:rPr>
              <a:t>/ Expert</a:t>
            </a:r>
            <a:r>
              <a:rPr lang="de-DE" sz="1200">
                <a:latin typeface="Calibri Light"/>
                <a:cs typeface="Calibri Light"/>
              </a:rPr>
              <a:t>*in</a:t>
            </a:r>
            <a:r>
              <a:rPr lang="en-US" sz="1200">
                <a:latin typeface="Calibri Light"/>
                <a:cs typeface="Calibri Light"/>
              </a:rPr>
              <a:t> wärst... </a:t>
            </a:r>
            <a:endParaRPr/>
          </a:p>
          <a:p>
            <a:pPr marL="857250" lvl="1" indent="-457200">
              <a:spcAft>
                <a:spcPts val="600"/>
              </a:spcAft>
              <a:defRPr/>
            </a:pPr>
            <a:r>
              <a:rPr lang="en-US" sz="1200">
                <a:latin typeface="Calibri Light"/>
                <a:cs typeface="Calibri Light"/>
              </a:rPr>
              <a:t>… der</a:t>
            </a:r>
            <a:r>
              <a:rPr lang="de-DE" sz="1200">
                <a:latin typeface="Calibri Light"/>
                <a:cs typeface="Calibri Light"/>
              </a:rPr>
              <a:t>/die</a:t>
            </a:r>
            <a:r>
              <a:rPr lang="en-US" sz="1200">
                <a:latin typeface="Calibri Light"/>
                <a:cs typeface="Calibri Light"/>
              </a:rPr>
              <a:t> die Installation einer Windkraftanlage in der Nähe seines</a:t>
            </a:r>
            <a:r>
              <a:rPr lang="de-DE" sz="1200">
                <a:latin typeface="Calibri Light"/>
                <a:cs typeface="Calibri Light"/>
              </a:rPr>
              <a:t>/ihres</a:t>
            </a:r>
            <a:r>
              <a:rPr lang="en-US" sz="1200">
                <a:latin typeface="Calibri Light"/>
                <a:cs typeface="Calibri Light"/>
              </a:rPr>
              <a:t> Dorfes unterstützt und bewirbt.</a:t>
            </a:r>
            <a:endParaRPr/>
          </a:p>
          <a:p>
            <a:pPr marL="857250" lvl="1" indent="-457200">
              <a:spcAft>
                <a:spcPts val="600"/>
              </a:spcAft>
              <a:defRPr/>
            </a:pPr>
            <a:r>
              <a:rPr lang="en-US" sz="1200">
                <a:latin typeface="Calibri Light"/>
                <a:cs typeface="Calibri Light"/>
              </a:rPr>
              <a:t>… der</a:t>
            </a:r>
            <a:r>
              <a:rPr lang="de-DE" sz="1200">
                <a:latin typeface="Calibri Light"/>
                <a:cs typeface="Calibri Light"/>
              </a:rPr>
              <a:t>/die</a:t>
            </a:r>
            <a:r>
              <a:rPr lang="en-US" sz="1200">
                <a:latin typeface="Calibri Light"/>
                <a:cs typeface="Calibri Light"/>
              </a:rPr>
              <a:t> sich gegen die Installation einer Windkraftanlage ausspricht.</a:t>
            </a:r>
            <a:endParaRPr/>
          </a:p>
          <a:p>
            <a:pPr marL="457200" indent="-457200">
              <a:spcAft>
                <a:spcPts val="600"/>
              </a:spcAft>
              <a:buFont typeface="+mj-lt"/>
              <a:buAutoNum type="arabicPeriod"/>
              <a:defRPr/>
            </a:pPr>
            <a:r>
              <a:rPr lang="en-US" sz="1200">
                <a:latin typeface="Calibri Light"/>
                <a:cs typeface="Calibri Light"/>
              </a:rPr>
              <a:t>Recherchiere.</a:t>
            </a:r>
            <a:endParaRPr/>
          </a:p>
          <a:p>
            <a:pPr marL="857250" lvl="1" indent="-457200">
              <a:spcAft>
                <a:spcPts val="600"/>
              </a:spcAft>
              <a:defRPr/>
            </a:pPr>
            <a:r>
              <a:rPr lang="en-US" sz="1200">
                <a:latin typeface="Calibri Light"/>
                <a:cs typeface="Calibri Light"/>
              </a:rPr>
              <a:t>Finde wissenschaftlich fundierte Argumente, die für bzw. </a:t>
            </a:r>
            <a:r>
              <a:rPr lang="de-DE" sz="1200">
                <a:latin typeface="Calibri Light"/>
                <a:cs typeface="Calibri Light"/>
              </a:rPr>
              <a:t>g</a:t>
            </a:r>
            <a:r>
              <a:rPr lang="en-US" sz="1200">
                <a:latin typeface="Calibri Light"/>
                <a:cs typeface="Calibri Light"/>
              </a:rPr>
              <a:t>egen die Nutzung von Windkraftanlagen sprechen.</a:t>
            </a:r>
            <a:endParaRPr/>
          </a:p>
          <a:p>
            <a:pPr marL="857250" lvl="1" indent="-457200">
              <a:spcAft>
                <a:spcPts val="600"/>
              </a:spcAft>
              <a:defRPr/>
            </a:pPr>
            <a:r>
              <a:rPr lang="en-US" sz="1200">
                <a:latin typeface="Calibri Light"/>
                <a:cs typeface="Calibri Light"/>
              </a:rPr>
              <a:t>Beziehe die wissenschaftlichen Fakten auf die Fragestellung. </a:t>
            </a:r>
            <a:endParaRPr/>
          </a:p>
          <a:p>
            <a:pPr marL="857250" lvl="1" indent="-457200">
              <a:spcAft>
                <a:spcPts val="600"/>
              </a:spcAft>
              <a:defRPr/>
            </a:pPr>
            <a:r>
              <a:rPr lang="en-US" sz="1200">
                <a:latin typeface="Calibri Light"/>
                <a:cs typeface="Calibri Light"/>
              </a:rPr>
              <a:t>Welche weiteren Aspekt</a:t>
            </a:r>
            <a:r>
              <a:rPr lang="de-DE" sz="1200">
                <a:latin typeface="Calibri Light"/>
                <a:cs typeface="Calibri Light"/>
              </a:rPr>
              <a:t>e</a:t>
            </a:r>
            <a:r>
              <a:rPr lang="en-US" sz="1200">
                <a:latin typeface="Calibri Light"/>
                <a:cs typeface="Calibri Light"/>
              </a:rPr>
              <a:t> gilt es im Zusammenhang mit der Fragestellung zu beachten?</a:t>
            </a:r>
            <a:endParaRPr/>
          </a:p>
        </p:txBody>
      </p:sp>
      <p:sp>
        <p:nvSpPr>
          <p:cNvPr id="5" name="Marcador de número de diapositiva 4"/>
          <p:cNvSpPr>
            <a:spLocks noGrp="1"/>
          </p:cNvSpPr>
          <p:nvPr>
            <p:ph type="sldNum" sz="quarter" idx="11"/>
          </p:nvPr>
        </p:nvSpPr>
        <p:spPr bwMode="auto"/>
        <p:txBody>
          <a:bodyPr/>
          <a:lstStyle/>
          <a:p>
            <a:pPr>
              <a:defRPr/>
            </a:pPr>
            <a:r>
              <a:rPr lang="es-ES_tradnl" sz="1200"/>
              <a:t>|  </a:t>
            </a:r>
            <a:fld id="{9DD0088F-7E4A-9C4B-9ED2-72FAF1293163}" type="slidenum">
              <a:rPr lang="es-ES_tradnl"/>
              <a:t>6</a:t>
            </a:fld>
            <a:endParaRPr lang="es-ES_tradnl"/>
          </a:p>
        </p:txBody>
      </p:sp>
      <p:pic>
        <p:nvPicPr>
          <p:cNvPr id="9" name="Grafik 8"/>
          <p:cNvPicPr>
            <a:picLocks noChangeAspect="1"/>
          </p:cNvPicPr>
          <p:nvPr/>
        </p:nvPicPr>
        <p:blipFill>
          <a:blip r:embed="rId3"/>
          <a:stretch/>
        </p:blipFill>
        <p:spPr bwMode="auto">
          <a:xfrm>
            <a:off x="6790390" y="994816"/>
            <a:ext cx="2254264" cy="1502256"/>
          </a:xfrm>
          <a:prstGeom prst="rect">
            <a:avLst/>
          </a:prstGeom>
        </p:spPr>
      </p:pic>
      <p:pic>
        <p:nvPicPr>
          <p:cNvPr id="7" name="Bild 27" descr="C:\Users\Sophia\AppData\Local\Microsoft\Windows\Temporary Internet Files\Content.Word\4-4_group_work_.png.png"/>
          <p:cNvPicPr/>
          <p:nvPr/>
        </p:nvPicPr>
        <p:blipFill>
          <a:blip r:embed="rId4"/>
          <a:stretch/>
        </p:blipFill>
        <p:spPr bwMode="auto">
          <a:xfrm>
            <a:off x="301240" y="1313515"/>
            <a:ext cx="476885" cy="457200"/>
          </a:xfrm>
          <a:prstGeom prst="rect">
            <a:avLst/>
          </a:prstGeom>
          <a:noFill/>
          <a:ln w="9525">
            <a:noFill/>
            <a:miter lim="800000"/>
            <a:headEnd/>
            <a:tailEnd/>
          </a:ln>
        </p:spPr>
      </p:pic>
      <p:pic>
        <p:nvPicPr>
          <p:cNvPr id="10" name="Imagen 24"/>
          <p:cNvPicPr>
            <a:picLocks noChangeAspect="1"/>
          </p:cNvPicPr>
          <p:nvPr/>
        </p:nvPicPr>
        <p:blipFill>
          <a:blip r:embed="rId5"/>
          <a:stretch/>
        </p:blipFill>
        <p:spPr bwMode="auto">
          <a:xfrm>
            <a:off x="301240" y="1892732"/>
            <a:ext cx="545093" cy="5450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63800" y="357080"/>
            <a:ext cx="8229600" cy="485846"/>
          </a:xfrm>
        </p:spPr>
        <p:txBody>
          <a:bodyPr>
            <a:normAutofit fontScale="90000"/>
          </a:bodyPr>
          <a:lstStyle/>
          <a:p>
            <a:pPr>
              <a:defRPr/>
            </a:pPr>
            <a:r>
              <a:rPr lang="de-DE"/>
              <a:t>Übung 1.1b): Sollte die Impfung gegen SARS-Covid-2 für alle verpflichtend sein?</a:t>
            </a:r>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7</a:t>
            </a:fld>
            <a:endParaRPr lang="es-ES_tradnl"/>
          </a:p>
        </p:txBody>
      </p:sp>
      <p:pic>
        <p:nvPicPr>
          <p:cNvPr id="11" name="Grafik 10"/>
          <p:cNvPicPr>
            <a:picLocks noChangeAspect="1"/>
          </p:cNvPicPr>
          <p:nvPr/>
        </p:nvPicPr>
        <p:blipFill>
          <a:blip r:embed="rId3"/>
          <a:stretch/>
        </p:blipFill>
        <p:spPr bwMode="auto">
          <a:xfrm>
            <a:off x="6028082" y="753192"/>
            <a:ext cx="2868811" cy="1577846"/>
          </a:xfrm>
          <a:prstGeom prst="rect">
            <a:avLst/>
          </a:prstGeom>
        </p:spPr>
      </p:pic>
      <p:sp>
        <p:nvSpPr>
          <p:cNvPr id="12" name="Marcador de contenido 2"/>
          <p:cNvSpPr>
            <a:spLocks noGrp="1"/>
          </p:cNvSpPr>
          <p:nvPr>
            <p:ph idx="1"/>
          </p:nvPr>
        </p:nvSpPr>
        <p:spPr bwMode="auto">
          <a:xfrm>
            <a:off x="778125" y="1093122"/>
            <a:ext cx="4807726" cy="3693297"/>
          </a:xfrm>
        </p:spPr>
        <p:txBody>
          <a:bodyPr vertOverflow="overflow" horzOverflow="clip" vert="horz" wrap="square" lIns="91440" tIns="45720" rIns="91440" bIns="45720" numCol="1" spcCol="0" rtlCol="0" fromWordArt="0" anchor="t" anchorCtr="0" forceAA="0" compatLnSpc="0">
            <a:normAutofit/>
          </a:bodyPr>
          <a:lstStyle/>
          <a:p>
            <a:pPr marL="0" indent="0">
              <a:spcAft>
                <a:spcPts val="600"/>
              </a:spcAft>
              <a:buNone/>
              <a:defRPr/>
            </a:pPr>
            <a:r>
              <a:rPr lang="en-US" sz="1200">
                <a:latin typeface="Calibri Light"/>
                <a:cs typeface="Calibri Light"/>
              </a:rPr>
              <a:t>Das Ziel dieser Übung ist es zu zeigen, wie sich verschiedene Meinungen entwickeln und festigen.</a:t>
            </a:r>
            <a:endParaRPr/>
          </a:p>
          <a:p>
            <a:pPr marL="457200" indent="-457200">
              <a:spcAft>
                <a:spcPts val="600"/>
              </a:spcAft>
              <a:buFont typeface="+mj-lt"/>
              <a:buAutoNum type="arabicPeriod"/>
              <a:defRPr/>
            </a:pPr>
            <a:r>
              <a:rPr lang="en-US" sz="1200">
                <a:latin typeface="Calibri Light"/>
                <a:cs typeface="Calibri Light"/>
              </a:rPr>
              <a:t>Wie stehst du zu der </a:t>
            </a:r>
            <a:r>
              <a:rPr lang="en-US" sz="1200" i="1">
                <a:latin typeface="Calibri Light"/>
                <a:cs typeface="Calibri Light"/>
              </a:rPr>
              <a:t>S</a:t>
            </a:r>
            <a:r>
              <a:rPr lang="de-DE" sz="1200" i="1">
                <a:latin typeface="Calibri Light"/>
                <a:cs typeface="Calibri Light"/>
              </a:rPr>
              <a:t>ARS-Covid-2</a:t>
            </a:r>
            <a:r>
              <a:rPr lang="en-US" sz="1200" i="1">
                <a:latin typeface="Calibri Light"/>
                <a:cs typeface="Calibri Light"/>
              </a:rPr>
              <a:t> </a:t>
            </a:r>
            <a:r>
              <a:rPr lang="en-US" sz="1200">
                <a:latin typeface="Calibri Light"/>
                <a:cs typeface="Calibri Light"/>
              </a:rPr>
              <a:t>Impfung?</a:t>
            </a:r>
            <a:endParaRPr/>
          </a:p>
          <a:p>
            <a:pPr marL="857250" lvl="1" indent="-457200">
              <a:spcAft>
                <a:spcPts val="600"/>
              </a:spcAft>
              <a:defRPr/>
            </a:pPr>
            <a:r>
              <a:rPr lang="en-US" sz="1200">
                <a:latin typeface="Calibri Light"/>
                <a:cs typeface="Calibri Light"/>
              </a:rPr>
              <a:t>Wie argumentieren die Beführworter? </a:t>
            </a:r>
            <a:endParaRPr/>
          </a:p>
          <a:p>
            <a:pPr marL="857250" lvl="1" indent="-457200">
              <a:spcAft>
                <a:spcPts val="600"/>
              </a:spcAft>
              <a:defRPr/>
            </a:pPr>
            <a:r>
              <a:rPr lang="en-US" sz="1200">
                <a:latin typeface="Calibri Light"/>
                <a:cs typeface="Calibri Light"/>
              </a:rPr>
              <a:t>Wie argumentieren die Kritiker?</a:t>
            </a:r>
            <a:endParaRPr/>
          </a:p>
          <a:p>
            <a:pPr marL="457200" indent="-457200">
              <a:spcAft>
                <a:spcPts val="600"/>
              </a:spcAft>
              <a:buFont typeface="+mj-lt"/>
              <a:buAutoNum type="arabicPeriod"/>
              <a:defRPr/>
            </a:pPr>
            <a:r>
              <a:rPr lang="en-US" sz="1200">
                <a:latin typeface="Calibri Light"/>
                <a:cs typeface="Calibri Light"/>
              </a:rPr>
              <a:t>Wie würdest du argumentieren, wenn du ein</a:t>
            </a:r>
            <a:r>
              <a:rPr lang="de-DE" sz="1200">
                <a:latin typeface="Calibri Light"/>
                <a:cs typeface="Calibri Light"/>
              </a:rPr>
              <a:t>*e</a:t>
            </a:r>
            <a:r>
              <a:rPr lang="en-US" sz="1200">
                <a:latin typeface="Calibri Light"/>
                <a:cs typeface="Calibri Light"/>
              </a:rPr>
              <a:t> Politiker</a:t>
            </a:r>
            <a:r>
              <a:rPr lang="de-DE" sz="1200">
                <a:latin typeface="Calibri Light"/>
                <a:cs typeface="Calibri Light"/>
              </a:rPr>
              <a:t>*in</a:t>
            </a:r>
            <a:r>
              <a:rPr lang="en-US" sz="1200">
                <a:latin typeface="Calibri Light"/>
                <a:cs typeface="Calibri Light"/>
              </a:rPr>
              <a:t>/ Expert</a:t>
            </a:r>
            <a:r>
              <a:rPr lang="de-DE" sz="1200">
                <a:latin typeface="Calibri Light"/>
                <a:cs typeface="Calibri Light"/>
              </a:rPr>
              <a:t>*in</a:t>
            </a:r>
            <a:r>
              <a:rPr lang="en-US" sz="1200">
                <a:latin typeface="Calibri Light"/>
                <a:cs typeface="Calibri Light"/>
              </a:rPr>
              <a:t> wärst,…</a:t>
            </a:r>
            <a:endParaRPr/>
          </a:p>
          <a:p>
            <a:pPr marL="857250" lvl="1" indent="-457200">
              <a:spcAft>
                <a:spcPts val="600"/>
              </a:spcAft>
              <a:defRPr/>
            </a:pPr>
            <a:r>
              <a:rPr lang="en-US" sz="1200">
                <a:latin typeface="Calibri Light"/>
                <a:cs typeface="Calibri Light"/>
              </a:rPr>
              <a:t>… der</a:t>
            </a:r>
            <a:r>
              <a:rPr lang="de-DE" sz="1200">
                <a:latin typeface="Calibri Light"/>
                <a:cs typeface="Calibri Light"/>
              </a:rPr>
              <a:t>/die</a:t>
            </a:r>
            <a:r>
              <a:rPr lang="en-US" sz="1200">
                <a:latin typeface="Calibri Light"/>
                <a:cs typeface="Calibri Light"/>
              </a:rPr>
              <a:t> die Impfpflicht unterstützt.</a:t>
            </a:r>
            <a:endParaRPr/>
          </a:p>
          <a:p>
            <a:pPr marL="857250" lvl="1" indent="-457200">
              <a:spcAft>
                <a:spcPts val="600"/>
              </a:spcAft>
              <a:defRPr/>
            </a:pPr>
            <a:r>
              <a:rPr lang="en-US" sz="1200">
                <a:latin typeface="Calibri Light"/>
                <a:cs typeface="Calibri Light"/>
              </a:rPr>
              <a:t>… der</a:t>
            </a:r>
            <a:r>
              <a:rPr lang="de-DE" sz="1200">
                <a:latin typeface="Calibri Light"/>
                <a:cs typeface="Calibri Light"/>
              </a:rPr>
              <a:t>/die</a:t>
            </a:r>
            <a:r>
              <a:rPr lang="en-US" sz="1200">
                <a:latin typeface="Calibri Light"/>
                <a:cs typeface="Calibri Light"/>
              </a:rPr>
              <a:t> eine Impf</a:t>
            </a:r>
            <a:r>
              <a:rPr lang="de-DE" sz="1200">
                <a:latin typeface="Calibri Light"/>
                <a:cs typeface="Calibri Light"/>
              </a:rPr>
              <a:t>pfl</a:t>
            </a:r>
            <a:r>
              <a:rPr lang="en-US" sz="1200">
                <a:latin typeface="Calibri Light"/>
                <a:cs typeface="Calibri Light"/>
              </a:rPr>
              <a:t>icht ablehnt.  </a:t>
            </a:r>
            <a:endParaRPr/>
          </a:p>
          <a:p>
            <a:pPr marL="457200" indent="-457200">
              <a:spcAft>
                <a:spcPts val="600"/>
              </a:spcAft>
              <a:buFont typeface="+mj-lt"/>
              <a:buAutoNum type="arabicPeriod"/>
              <a:defRPr/>
            </a:pPr>
            <a:r>
              <a:rPr lang="en-US" sz="1200">
                <a:latin typeface="Calibri Light"/>
                <a:cs typeface="Calibri Light"/>
              </a:rPr>
              <a:t>Recherchiere.</a:t>
            </a:r>
            <a:endParaRPr/>
          </a:p>
          <a:p>
            <a:pPr marL="857250" lvl="1" indent="-457200">
              <a:spcAft>
                <a:spcPts val="600"/>
              </a:spcAft>
              <a:defRPr/>
            </a:pPr>
            <a:r>
              <a:rPr lang="en-US" sz="1200">
                <a:latin typeface="Calibri Light"/>
                <a:cs typeface="Calibri Light"/>
              </a:rPr>
              <a:t>Finde wissenschaftlich fundierte Argumente, die die Verwendung von Impfstoffen unterstützen bzw. ablehnen.</a:t>
            </a:r>
            <a:endParaRPr/>
          </a:p>
          <a:p>
            <a:pPr marL="857250" lvl="1" indent="-457200">
              <a:spcAft>
                <a:spcPts val="600"/>
              </a:spcAft>
              <a:defRPr/>
            </a:pPr>
            <a:r>
              <a:rPr lang="en-US" sz="1200">
                <a:latin typeface="Calibri Light"/>
                <a:cs typeface="Calibri Light"/>
              </a:rPr>
              <a:t>Beziehe die wissenschaftlichen Fakten auf die Fragestellung. </a:t>
            </a:r>
            <a:endParaRPr/>
          </a:p>
          <a:p>
            <a:pPr marL="857250" lvl="1" indent="-457200">
              <a:spcAft>
                <a:spcPts val="600"/>
              </a:spcAft>
              <a:defRPr/>
            </a:pPr>
            <a:r>
              <a:rPr lang="en-US" sz="1200">
                <a:latin typeface="Calibri Light"/>
                <a:cs typeface="Calibri Light"/>
              </a:rPr>
              <a:t>Welche weiteren Aspekte gilt es im Zusammenhang mit der Fragestellung zu beachten?</a:t>
            </a:r>
            <a:endParaRPr/>
          </a:p>
        </p:txBody>
      </p:sp>
      <p:pic>
        <p:nvPicPr>
          <p:cNvPr id="13" name="Bild 27" descr="C:\Users\Sophia\AppData\Local\Microsoft\Windows\Temporary Internet Files\Content.Word\4-4_group_work_.png.png"/>
          <p:cNvPicPr/>
          <p:nvPr/>
        </p:nvPicPr>
        <p:blipFill>
          <a:blip r:embed="rId4"/>
          <a:stretch/>
        </p:blipFill>
        <p:spPr bwMode="auto">
          <a:xfrm>
            <a:off x="255144" y="1552910"/>
            <a:ext cx="476885" cy="457200"/>
          </a:xfrm>
          <a:prstGeom prst="rect">
            <a:avLst/>
          </a:prstGeom>
          <a:noFill/>
          <a:ln w="9525">
            <a:noFill/>
            <a:miter lim="800000"/>
            <a:headEnd/>
            <a:tailEnd/>
          </a:ln>
        </p:spPr>
      </p:pic>
      <p:pic>
        <p:nvPicPr>
          <p:cNvPr id="9" name="Bild 7" descr="C:\Users\Sophia\AppData\Local\Microsoft\Windows\Temporary Internet Files\Content.Word\3-1_5min_.png.png"/>
          <p:cNvPicPr/>
          <p:nvPr/>
        </p:nvPicPr>
        <p:blipFill>
          <a:blip r:embed="rId5"/>
          <a:stretch/>
        </p:blipFill>
        <p:spPr bwMode="auto">
          <a:xfrm>
            <a:off x="237918" y="2091643"/>
            <a:ext cx="481330" cy="478790"/>
          </a:xfrm>
          <a:prstGeom prst="rect">
            <a:avLst/>
          </a:prstGeom>
          <a:noFill/>
          <a:ln w="9525">
            <a:noFill/>
            <a:miter lim="800000"/>
            <a:headEnd/>
            <a:tailEnd/>
          </a:ln>
        </p:spPr>
      </p:pic>
      <p:pic>
        <p:nvPicPr>
          <p:cNvPr id="6" name="Grafik 5"/>
          <p:cNvPicPr>
            <a:picLocks noChangeAspect="1"/>
          </p:cNvPicPr>
          <p:nvPr/>
        </p:nvPicPr>
        <p:blipFill>
          <a:blip r:embed="rId6"/>
          <a:stretch/>
        </p:blipFill>
        <p:spPr bwMode="auto">
          <a:xfrm>
            <a:off x="6562861" y="2503546"/>
            <a:ext cx="1799251" cy="18017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162166"/>
            <a:ext cx="8229600" cy="1006894"/>
          </a:xfrm>
        </p:spPr>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Übung 1.2: Sollten Windräder überall aufgestellt werden?/ Sollte eine Impfpflicht eingeführt werden? -&gt; wähle dein Beispiel.</a:t>
            </a:r>
            <a:endParaRPr/>
          </a:p>
        </p:txBody>
      </p:sp>
      <p:sp>
        <p:nvSpPr>
          <p:cNvPr id="3" name="Inhaltsplatzhalter 2"/>
          <p:cNvSpPr>
            <a:spLocks noGrp="1"/>
          </p:cNvSpPr>
          <p:nvPr>
            <p:ph idx="1"/>
          </p:nvPr>
        </p:nvSpPr>
        <p:spPr bwMode="auto">
          <a:xfrm>
            <a:off x="1263316" y="1290400"/>
            <a:ext cx="7423484" cy="3394472"/>
          </a:xfrm>
        </p:spPr>
        <p:txBody>
          <a:bodyPr vertOverflow="overflow" horzOverflow="clip" vert="horz" wrap="square" lIns="91440" tIns="45720" rIns="91440" bIns="45720" numCol="1" spcCol="0" rtlCol="0" fromWordArt="0" anchor="t" anchorCtr="0" forceAA="0" compatLnSpc="0">
            <a:normAutofit fontScale="82500" lnSpcReduction="10000"/>
          </a:bodyPr>
          <a:lstStyle/>
          <a:p>
            <a:pPr marL="514350" indent="-514350">
              <a:buFont typeface="+mj-lt"/>
              <a:buAutoNum type="arabicPeriod"/>
              <a:defRPr/>
            </a:pPr>
            <a:r>
              <a:rPr lang="de-DE">
                <a:solidFill>
                  <a:srgbClr val="4C5F7E"/>
                </a:solidFill>
                <a:latin typeface="Calibri Light"/>
                <a:cs typeface="Calibri Light"/>
              </a:rPr>
              <a:t>Inwiefern ist es wichtig über Fragestellungen wie diese zu reflektieren?</a:t>
            </a:r>
            <a:endParaRPr/>
          </a:p>
          <a:p>
            <a:pPr marL="457200" indent="-457200">
              <a:buFont typeface="+mj-lt"/>
              <a:buAutoNum type="arabicPeriod"/>
              <a:defRPr/>
            </a:pPr>
            <a:r>
              <a:rPr lang="de-DE">
                <a:solidFill>
                  <a:srgbClr val="4C5F7E"/>
                </a:solidFill>
                <a:latin typeface="Calibri Light"/>
                <a:cs typeface="Calibri Light"/>
              </a:rPr>
              <a:t>Welche Themen werden im Zusammenhang mit diesen Beispielen typischerweise in der Schule behandelt?</a:t>
            </a:r>
            <a:endParaRPr/>
          </a:p>
          <a:p>
            <a:pPr marL="457200" indent="-457200">
              <a:buFont typeface="+mj-lt"/>
              <a:buAutoNum type="arabicPeriod"/>
              <a:defRPr/>
            </a:pPr>
            <a:r>
              <a:rPr lang="de-DE">
                <a:solidFill>
                  <a:srgbClr val="4C5F7E"/>
                </a:solidFill>
                <a:latin typeface="Calibri Light"/>
                <a:cs typeface="Calibri Light"/>
              </a:rPr>
              <a:t>Inwieweit bereiten diese Themen die Schüler*innen auf den Umgang mit solchen Fragestellungen vor?</a:t>
            </a:r>
            <a:endParaRPr/>
          </a:p>
          <a:p>
            <a:pPr marL="457200" indent="-457200">
              <a:buFont typeface="+mj-lt"/>
              <a:buAutoNum type="arabicPeriod"/>
              <a:defRPr/>
            </a:pPr>
            <a:r>
              <a:rPr lang="de-DE">
                <a:solidFill>
                  <a:srgbClr val="4C5F7E"/>
                </a:solidFill>
                <a:latin typeface="Calibri Light"/>
                <a:cs typeface="Calibri Light"/>
              </a:rPr>
              <a:t>Welche Fragen oder Fakten fehlen dir noch?</a:t>
            </a:r>
            <a:endParaRPr/>
          </a:p>
          <a:p>
            <a:pPr marL="514350" indent="-514350">
              <a:buFont typeface="+mj-lt"/>
              <a:buAutoNum type="arabicPeriod"/>
              <a:defRPr/>
            </a:pPr>
            <a:r>
              <a:rPr lang="en-US">
                <a:solidFill>
                  <a:srgbClr val="4C5F7E"/>
                </a:solidFill>
                <a:latin typeface="Calibri Light"/>
                <a:cs typeface="Calibri Light"/>
              </a:rPr>
              <a:t>Fazit: Wie geeignet sind diese Besispiele für den Unterricht? Was können/ sollen die Schüler*innen daraus lernen?</a:t>
            </a:r>
            <a:endParaRPr/>
          </a:p>
          <a:p>
            <a:pPr>
              <a:defRPr/>
            </a:pPr>
            <a:endParaRPr lang="de-DE"/>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8</a:t>
            </a:fld>
            <a:endParaRPr lang="es-ES_trad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fontScale="90000" lnSpcReduction="2000"/>
          </a:bodyPr>
          <a:lstStyle/>
          <a:p>
            <a:pPr>
              <a:defRPr/>
            </a:pPr>
            <a:r>
              <a:rPr lang="de-DE"/>
              <a:t>Übung 1.3 Die zwei Beispiele und eine „klassische“ Aufgabe im Vergleich</a:t>
            </a:r>
            <a:endParaRPr/>
          </a:p>
        </p:txBody>
      </p:sp>
      <p:sp>
        <p:nvSpPr>
          <p:cNvPr id="3" name="Inhaltsplatzhalter 2"/>
          <p:cNvSpPr>
            <a:spLocks noGrp="1"/>
          </p:cNvSpPr>
          <p:nvPr>
            <p:ph idx="1"/>
          </p:nvPr>
        </p:nvSpPr>
        <p:spPr bwMode="auto">
          <a:xfrm>
            <a:off x="1335505" y="1200151"/>
            <a:ext cx="5319296" cy="2998774"/>
          </a:xfrm>
        </p:spPr>
        <p:txBody>
          <a:bodyPr vertOverflow="overflow" horzOverflow="clip" vert="horz" wrap="square" lIns="91440" tIns="45720" rIns="91440" bIns="45720" numCol="1" spcCol="0" rtlCol="0" fromWordArt="0" anchor="t" anchorCtr="0" forceAA="0" compatLnSpc="0">
            <a:normAutofit fontScale="85000" lnSpcReduction="3000"/>
          </a:bodyPr>
          <a:lstStyle/>
          <a:p>
            <a:pPr>
              <a:defRPr/>
            </a:pPr>
            <a:r>
              <a:rPr lang="de-DE">
                <a:latin typeface="Calibri Light"/>
                <a:cs typeface="Calibri Light"/>
              </a:rPr>
              <a:t>Inwiefern unterscheiden sich diese, zu den „klassischen“ Aufgaben aus deiner eigenen Schulzeit?</a:t>
            </a:r>
            <a:endParaRPr/>
          </a:p>
          <a:p>
            <a:pPr>
              <a:defRPr/>
            </a:pPr>
            <a:r>
              <a:rPr lang="de-DE">
                <a:latin typeface="Calibri Light"/>
                <a:cs typeface="Calibri Light"/>
              </a:rPr>
              <a:t>Welche Merkmale zeichnen sie aus und welche Herausforderungen können sie im Unterricht mit sich bringen?</a:t>
            </a:r>
            <a:endParaRPr/>
          </a:p>
          <a:p>
            <a:pPr marL="0" indent="0">
              <a:buNone/>
              <a:defRPr/>
            </a:pPr>
            <a:endParaRPr lang="de-DE">
              <a:solidFill>
                <a:srgbClr val="FF00FF"/>
              </a:solidFill>
            </a:endParaRPr>
          </a:p>
        </p:txBody>
      </p:sp>
      <p:sp>
        <p:nvSpPr>
          <p:cNvPr id="5" name="Foliennummernplatzhalter 4"/>
          <p:cNvSpPr>
            <a:spLocks noGrp="1"/>
          </p:cNvSpPr>
          <p:nvPr>
            <p:ph type="sldNum" sz="quarter" idx="11"/>
          </p:nvPr>
        </p:nvSpPr>
        <p:spPr bwMode="auto"/>
        <p:txBody>
          <a:bodyPr/>
          <a:lstStyle/>
          <a:p>
            <a:pPr>
              <a:defRPr/>
            </a:pPr>
            <a:r>
              <a:rPr lang="es-ES_tradnl" sz="1200"/>
              <a:t>|  </a:t>
            </a:r>
            <a:fld id="{9DD0088F-7E4A-9C4B-9ED2-72FAF1293163}" type="slidenum">
              <a:rPr lang="es-ES_tradnl"/>
              <a:t>9</a:t>
            </a:fld>
            <a:endParaRPr lang="es-ES_tradnl"/>
          </a:p>
        </p:txBody>
      </p:sp>
      <p:sp>
        <p:nvSpPr>
          <p:cNvPr id="4" name="Textfeld 3"/>
          <p:cNvSpPr txBox="1"/>
          <p:nvPr/>
        </p:nvSpPr>
        <p:spPr bwMode="auto">
          <a:xfrm>
            <a:off x="6654800" y="1370520"/>
            <a:ext cx="2224711" cy="1737395"/>
          </a:xfrm>
          <a:prstGeom prst="rect">
            <a:avLst/>
          </a:prstGeom>
          <a:solidFill>
            <a:srgbClr val="FFFF00"/>
          </a:solidFill>
          <a:ln>
            <a:solidFill>
              <a:schemeClr val="tx1"/>
            </a:solidFill>
          </a:ln>
        </p:spPr>
        <p:txBody>
          <a:bodyPr wrap="square" rtlCol="0">
            <a:spAutoFit/>
          </a:bodyPr>
          <a:lstStyle/>
          <a:p>
            <a:pPr>
              <a:defRPr/>
            </a:pPr>
            <a:r>
              <a:rPr lang="de-DE" b="1"/>
              <a:t>Klassische Aufgabe</a:t>
            </a:r>
            <a:endParaRPr/>
          </a:p>
          <a:p>
            <a:pPr>
              <a:defRPr/>
            </a:pPr>
            <a:r>
              <a:rPr lang="de-DE"/>
              <a:t>Informiere dich über aktive und passive Immunsisierung. Welche Unterschiede gibt es?</a:t>
            </a:r>
            <a:endParaRPr/>
          </a:p>
        </p:txBody>
      </p:sp>
      <p:pic>
        <p:nvPicPr>
          <p:cNvPr id="6" name="Imagen 24"/>
          <p:cNvPicPr>
            <a:picLocks noChangeAspect="1"/>
          </p:cNvPicPr>
          <p:nvPr/>
        </p:nvPicPr>
        <p:blipFill>
          <a:blip r:embed="rId2"/>
          <a:stretch/>
        </p:blipFill>
        <p:spPr bwMode="auto">
          <a:xfrm>
            <a:off x="272227" y="1451442"/>
            <a:ext cx="678881" cy="678881"/>
          </a:xfrm>
          <a:prstGeom prst="rect">
            <a:avLst/>
          </a:prstGeom>
          <a:noFill/>
          <a:ln>
            <a:noFill/>
          </a:ln>
        </p:spPr>
      </p:pic>
      <p:pic>
        <p:nvPicPr>
          <p:cNvPr id="7" name="Imagen 22"/>
          <p:cNvPicPr>
            <a:picLocks noChangeAspect="1"/>
          </p:cNvPicPr>
          <p:nvPr/>
        </p:nvPicPr>
        <p:blipFill>
          <a:blip r:embed="rId3"/>
          <a:stretch/>
        </p:blipFill>
        <p:spPr bwMode="auto">
          <a:xfrm>
            <a:off x="272227" y="2337752"/>
            <a:ext cx="678880" cy="678880"/>
          </a:xfrm>
          <a:prstGeom prst="rect">
            <a:avLst/>
          </a:prstGeom>
          <a:noFill/>
          <a:ln>
            <a:noFill/>
          </a:ln>
        </p:spPr>
      </p:pic>
      <p:pic>
        <p:nvPicPr>
          <p:cNvPr id="8" name="Imagen 21"/>
          <p:cNvPicPr>
            <a:picLocks noChangeAspect="1"/>
          </p:cNvPicPr>
          <p:nvPr/>
        </p:nvPicPr>
        <p:blipFill>
          <a:blip r:embed="rId4"/>
          <a:stretch/>
        </p:blipFill>
        <p:spPr bwMode="auto">
          <a:xfrm>
            <a:off x="272227" y="3041239"/>
            <a:ext cx="678880" cy="678880"/>
          </a:xfrm>
          <a:prstGeom prst="rect">
            <a:avLst/>
          </a:prstGeom>
          <a:noFill/>
          <a:ln>
            <a:noFill/>
          </a:ln>
        </p:spPr>
      </p:pic>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3609</Words>
  <Application>Microsoft Office PowerPoint</Application>
  <DocSecurity>0</DocSecurity>
  <PresentationFormat>Bildschirmpräsentation (16:9)</PresentationFormat>
  <Paragraphs>327</Paragraphs>
  <Slides>39</Slides>
  <Notes>9</Notes>
  <HiddenSlides>7</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39</vt:i4>
      </vt:variant>
    </vt:vector>
  </HeadingPairs>
  <TitlesOfParts>
    <vt:vector size="48" baseType="lpstr">
      <vt:lpstr>Arial</vt:lpstr>
      <vt:lpstr>Avenir Book</vt:lpstr>
      <vt:lpstr>Calibri</vt:lpstr>
      <vt:lpstr>Calibri Light</vt:lpstr>
      <vt:lpstr>Lucida Grande</vt:lpstr>
      <vt:lpstr>RobotoCondensed</vt:lpstr>
      <vt:lpstr>Times New Roman</vt:lpstr>
      <vt:lpstr>Wingdings</vt:lpstr>
      <vt:lpstr>Office-Design</vt:lpstr>
      <vt:lpstr>  kontroverse Themen mit Umweltbezug im MINT-Unterricht integrieren  </vt:lpstr>
      <vt:lpstr>Aufbau der Sitzung</vt:lpstr>
      <vt:lpstr>1. Was sind environmental Socio-Scientific Issues?</vt:lpstr>
      <vt:lpstr>Beispiel 1: Sollten Windräder überall aufgestellt werden? </vt:lpstr>
      <vt:lpstr>Beispiel 2: Sollte die Impfung gegen SARS-Covid-2 für alle verpflichtend sein?</vt:lpstr>
      <vt:lpstr>Übung 1.1:a) “Sollten Windräder überall aufgestellt werden?”</vt:lpstr>
      <vt:lpstr>Übung 1.1b): Sollte die Impfung gegen SARS-Covid-2 für alle verpflichtend sein?</vt:lpstr>
      <vt:lpstr>Übung 1.2: Sollten Windräder überall aufgestellt werden?/ Sollte eine Impfpflicht eingeführt werden? -&gt; wähle dein Beispiel.</vt:lpstr>
      <vt:lpstr>Übung 1.3 Die zwei Beispiele und eine „klassische“ Aufgabe im Vergleich</vt:lpstr>
      <vt:lpstr>Socio-scientific Issues (SSI)</vt:lpstr>
      <vt:lpstr>Socio-Scientific Issues (SSI)</vt:lpstr>
      <vt:lpstr>Übung 1.4: Wie umgehen mit SSI?</vt:lpstr>
      <vt:lpstr>Mit „Socio-Scientific issues“ umgehen</vt:lpstr>
      <vt:lpstr>Erklärung des Zyklus</vt:lpstr>
      <vt:lpstr>Erläuterung des erweiterten Modellierungszyklus </vt:lpstr>
      <vt:lpstr>2. Was haben SSI mit Mathematik und Naturwissenschaftsunterricht zu tun?</vt:lpstr>
      <vt:lpstr>Übung 2.1: Ziele des mathematisch-naturwissenschaftlichen Unterrichts</vt:lpstr>
      <vt:lpstr>Rahmen für Schlüsselbedingungen der EU</vt:lpstr>
      <vt:lpstr>Mathematische Kompetenz</vt:lpstr>
      <vt:lpstr>Mathematische Kompetenz: Kentnisse, Fähigkeiten und Haltungen</vt:lpstr>
      <vt:lpstr>Naturwissenschaftliche Kompetenz: Kenntnisse, Fähigkeiten und Haltungen</vt:lpstr>
      <vt:lpstr>Naturwissenschaftliche Kompetenz: Kentnisse, Fähigkeiten und Haltungen</vt:lpstr>
      <vt:lpstr>Die Kompetenz zum Staatsbürger:</vt:lpstr>
      <vt:lpstr>Die Kompetenz zum Staatsbürger</vt:lpstr>
      <vt:lpstr>Übung 2.2: Welche Rolle spielt die Bildung zum Staatsbürger bezüglich der Mathematik und den Naturwissenschaften?</vt:lpstr>
      <vt:lpstr>Übung 2.3: Chancen und Grenzen von Mathematik und Naturwissenschaften</vt:lpstr>
      <vt:lpstr>Übung 2.3: Welche Chancen und Grenzen bietet die Wissenschaft?</vt:lpstr>
      <vt:lpstr>Lösung</vt:lpstr>
      <vt:lpstr>Ziel: Die Bekämpfung von Mythen in der Wissenschaft</vt:lpstr>
      <vt:lpstr>Lösung</vt:lpstr>
      <vt:lpstr>Mathematik- und Naturwissenschaftsunterricht </vt:lpstr>
      <vt:lpstr>3. Integration von „environmental SSIs“ in den Unterricht?</vt:lpstr>
      <vt:lpstr>Übung 3.1: Was können Schüler*innen aus der Beschäftigung mit SSI lernen?</vt:lpstr>
      <vt:lpstr>Übung 3.1: Was können Schüler*innen aus der Beschäftigung mit SSI lernen?</vt:lpstr>
      <vt:lpstr>Übung 3.1: Was lernen Schüler*innen aus der Beschäftigung mit SSI?</vt:lpstr>
      <vt:lpstr>Was lernen Schüler*innen aus der Beschäftigung mit SSI?</vt:lpstr>
      <vt:lpstr>Übung 3.2: Planung von Unterricht mit SSI</vt:lpstr>
      <vt:lpstr>Mögliche Umsetzung der Aufgabe: Keine Werbung</vt:lpstr>
      <vt:lpstr>Mögliche Umsetzung der Aufgabe: Elektroautos</vt:lpstr>
    </vt:vector>
  </TitlesOfParts>
  <Manager/>
  <Company>Pädagogische Hochschule Freiburg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Ulrich Birtel</dc:creator>
  <cp:keywords/>
  <dc:description/>
  <cp:lastModifiedBy>Oliver Straser</cp:lastModifiedBy>
  <cp:revision>263</cp:revision>
  <dcterms:created xsi:type="dcterms:W3CDTF">2017-02-28T10:46:16Z</dcterms:created>
  <dcterms:modified xsi:type="dcterms:W3CDTF">2022-10-08T06:59:04Z</dcterms:modified>
  <cp:category/>
  <dc:identifier/>
  <cp:contentStatus/>
  <dc:language/>
  <cp:version/>
</cp:coreProperties>
</file>