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7"/>
  </p:notesMasterIdLst>
  <p:handoutMasterIdLst>
    <p:handoutMasterId r:id="rId48"/>
  </p:handoutMasterIdLst>
  <p:sldIdLst>
    <p:sldId id="256" r:id="rId5"/>
    <p:sldId id="340" r:id="rId6"/>
    <p:sldId id="301" r:id="rId7"/>
    <p:sldId id="303" r:id="rId8"/>
    <p:sldId id="281" r:id="rId9"/>
    <p:sldId id="277" r:id="rId10"/>
    <p:sldId id="278" r:id="rId11"/>
    <p:sldId id="279" r:id="rId12"/>
    <p:sldId id="284" r:id="rId13"/>
    <p:sldId id="285" r:id="rId14"/>
    <p:sldId id="286" r:id="rId15"/>
    <p:sldId id="287" r:id="rId16"/>
    <p:sldId id="294" r:id="rId17"/>
    <p:sldId id="304" r:id="rId18"/>
    <p:sldId id="305" r:id="rId19"/>
    <p:sldId id="288" r:id="rId20"/>
    <p:sldId id="312" r:id="rId21"/>
    <p:sldId id="313" r:id="rId22"/>
    <p:sldId id="314" r:id="rId23"/>
    <p:sldId id="324" r:id="rId24"/>
    <p:sldId id="290" r:id="rId25"/>
    <p:sldId id="282" r:id="rId26"/>
    <p:sldId id="311" r:id="rId27"/>
    <p:sldId id="315" r:id="rId28"/>
    <p:sldId id="289" r:id="rId29"/>
    <p:sldId id="320" r:id="rId30"/>
    <p:sldId id="293" r:id="rId31"/>
    <p:sldId id="283" r:id="rId32"/>
    <p:sldId id="321" r:id="rId33"/>
    <p:sldId id="296" r:id="rId34"/>
    <p:sldId id="291" r:id="rId35"/>
    <p:sldId id="295" r:id="rId36"/>
    <p:sldId id="323" r:id="rId37"/>
    <p:sldId id="257" r:id="rId38"/>
    <p:sldId id="258" r:id="rId39"/>
    <p:sldId id="259" r:id="rId40"/>
    <p:sldId id="260" r:id="rId41"/>
    <p:sldId id="341" r:id="rId42"/>
    <p:sldId id="326" r:id="rId43"/>
    <p:sldId id="329" r:id="rId44"/>
    <p:sldId id="334" r:id="rId45"/>
    <p:sldId id="328" r:id="rId46"/>
  </p:sldIdLst>
  <p:sldSz cx="12192000" cy="6858000"/>
  <p:notesSz cx="6797675" cy="9926638"/>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848" userDrawn="1">
          <p15:clr>
            <a:srgbClr val="A4A3A4"/>
          </p15:clr>
        </p15:guide>
        <p15:guide id="3" orient="horz" pos="221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43C545D-7B16-FB23-E2CB-613579D14E6E}" name="Annette Lykknes" initials="AL" userId="S::annetten@ntnu.no::2d00d186-26e8-4f08-9c14-28a8ff8e3e8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lena Köck" initials="EK" lastIdx="1" clrIdx="0">
    <p:extLst>
      <p:ext uri="{19B8F6BF-5375-455C-9EA6-DF929625EA0E}">
        <p15:presenceInfo xmlns:p15="http://schemas.microsoft.com/office/powerpoint/2012/main" userId="S-1-5-21-3718083837-3527758939-3111631578-23092" providerId="AD"/>
      </p:ext>
    </p:extLst>
  </p:cmAuthor>
  <p:cmAuthor id="2" name="Annette Lykknes" initials="AL" lastIdx="34" clrIdx="1">
    <p:extLst>
      <p:ext uri="{19B8F6BF-5375-455C-9EA6-DF929625EA0E}">
        <p15:presenceInfo xmlns:p15="http://schemas.microsoft.com/office/powerpoint/2012/main" userId="S::annetten@ntnu.no::2d00d186-26e8-4f08-9c14-28a8ff8e3e88" providerId="AD"/>
      </p:ext>
    </p:extLst>
  </p:cmAuthor>
  <p:cmAuthor id="3" name="Unni Eikeseth" initials="UE" lastIdx="11" clrIdx="2">
    <p:extLst>
      <p:ext uri="{19B8F6BF-5375-455C-9EA6-DF929625EA0E}">
        <p15:presenceInfo xmlns:p15="http://schemas.microsoft.com/office/powerpoint/2012/main" userId="S::eikeseth@ntnu.no::29e0f283-30d4-47d6-b580-8f13e925b6ed" providerId="AD"/>
      </p:ext>
    </p:extLst>
  </p:cmAuthor>
  <p:cmAuthor id="4" name="Rolf Jonas Persson" initials="RP" lastIdx="18" clrIdx="3">
    <p:extLst>
      <p:ext uri="{19B8F6BF-5375-455C-9EA6-DF929625EA0E}">
        <p15:presenceInfo xmlns:p15="http://schemas.microsoft.com/office/powerpoint/2012/main" userId="S::jonaspe@ntnu.no::a44cb27e-fa7f-4997-ae49-defb518afda0" providerId="AD"/>
      </p:ext>
    </p:extLst>
  </p:cmAuthor>
  <p:cmAuthor id="5" name="Rolf Jonas Persson" initials="RJP" lastIdx="4" clrIdx="4">
    <p:extLst>
      <p:ext uri="{19B8F6BF-5375-455C-9EA6-DF929625EA0E}">
        <p15:presenceInfo xmlns:p15="http://schemas.microsoft.com/office/powerpoint/2012/main" userId="S-1-5-21-3959417778-1711865379-3952174976-101049" providerId="AD"/>
      </p:ext>
    </p:extLst>
  </p:cmAuthor>
  <p:cmAuthor id="6" name="Festo Kayima" initials="FK" lastIdx="6" clrIdx="5">
    <p:extLst>
      <p:ext uri="{19B8F6BF-5375-455C-9EA6-DF929625EA0E}">
        <p15:presenceInfo xmlns:p15="http://schemas.microsoft.com/office/powerpoint/2012/main" userId="S::festok@ntnu.no::3156c75f-bbe6-4048-aa44-7eaeeef5cd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B051"/>
    <a:srgbClr val="B4CB4D"/>
    <a:srgbClr val="001470"/>
    <a:srgbClr val="CC023B"/>
    <a:srgbClr val="C1D260"/>
    <a:srgbClr val="4C5F7E"/>
    <a:srgbClr val="FFFFFF"/>
    <a:srgbClr val="BE002D"/>
    <a:srgbClr val="3B4C6A"/>
    <a:srgbClr val="00236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3D55F3-62E1-2248-9C80-D9245D68DF5F}" v="10" dt="2023-03-24T10:24:22.514"/>
    <p1510:client id="{9403BCC3-BDCD-A224-A038-77608A8CA3FC}" v="2" dt="2023-03-23T12:12:21.270"/>
    <p1510:client id="{A08ED096-73DD-3CCD-D9F0-95888CB6B06D}" v="4" dt="2023-03-24T09:45:23.565"/>
    <p1510:client id="{C511BEB6-9650-CF02-D9AA-5FF8A23B027B}" v="1" dt="2023-03-23T18:50:52.100"/>
    <p1510:client id="{E5391216-A073-FFD0-0F20-7302FE26C5D1}" v="7" dt="2023-03-23T18:48:55.503"/>
    <p1510:client id="{EAE8A842-C802-8E7F-CA44-0BC18CE4B304}" v="26" dt="2023-03-23T19:57:40.1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79757" autoAdjust="0"/>
  </p:normalViewPr>
  <p:slideViewPr>
    <p:cSldViewPr snapToGrid="0">
      <p:cViewPr varScale="1">
        <p:scale>
          <a:sx n="98" d="100"/>
          <a:sy n="98" d="100"/>
        </p:scale>
        <p:origin x="1038" y="78"/>
      </p:cViewPr>
      <p:guideLst>
        <p:guide orient="horz" pos="2205"/>
        <p:guide pos="3848"/>
        <p:guide orient="horz" pos="2211"/>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presProps" Target="presProps.xml"/><Relationship Id="rId55"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commentAuthors" Target="commentAuthors.xml"/></Relationships>
</file>

<file path=ppt/diagrams/_rels/data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 Id="rId4" Type="http://schemas.openxmlformats.org/officeDocument/2006/relationships/image" Target="../media/image24.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 Id="rId4" Type="http://schemas.openxmlformats.org/officeDocument/2006/relationships/image" Target="../media/image24.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3DB833-F00A-4E71-8C20-AFC8B4374032}"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4643EBA3-B8B1-458E-A61E-B57961F53C2F}">
      <dgm:prSet/>
      <dgm:spPr/>
      <dgm:t>
        <a:bodyPr/>
        <a:lstStyle/>
        <a:p>
          <a:r>
            <a:rPr lang="nb-NO" dirty="0"/>
            <a:t>Im 19. </a:t>
          </a:r>
          <a:r>
            <a:rPr lang="nb-NO" dirty="0" err="1"/>
            <a:t>Jahrhundert spielten Atomgewichte eine zentrale Rolle </a:t>
          </a:r>
          <a:r>
            <a:rPr lang="nb-NO" dirty="0"/>
            <a:t>bei </a:t>
          </a:r>
          <a:r>
            <a:rPr lang="nb-NO" dirty="0" err="1"/>
            <a:t>der Sortierung </a:t>
          </a:r>
          <a:r>
            <a:rPr lang="nb-NO" dirty="0"/>
            <a:t>von Stoffen.</a:t>
          </a:r>
          <a:endParaRPr lang="en-US" dirty="0"/>
        </a:p>
      </dgm:t>
    </dgm:pt>
    <dgm:pt modelId="{782BCF56-307D-42F2-A420-208DEC391CC9}" type="parTrans" cxnId="{CBC09DE1-A344-48BA-B5F9-E3276EBE88AA}">
      <dgm:prSet/>
      <dgm:spPr/>
      <dgm:t>
        <a:bodyPr/>
        <a:lstStyle/>
        <a:p>
          <a:endParaRPr lang="en-US"/>
        </a:p>
      </dgm:t>
    </dgm:pt>
    <dgm:pt modelId="{E4617AA9-ADC3-4FAD-B5D2-D6E19EF682EE}" type="sibTrans" cxnId="{CBC09DE1-A344-48BA-B5F9-E3276EBE88AA}">
      <dgm:prSet/>
      <dgm:spPr/>
      <dgm:t>
        <a:bodyPr/>
        <a:lstStyle/>
        <a:p>
          <a:endParaRPr lang="en-US"/>
        </a:p>
      </dgm:t>
    </dgm:pt>
    <dgm:pt modelId="{AC3D937E-6F76-4439-9970-6E778117A349}">
      <dgm:prSet/>
      <dgm:spPr/>
      <dgm:t>
        <a:bodyPr/>
        <a:lstStyle/>
        <a:p>
          <a:r>
            <a:rPr lang="nb-NO" dirty="0" err="1"/>
            <a:t>Die Bestimmung </a:t>
          </a:r>
          <a:r>
            <a:rPr lang="nb-NO" dirty="0"/>
            <a:t>und </a:t>
          </a:r>
          <a:r>
            <a:rPr lang="nb-NO" dirty="0" err="1"/>
            <a:t>Überarbeitung der Atomgewichte erforderte akribische chemische </a:t>
          </a:r>
          <a:r>
            <a:rPr lang="nb-NO" dirty="0"/>
            <a:t>Analysen, </a:t>
          </a:r>
          <a:r>
            <a:rPr lang="nb-NO" dirty="0" err="1"/>
            <a:t>die spezielles Fachwissen erforderten</a:t>
          </a:r>
          <a:endParaRPr lang="en-US" dirty="0"/>
        </a:p>
      </dgm:t>
    </dgm:pt>
    <dgm:pt modelId="{AB33F8ED-A022-4BB3-BD28-1EF0A1FA0E90}" type="parTrans" cxnId="{ED7DA3F4-96A9-4373-8642-A803789A1BC3}">
      <dgm:prSet/>
      <dgm:spPr/>
      <dgm:t>
        <a:bodyPr/>
        <a:lstStyle/>
        <a:p>
          <a:endParaRPr lang="en-US"/>
        </a:p>
      </dgm:t>
    </dgm:pt>
    <dgm:pt modelId="{D2666A61-9708-4454-97C0-AE7042C2259F}" type="sibTrans" cxnId="{ED7DA3F4-96A9-4373-8642-A803789A1BC3}">
      <dgm:prSet/>
      <dgm:spPr/>
      <dgm:t>
        <a:bodyPr/>
        <a:lstStyle/>
        <a:p>
          <a:endParaRPr lang="en-US"/>
        </a:p>
      </dgm:t>
    </dgm:pt>
    <dgm:pt modelId="{8AFBC7C6-A580-4421-A2C8-A80245CB09A7}" type="pres">
      <dgm:prSet presAssocID="{4F3DB833-F00A-4E71-8C20-AFC8B4374032}" presName="root" presStyleCnt="0">
        <dgm:presLayoutVars>
          <dgm:dir/>
          <dgm:resizeHandles val="exact"/>
        </dgm:presLayoutVars>
      </dgm:prSet>
      <dgm:spPr/>
    </dgm:pt>
    <dgm:pt modelId="{4B874282-DD41-4528-957E-9395C1914933}" type="pres">
      <dgm:prSet presAssocID="{4643EBA3-B8B1-458E-A61E-B57961F53C2F}" presName="compNode" presStyleCnt="0"/>
      <dgm:spPr/>
    </dgm:pt>
    <dgm:pt modelId="{6680B178-46B1-4AE2-940B-60B75120D6CF}" type="pres">
      <dgm:prSet presAssocID="{4643EBA3-B8B1-458E-A61E-B57961F53C2F}" presName="bgRect" presStyleLbl="bgShp" presStyleIdx="0" presStyleCnt="2"/>
      <dgm:spPr/>
    </dgm:pt>
    <dgm:pt modelId="{DE0AC4F4-6C96-4D9E-881F-3EF3412D5E7D}" type="pres">
      <dgm:prSet presAssocID="{4643EBA3-B8B1-458E-A61E-B57961F53C2F}"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Atom"/>
        </a:ext>
      </dgm:extLst>
    </dgm:pt>
    <dgm:pt modelId="{3E5CEBE7-E3F7-4BA6-A760-AE0E8871A43F}" type="pres">
      <dgm:prSet presAssocID="{4643EBA3-B8B1-458E-A61E-B57961F53C2F}" presName="spaceRect" presStyleCnt="0"/>
      <dgm:spPr/>
    </dgm:pt>
    <dgm:pt modelId="{B5CAA0F0-8088-4065-9A43-C7B42298BC2C}" type="pres">
      <dgm:prSet presAssocID="{4643EBA3-B8B1-458E-A61E-B57961F53C2F}" presName="parTx" presStyleLbl="revTx" presStyleIdx="0" presStyleCnt="2">
        <dgm:presLayoutVars>
          <dgm:chMax val="0"/>
          <dgm:chPref val="0"/>
        </dgm:presLayoutVars>
      </dgm:prSet>
      <dgm:spPr/>
    </dgm:pt>
    <dgm:pt modelId="{DDC280B4-AB72-47AA-AFB3-23EF2F493BE9}" type="pres">
      <dgm:prSet presAssocID="{E4617AA9-ADC3-4FAD-B5D2-D6E19EF682EE}" presName="sibTrans" presStyleCnt="0"/>
      <dgm:spPr/>
    </dgm:pt>
    <dgm:pt modelId="{4F66124A-4BD7-455A-9C5B-8C3D504B1233}" type="pres">
      <dgm:prSet presAssocID="{AC3D937E-6F76-4439-9970-6E778117A349}" presName="compNode" presStyleCnt="0"/>
      <dgm:spPr/>
    </dgm:pt>
    <dgm:pt modelId="{1661D3DE-A99F-4BCC-BB04-557F70FAFF1B}" type="pres">
      <dgm:prSet presAssocID="{AC3D937E-6F76-4439-9970-6E778117A349}" presName="bgRect" presStyleLbl="bgShp" presStyleIdx="1" presStyleCnt="2"/>
      <dgm:spPr/>
    </dgm:pt>
    <dgm:pt modelId="{2A9009DF-565B-46FB-B913-F7C6538E4DD2}" type="pres">
      <dgm:prSet presAssocID="{AC3D937E-6F76-4439-9970-6E778117A349}"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eckmark"/>
        </a:ext>
      </dgm:extLst>
    </dgm:pt>
    <dgm:pt modelId="{266C5CF1-8D92-45DA-BE88-DF6F4C2796D9}" type="pres">
      <dgm:prSet presAssocID="{AC3D937E-6F76-4439-9970-6E778117A349}" presName="spaceRect" presStyleCnt="0"/>
      <dgm:spPr/>
    </dgm:pt>
    <dgm:pt modelId="{BC08E3A7-B364-4388-AFBF-E52D0B1D3297}" type="pres">
      <dgm:prSet presAssocID="{AC3D937E-6F76-4439-9970-6E778117A349}" presName="parTx" presStyleLbl="revTx" presStyleIdx="1" presStyleCnt="2">
        <dgm:presLayoutVars>
          <dgm:chMax val="0"/>
          <dgm:chPref val="0"/>
        </dgm:presLayoutVars>
      </dgm:prSet>
      <dgm:spPr/>
    </dgm:pt>
  </dgm:ptLst>
  <dgm:cxnLst>
    <dgm:cxn modelId="{9F62B30C-BFB0-4397-9EBD-187FA2FD42D6}" type="presOf" srcId="{AC3D937E-6F76-4439-9970-6E778117A349}" destId="{BC08E3A7-B364-4388-AFBF-E52D0B1D3297}" srcOrd="0" destOrd="0" presId="urn:microsoft.com/office/officeart/2018/2/layout/IconVerticalSolidList"/>
    <dgm:cxn modelId="{221D3E65-1D8D-4EB5-A430-8656C6C82B0C}" type="presOf" srcId="{4F3DB833-F00A-4E71-8C20-AFC8B4374032}" destId="{8AFBC7C6-A580-4421-A2C8-A80245CB09A7}" srcOrd="0" destOrd="0" presId="urn:microsoft.com/office/officeart/2018/2/layout/IconVerticalSolidList"/>
    <dgm:cxn modelId="{C341B7DC-6D86-4169-A99B-88A9260553D7}" type="presOf" srcId="{4643EBA3-B8B1-458E-A61E-B57961F53C2F}" destId="{B5CAA0F0-8088-4065-9A43-C7B42298BC2C}" srcOrd="0" destOrd="0" presId="urn:microsoft.com/office/officeart/2018/2/layout/IconVerticalSolidList"/>
    <dgm:cxn modelId="{CBC09DE1-A344-48BA-B5F9-E3276EBE88AA}" srcId="{4F3DB833-F00A-4E71-8C20-AFC8B4374032}" destId="{4643EBA3-B8B1-458E-A61E-B57961F53C2F}" srcOrd="0" destOrd="0" parTransId="{782BCF56-307D-42F2-A420-208DEC391CC9}" sibTransId="{E4617AA9-ADC3-4FAD-B5D2-D6E19EF682EE}"/>
    <dgm:cxn modelId="{ED7DA3F4-96A9-4373-8642-A803789A1BC3}" srcId="{4F3DB833-F00A-4E71-8C20-AFC8B4374032}" destId="{AC3D937E-6F76-4439-9970-6E778117A349}" srcOrd="1" destOrd="0" parTransId="{AB33F8ED-A022-4BB3-BD28-1EF0A1FA0E90}" sibTransId="{D2666A61-9708-4454-97C0-AE7042C2259F}"/>
    <dgm:cxn modelId="{2C4F58AC-A991-414A-A985-F1F7B15417A8}" type="presParOf" srcId="{8AFBC7C6-A580-4421-A2C8-A80245CB09A7}" destId="{4B874282-DD41-4528-957E-9395C1914933}" srcOrd="0" destOrd="0" presId="urn:microsoft.com/office/officeart/2018/2/layout/IconVerticalSolidList"/>
    <dgm:cxn modelId="{ECA132B9-4B91-4C85-A77E-D052559732B6}" type="presParOf" srcId="{4B874282-DD41-4528-957E-9395C1914933}" destId="{6680B178-46B1-4AE2-940B-60B75120D6CF}" srcOrd="0" destOrd="0" presId="urn:microsoft.com/office/officeart/2018/2/layout/IconVerticalSolidList"/>
    <dgm:cxn modelId="{A8FC9332-774D-4EE7-BC83-E58AC3030652}" type="presParOf" srcId="{4B874282-DD41-4528-957E-9395C1914933}" destId="{DE0AC4F4-6C96-4D9E-881F-3EF3412D5E7D}" srcOrd="1" destOrd="0" presId="urn:microsoft.com/office/officeart/2018/2/layout/IconVerticalSolidList"/>
    <dgm:cxn modelId="{AD4713E9-4449-45F6-A390-93801B1341E1}" type="presParOf" srcId="{4B874282-DD41-4528-957E-9395C1914933}" destId="{3E5CEBE7-E3F7-4BA6-A760-AE0E8871A43F}" srcOrd="2" destOrd="0" presId="urn:microsoft.com/office/officeart/2018/2/layout/IconVerticalSolidList"/>
    <dgm:cxn modelId="{48F4AF25-941D-4FC1-8EBB-995FDA480415}" type="presParOf" srcId="{4B874282-DD41-4528-957E-9395C1914933}" destId="{B5CAA0F0-8088-4065-9A43-C7B42298BC2C}" srcOrd="3" destOrd="0" presId="urn:microsoft.com/office/officeart/2018/2/layout/IconVerticalSolidList"/>
    <dgm:cxn modelId="{AF58469F-CE3F-4A49-97AF-BEF41A75F515}" type="presParOf" srcId="{8AFBC7C6-A580-4421-A2C8-A80245CB09A7}" destId="{DDC280B4-AB72-47AA-AFB3-23EF2F493BE9}" srcOrd="1" destOrd="0" presId="urn:microsoft.com/office/officeart/2018/2/layout/IconVerticalSolidList"/>
    <dgm:cxn modelId="{59C05A91-F244-471D-9B7E-E14F3002573B}" type="presParOf" srcId="{8AFBC7C6-A580-4421-A2C8-A80245CB09A7}" destId="{4F66124A-4BD7-455A-9C5B-8C3D504B1233}" srcOrd="2" destOrd="0" presId="urn:microsoft.com/office/officeart/2018/2/layout/IconVerticalSolidList"/>
    <dgm:cxn modelId="{5F28B2B4-75B9-4EC8-9701-2AFB7E9E972C}" type="presParOf" srcId="{4F66124A-4BD7-455A-9C5B-8C3D504B1233}" destId="{1661D3DE-A99F-4BCC-BB04-557F70FAFF1B}" srcOrd="0" destOrd="0" presId="urn:microsoft.com/office/officeart/2018/2/layout/IconVerticalSolidList"/>
    <dgm:cxn modelId="{069F8075-66EC-453F-925D-A0D01ACEF95F}" type="presParOf" srcId="{4F66124A-4BD7-455A-9C5B-8C3D504B1233}" destId="{2A9009DF-565B-46FB-B913-F7C6538E4DD2}" srcOrd="1" destOrd="0" presId="urn:microsoft.com/office/officeart/2018/2/layout/IconVerticalSolidList"/>
    <dgm:cxn modelId="{979579ED-73A5-46F8-90A5-290EBB08261B}" type="presParOf" srcId="{4F66124A-4BD7-455A-9C5B-8C3D504B1233}" destId="{266C5CF1-8D92-45DA-BE88-DF6F4C2796D9}" srcOrd="2" destOrd="0" presId="urn:microsoft.com/office/officeart/2018/2/layout/IconVerticalSolidList"/>
    <dgm:cxn modelId="{4D49A2F1-D6B2-40AF-9708-CA499CB6DEA9}" type="presParOf" srcId="{4F66124A-4BD7-455A-9C5B-8C3D504B1233}" destId="{BC08E3A7-B364-4388-AFBF-E52D0B1D3297}"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80B178-46B1-4AE2-940B-60B75120D6CF}">
      <dsp:nvSpPr>
        <dsp:cNvPr id="0" name=""/>
        <dsp:cNvSpPr/>
      </dsp:nvSpPr>
      <dsp:spPr>
        <a:xfrm>
          <a:off x="0" y="578623"/>
          <a:ext cx="10972800" cy="1068228"/>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E0AC4F4-6C96-4D9E-881F-3EF3412D5E7D}">
      <dsp:nvSpPr>
        <dsp:cNvPr id="0" name=""/>
        <dsp:cNvSpPr/>
      </dsp:nvSpPr>
      <dsp:spPr>
        <a:xfrm>
          <a:off x="323139" y="818975"/>
          <a:ext cx="587525" cy="58752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5CAA0F0-8088-4065-9A43-C7B42298BC2C}">
      <dsp:nvSpPr>
        <dsp:cNvPr id="0" name=""/>
        <dsp:cNvSpPr/>
      </dsp:nvSpPr>
      <dsp:spPr>
        <a:xfrm>
          <a:off x="1233804" y="578623"/>
          <a:ext cx="9738995" cy="10682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054" tIns="113054" rIns="113054" bIns="113054" numCol="1" spcCol="1270" anchor="ctr" anchorCtr="0">
          <a:noAutofit/>
        </a:bodyPr>
        <a:lstStyle/>
        <a:p>
          <a:pPr marL="0" lvl="0" indent="0" algn="l" defTabSz="1111250">
            <a:lnSpc>
              <a:spcPct val="90000"/>
            </a:lnSpc>
            <a:spcBef>
              <a:spcPct val="0"/>
            </a:spcBef>
            <a:spcAft>
              <a:spcPct val="35000"/>
            </a:spcAft>
            <a:buNone/>
          </a:pPr>
          <a:r>
            <a:rPr lang="nb-NO" sz="2500" kern="1200" dirty="0"/>
            <a:t>Im 19. </a:t>
          </a:r>
          <a:r>
            <a:rPr lang="nb-NO" sz="2500" kern="1200" dirty="0" err="1"/>
            <a:t>Jahrhundert spielten Atomgewichte eine zentrale Rolle </a:t>
          </a:r>
          <a:r>
            <a:rPr lang="nb-NO" sz="2500" kern="1200" dirty="0"/>
            <a:t>bei </a:t>
          </a:r>
          <a:r>
            <a:rPr lang="nb-NO" sz="2500" kern="1200" dirty="0" err="1"/>
            <a:t>der Sortierung </a:t>
          </a:r>
          <a:r>
            <a:rPr lang="nb-NO" sz="2500" kern="1200" dirty="0"/>
            <a:t>von Stoffen.</a:t>
          </a:r>
          <a:endParaRPr lang="en-US" sz="2500" kern="1200" dirty="0"/>
        </a:p>
      </dsp:txBody>
      <dsp:txXfrm>
        <a:off x="1233804" y="578623"/>
        <a:ext cx="9738995" cy="1068228"/>
      </dsp:txXfrm>
    </dsp:sp>
    <dsp:sp modelId="{1661D3DE-A99F-4BCC-BB04-557F70FAFF1B}">
      <dsp:nvSpPr>
        <dsp:cNvPr id="0" name=""/>
        <dsp:cNvSpPr/>
      </dsp:nvSpPr>
      <dsp:spPr>
        <a:xfrm>
          <a:off x="0" y="1913909"/>
          <a:ext cx="10972800" cy="1068228"/>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A9009DF-565B-46FB-B913-F7C6538E4DD2}">
      <dsp:nvSpPr>
        <dsp:cNvPr id="0" name=""/>
        <dsp:cNvSpPr/>
      </dsp:nvSpPr>
      <dsp:spPr>
        <a:xfrm>
          <a:off x="323139" y="2154261"/>
          <a:ext cx="587525" cy="58752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C08E3A7-B364-4388-AFBF-E52D0B1D3297}">
      <dsp:nvSpPr>
        <dsp:cNvPr id="0" name=""/>
        <dsp:cNvSpPr/>
      </dsp:nvSpPr>
      <dsp:spPr>
        <a:xfrm>
          <a:off x="1233804" y="1913909"/>
          <a:ext cx="9738995" cy="10682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054" tIns="113054" rIns="113054" bIns="113054" numCol="1" spcCol="1270" anchor="ctr" anchorCtr="0">
          <a:noAutofit/>
        </a:bodyPr>
        <a:lstStyle/>
        <a:p>
          <a:pPr marL="0" lvl="0" indent="0" algn="l" defTabSz="1111250">
            <a:lnSpc>
              <a:spcPct val="90000"/>
            </a:lnSpc>
            <a:spcBef>
              <a:spcPct val="0"/>
            </a:spcBef>
            <a:spcAft>
              <a:spcPct val="35000"/>
            </a:spcAft>
            <a:buNone/>
          </a:pPr>
          <a:r>
            <a:rPr lang="nb-NO" sz="2500" kern="1200" dirty="0" err="1"/>
            <a:t>Die Bestimmung </a:t>
          </a:r>
          <a:r>
            <a:rPr lang="nb-NO" sz="2500" kern="1200" dirty="0"/>
            <a:t>und </a:t>
          </a:r>
          <a:r>
            <a:rPr lang="nb-NO" sz="2500" kern="1200" dirty="0" err="1"/>
            <a:t>Überarbeitung der Atomgewichte erforderte akribische chemische </a:t>
          </a:r>
          <a:r>
            <a:rPr lang="nb-NO" sz="2500" kern="1200" dirty="0"/>
            <a:t>Analysen, </a:t>
          </a:r>
          <a:r>
            <a:rPr lang="nb-NO" sz="2500" kern="1200" dirty="0" err="1"/>
            <a:t>die spezielles Fachwissen erforderten</a:t>
          </a:r>
          <a:endParaRPr lang="en-US" sz="2500" kern="1200" dirty="0"/>
        </a:p>
      </dsp:txBody>
      <dsp:txXfrm>
        <a:off x="1233804" y="1913909"/>
        <a:ext cx="9738995" cy="1068228"/>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47A012E3-6E8D-B74B-A314-4616D5A79846}" type="datetimeFigureOut">
              <a:rPr lang="de-DE" smtClean="0"/>
              <a:t>10.09.2025</a:t>
            </a:fld>
            <a:endParaRPr lang="de-DE"/>
          </a:p>
        </p:txBody>
      </p:sp>
      <p:sp>
        <p:nvSpPr>
          <p:cNvPr id="4" name="Fußzeilenplatzhalt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E587FC96-1CB5-7641-9934-75B343D83954}" type="slidenum">
              <a:rPr lang="de-DE" smtClean="0"/>
              <a:t>‹Nr.›</a:t>
            </a:fld>
            <a:endParaRPr lang="de-DE"/>
          </a:p>
        </p:txBody>
      </p:sp>
    </p:spTree>
    <p:extLst>
      <p:ext uri="{BB962C8B-B14F-4D97-AF65-F5344CB8AC3E}">
        <p14:creationId xmlns:p14="http://schemas.microsoft.com/office/powerpoint/2010/main" val="428039247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2CF85981-0A6E-DC4F-9DC9-F24078E0FA09}" type="datetimeFigureOut">
              <a:rPr lang="de-DE" smtClean="0"/>
              <a:t>10.09.2025</a:t>
            </a:fld>
            <a:endParaRPr lang="de-DE"/>
          </a:p>
        </p:txBody>
      </p:sp>
      <p:sp>
        <p:nvSpPr>
          <p:cNvPr id="4" name="Folienbildplatzhalt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053ABD4E-16D0-5348-910F-B34FEBD0AA0B}" type="slidenum">
              <a:rPr lang="de-DE" smtClean="0"/>
              <a:t>‹Nr.›</a:t>
            </a:fld>
            <a:endParaRPr lang="de-DE"/>
          </a:p>
        </p:txBody>
      </p:sp>
    </p:spTree>
    <p:extLst>
      <p:ext uri="{BB962C8B-B14F-4D97-AF65-F5344CB8AC3E}">
        <p14:creationId xmlns:p14="http://schemas.microsoft.com/office/powerpoint/2010/main" val="395504708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meta-synthesis.com/webbook/35_pt/pt_database.php?PT_id=268"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commons.wikimedia.org/wiki/File:Circular_periodic_table.png"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en.wikipedia.org/wiki/Decay_chain#/media/File:Decay_Chain_Thorium.svg"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www.scienceinschool.org/article/2019/their-element-women-periodic-table/" TargetMode="Externa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degruyter.com/document/doi/10.1515/ci-2019-0205/html"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commons.wikimedia.org/wiki/File:Periodic_table_editable_text.svg"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playlist?list=PLkIR4yjoBdd_GC4l3qC4u7i__SunaJwcb"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no.m.wikipedia.org/wiki/Fil:David_-_Portrait_of_Monsieur_Lavoisier_and_His_Wife.jpg"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commons.wikimedia.org/wiki/File:Decomposition_vapeur_H2O.jpg"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commons.wikimedia.org/wiki/File:John_Dalton.jpeg"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53ABD4E-16D0-5348-910F-B34FEBD0AA0B}" type="slidenum">
              <a:rPr lang="de-DE" smtClean="0"/>
              <a:t>1</a:t>
            </a:fld>
            <a:endParaRPr lang="de-DE"/>
          </a:p>
        </p:txBody>
      </p:sp>
    </p:spTree>
    <p:extLst>
      <p:ext uri="{BB962C8B-B14F-4D97-AF65-F5344CB8AC3E}">
        <p14:creationId xmlns:p14="http://schemas.microsoft.com/office/powerpoint/2010/main" val="34514123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a:t>Quelle: William Brock, Fontana </a:t>
            </a:r>
            <a:r>
              <a:rPr lang="nb-NO" err="1"/>
              <a:t>History of Chemistry</a:t>
            </a:r>
            <a:r>
              <a:rPr lang="nb-NO"/>
              <a:t>, 1992, S. 138.</a:t>
            </a:r>
          </a:p>
        </p:txBody>
      </p:sp>
      <p:sp>
        <p:nvSpPr>
          <p:cNvPr id="4" name="Slide Number Placeholder 3"/>
          <p:cNvSpPr>
            <a:spLocks noGrp="1"/>
          </p:cNvSpPr>
          <p:nvPr>
            <p:ph type="sldNum" sz="quarter" idx="5"/>
          </p:nvPr>
        </p:nvSpPr>
        <p:spPr/>
        <p:txBody>
          <a:bodyPr/>
          <a:lstStyle/>
          <a:p>
            <a:fld id="{053ABD4E-16D0-5348-910F-B34FEBD0AA0B}" type="slidenum">
              <a:rPr lang="de-DE" smtClean="0"/>
              <a:t>11</a:t>
            </a:fld>
            <a:endParaRPr lang="de-DE"/>
          </a:p>
        </p:txBody>
      </p:sp>
    </p:spTree>
    <p:extLst>
      <p:ext uri="{BB962C8B-B14F-4D97-AF65-F5344CB8AC3E}">
        <p14:creationId xmlns:p14="http://schemas.microsoft.com/office/powerpoint/2010/main" val="28877823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5"/>
          </p:nvPr>
        </p:nvSpPr>
        <p:spPr/>
        <p:txBody>
          <a:bodyPr/>
          <a:lstStyle/>
          <a:p>
            <a:fld id="{053ABD4E-16D0-5348-910F-B34FEBD0AA0B}" type="slidenum">
              <a:rPr lang="de-DE" smtClean="0"/>
              <a:t>12</a:t>
            </a:fld>
            <a:endParaRPr lang="de-DE"/>
          </a:p>
        </p:txBody>
      </p:sp>
    </p:spTree>
    <p:extLst>
      <p:ext uri="{BB962C8B-B14F-4D97-AF65-F5344CB8AC3E}">
        <p14:creationId xmlns:p14="http://schemas.microsoft.com/office/powerpoint/2010/main" val="41587942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053ABD4E-16D0-5348-910F-B34FEBD0AA0B}" type="slidenum">
              <a:rPr lang="de-DE" smtClean="0"/>
              <a:t>13</a:t>
            </a:fld>
            <a:endParaRPr lang="de-DE"/>
          </a:p>
        </p:txBody>
      </p:sp>
    </p:spTree>
    <p:extLst>
      <p:ext uri="{BB962C8B-B14F-4D97-AF65-F5344CB8AC3E}">
        <p14:creationId xmlns:p14="http://schemas.microsoft.com/office/powerpoint/2010/main" val="41544455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Quelle: </a:t>
            </a:r>
            <a:r>
              <a:rPr lang="en-US" dirty="0" err="1">
                <a:cs typeface="Calibri"/>
              </a:rPr>
              <a:t>Gmelin</a:t>
            </a:r>
            <a:r>
              <a:rPr lang="en-US" dirty="0">
                <a:cs typeface="Calibri"/>
              </a:rPr>
              <a:t>, </a:t>
            </a:r>
            <a:r>
              <a:rPr lang="en-US" dirty="0" err="1">
                <a:cs typeface="Calibri"/>
              </a:rPr>
              <a:t>Handbuch </a:t>
            </a:r>
            <a:r>
              <a:rPr lang="en-US" dirty="0">
                <a:cs typeface="Calibri"/>
              </a:rPr>
              <a:t>der </a:t>
            </a:r>
            <a:r>
              <a:rPr lang="en-US" dirty="0" err="1">
                <a:cs typeface="Calibri"/>
              </a:rPr>
              <a:t>Chemie</a:t>
            </a:r>
            <a:r>
              <a:rPr lang="en-US" dirty="0">
                <a:cs typeface="Calibri"/>
              </a:rPr>
              <a:t>, 4</a:t>
            </a:r>
            <a:r>
              <a:rPr lang="en-US" baseline="30000" dirty="0">
                <a:cs typeface="Calibri"/>
              </a:rPr>
              <a:t>th</a:t>
            </a:r>
            <a:r>
              <a:rPr lang="en-US" dirty="0">
                <a:cs typeface="Calibri"/>
              </a:rPr>
              <a:t> . Auflage, Band 1, S. 457, verfügbar unter: </a:t>
            </a:r>
            <a:r>
              <a:rPr lang="nb-NO" dirty="0">
                <a:hlinkClick r:id="rId3"/>
              </a:rPr>
              <a:t>INTERNET-Datenbank der </a:t>
            </a:r>
            <a:r>
              <a:rPr lang="nb-NO" dirty="0" err="1">
                <a:hlinkClick r:id="rId3"/>
              </a:rPr>
              <a:t>Periodentabellen </a:t>
            </a:r>
            <a:r>
              <a:rPr lang="nb-NO" dirty="0">
                <a:hlinkClick r:id="rId3"/>
              </a:rPr>
              <a:t>| </a:t>
            </a:r>
            <a:r>
              <a:rPr lang="nb-NO" dirty="0" err="1">
                <a:hlinkClick r:id="rId3"/>
              </a:rPr>
              <a:t>Chemogenesis </a:t>
            </a:r>
            <a:r>
              <a:rPr lang="nb-NO" dirty="0">
                <a:hlinkClick r:id="rId3"/>
              </a:rPr>
              <a:t>(meta-synthesis.com)</a:t>
            </a:r>
            <a:endParaRPr lang="en-US" dirty="0">
              <a:cs typeface="Calibri"/>
            </a:endParaRPr>
          </a:p>
        </p:txBody>
      </p:sp>
      <p:sp>
        <p:nvSpPr>
          <p:cNvPr id="4" name="Slide Number Placeholder 3"/>
          <p:cNvSpPr>
            <a:spLocks noGrp="1"/>
          </p:cNvSpPr>
          <p:nvPr>
            <p:ph type="sldNum" sz="quarter" idx="5"/>
          </p:nvPr>
        </p:nvSpPr>
        <p:spPr/>
        <p:txBody>
          <a:bodyPr/>
          <a:lstStyle/>
          <a:p>
            <a:fld id="{053ABD4E-16D0-5348-910F-B34FEBD0AA0B}" type="slidenum">
              <a:rPr lang="de-DE" smtClean="0"/>
              <a:t>14</a:t>
            </a:fld>
            <a:endParaRPr lang="de-DE"/>
          </a:p>
        </p:txBody>
      </p:sp>
    </p:spTree>
    <p:extLst>
      <p:ext uri="{BB962C8B-B14F-4D97-AF65-F5344CB8AC3E}">
        <p14:creationId xmlns:p14="http://schemas.microsoft.com/office/powerpoint/2010/main" val="8439896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053ABD4E-16D0-5348-910F-B34FEBD0AA0B}" type="slidenum">
              <a:rPr lang="de-DE" smtClean="0"/>
              <a:t>15</a:t>
            </a:fld>
            <a:endParaRPr lang="de-DE"/>
          </a:p>
        </p:txBody>
      </p:sp>
    </p:spTree>
    <p:extLst>
      <p:ext uri="{BB962C8B-B14F-4D97-AF65-F5344CB8AC3E}">
        <p14:creationId xmlns:p14="http://schemas.microsoft.com/office/powerpoint/2010/main" val="3708369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Foto (links): NTNU</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cs typeface="Calibri"/>
              </a:rPr>
              <a:t>Rundschreiben: </a:t>
            </a:r>
            <a:r>
              <a:rPr lang="en-US" dirty="0">
                <a:hlinkClick r:id="rId3"/>
              </a:rPr>
              <a:t>Datei:Rundschreiben Periodensystem.png – Wikimedia </a:t>
            </a:r>
            <a:r>
              <a:rPr lang="en-US" dirty="0"/>
              <a:t>Commons </a:t>
            </a:r>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053ABD4E-16D0-5348-910F-B34FEBD0AA0B}" type="slidenum">
              <a:rPr lang="de-DE" smtClean="0"/>
              <a:t>16</a:t>
            </a:fld>
            <a:endParaRPr lang="de-DE"/>
          </a:p>
        </p:txBody>
      </p:sp>
    </p:spTree>
    <p:extLst>
      <p:ext uri="{BB962C8B-B14F-4D97-AF65-F5344CB8AC3E}">
        <p14:creationId xmlns:p14="http://schemas.microsoft.com/office/powerpoint/2010/main" val="12412684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Zerfallskette Thorium – Zerfallskette – </a:t>
            </a:r>
            <a:r>
              <a:rPr lang="en-US" dirty="0"/>
              <a:t>Wikipedia </a:t>
            </a:r>
          </a:p>
          <a:p>
            <a:endParaRPr lang="en-US" dirty="0">
              <a:cs typeface="Calibri"/>
            </a:endParaRPr>
          </a:p>
          <a:p>
            <a:r>
              <a:rPr lang="en-US" dirty="0">
                <a:cs typeface="Calibri"/>
              </a:rPr>
              <a:t>Weitere Informationen finden Sie unter </a:t>
            </a:r>
            <a:r>
              <a:rPr lang="en-US" dirty="0">
                <a:hlinkClick r:id="rId4"/>
              </a:rPr>
              <a:t>„In ihrem Element: Frauen des Periodensystems“ – Science in School</a:t>
            </a:r>
            <a:endParaRPr lang="en-US" dirty="0">
              <a:cs typeface="Calibri"/>
            </a:endParaRPr>
          </a:p>
        </p:txBody>
      </p:sp>
      <p:sp>
        <p:nvSpPr>
          <p:cNvPr id="4" name="Slide Number Placeholder 3"/>
          <p:cNvSpPr>
            <a:spLocks noGrp="1"/>
          </p:cNvSpPr>
          <p:nvPr>
            <p:ph type="sldNum" sz="quarter" idx="5"/>
          </p:nvPr>
        </p:nvSpPr>
        <p:spPr/>
        <p:txBody>
          <a:bodyPr/>
          <a:lstStyle/>
          <a:p>
            <a:fld id="{053ABD4E-16D0-5348-910F-B34FEBD0AA0B}" type="slidenum">
              <a:rPr lang="de-DE" smtClean="0"/>
              <a:t>17</a:t>
            </a:fld>
            <a:endParaRPr lang="de-DE"/>
          </a:p>
        </p:txBody>
      </p:sp>
    </p:spTree>
    <p:extLst>
      <p:ext uri="{BB962C8B-B14F-4D97-AF65-F5344CB8AC3E}">
        <p14:creationId xmlns:p14="http://schemas.microsoft.com/office/powerpoint/2010/main" val="3606551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Darstellung von Röntgendaten (Quadratwurzel der Frequenz gegenüber der Ordnungszahl). Quelle: H. G. J. Moseley, „The High-Frequency Spectra of the Elements, Part II“, Philosophical Magazine 27 (1914): 709.</a:t>
            </a:r>
          </a:p>
          <a:p>
            <a:endParaRPr lang="en-US" i="1">
              <a:cs typeface="Calibri"/>
            </a:endParaRPr>
          </a:p>
          <a:p>
            <a:r>
              <a:rPr lang="en-US">
                <a:hlinkClick r:id="rId3"/>
              </a:rPr>
              <a:t>Henry Moseley und die Suche nach Element 72 (degruyter.com)</a:t>
            </a:r>
          </a:p>
          <a:p>
            <a:endParaRPr lang="en-US">
              <a:cs typeface="Calibri"/>
            </a:endParaRPr>
          </a:p>
        </p:txBody>
      </p:sp>
      <p:sp>
        <p:nvSpPr>
          <p:cNvPr id="4" name="Slide Number Placeholder 3"/>
          <p:cNvSpPr>
            <a:spLocks noGrp="1"/>
          </p:cNvSpPr>
          <p:nvPr>
            <p:ph type="sldNum" sz="quarter" idx="5"/>
          </p:nvPr>
        </p:nvSpPr>
        <p:spPr/>
        <p:txBody>
          <a:bodyPr/>
          <a:lstStyle/>
          <a:p>
            <a:fld id="{053ABD4E-16D0-5348-910F-B34FEBD0AA0B}" type="slidenum">
              <a:rPr lang="de-DE" smtClean="0"/>
              <a:t>18</a:t>
            </a:fld>
            <a:endParaRPr lang="de-DE"/>
          </a:p>
        </p:txBody>
      </p:sp>
    </p:spTree>
    <p:extLst>
      <p:ext uri="{BB962C8B-B14F-4D97-AF65-F5344CB8AC3E}">
        <p14:creationId xmlns:p14="http://schemas.microsoft.com/office/powerpoint/2010/main" val="30209158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hlinkClick r:id="rId3"/>
              </a:rPr>
              <a:t>Datei:Periodensystem editierbarer </a:t>
            </a:r>
            <a:r>
              <a:rPr lang="en-US" dirty="0" err="1">
                <a:hlinkClick r:id="rId3"/>
              </a:rPr>
              <a:t>Text.svg </a:t>
            </a:r>
            <a:r>
              <a:rPr lang="en-US" dirty="0">
                <a:hlinkClick r:id="rId3"/>
              </a:rPr>
              <a:t>– Wikimedia Commons</a:t>
            </a:r>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053ABD4E-16D0-5348-910F-B34FEBD0AA0B}" type="slidenum">
              <a:rPr lang="de-DE" smtClean="0"/>
              <a:t>19</a:t>
            </a:fld>
            <a:endParaRPr lang="de-DE"/>
          </a:p>
        </p:txBody>
      </p:sp>
    </p:spTree>
    <p:extLst>
      <p:ext uri="{BB962C8B-B14F-4D97-AF65-F5344CB8AC3E}">
        <p14:creationId xmlns:p14="http://schemas.microsoft.com/office/powerpoint/2010/main" val="9192605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en-GB" dirty="0"/>
          </a:p>
        </p:txBody>
      </p:sp>
      <p:sp>
        <p:nvSpPr>
          <p:cNvPr id="4" name="Plassholder for lysbildenummer 3"/>
          <p:cNvSpPr>
            <a:spLocks noGrp="1"/>
          </p:cNvSpPr>
          <p:nvPr>
            <p:ph type="sldNum" sz="quarter" idx="5"/>
          </p:nvPr>
        </p:nvSpPr>
        <p:spPr/>
        <p:txBody>
          <a:bodyPr/>
          <a:lstStyle/>
          <a:p>
            <a:fld id="{053ABD4E-16D0-5348-910F-B34FEBD0AA0B}" type="slidenum">
              <a:rPr lang="de-DE" smtClean="0"/>
              <a:t>20</a:t>
            </a:fld>
            <a:endParaRPr lang="de-DE"/>
          </a:p>
        </p:txBody>
      </p:sp>
    </p:spTree>
    <p:extLst>
      <p:ext uri="{BB962C8B-B14F-4D97-AF65-F5344CB8AC3E}">
        <p14:creationId xmlns:p14="http://schemas.microsoft.com/office/powerpoint/2010/main" val="3246415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053ABD4E-16D0-5348-910F-B34FEBD0AA0B}" type="slidenum">
              <a:rPr lang="de-DE" smtClean="0"/>
              <a:t>2</a:t>
            </a:fld>
            <a:endParaRPr lang="de-DE"/>
          </a:p>
        </p:txBody>
      </p:sp>
    </p:spTree>
    <p:extLst>
      <p:ext uri="{BB962C8B-B14F-4D97-AF65-F5344CB8AC3E}">
        <p14:creationId xmlns:p14="http://schemas.microsoft.com/office/powerpoint/2010/main" val="5203873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053ABD4E-16D0-5348-910F-B34FEBD0AA0B}" type="slidenum">
              <a:rPr lang="de-DE" smtClean="0"/>
              <a:t>21</a:t>
            </a:fld>
            <a:endParaRPr lang="de-DE"/>
          </a:p>
        </p:txBody>
      </p:sp>
    </p:spTree>
    <p:extLst>
      <p:ext uri="{BB962C8B-B14F-4D97-AF65-F5344CB8AC3E}">
        <p14:creationId xmlns:p14="http://schemas.microsoft.com/office/powerpoint/2010/main" val="27671218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0488" y="744538"/>
            <a:ext cx="6616700" cy="3722687"/>
          </a:xfrm>
        </p:spPr>
      </p:sp>
      <p:sp>
        <p:nvSpPr>
          <p:cNvPr id="3" name="Notizenplatzhalter 2"/>
          <p:cNvSpPr>
            <a:spLocks noGrp="1"/>
          </p:cNvSpPr>
          <p:nvPr>
            <p:ph type="body" idx="1"/>
          </p:nvPr>
        </p:nvSpPr>
        <p:spPr/>
        <p:txBody>
          <a:bodyPr/>
          <a:lstStyle/>
          <a:p>
            <a:endParaRPr lang="en-US">
              <a:cs typeface="Calibri"/>
            </a:endParaRPr>
          </a:p>
        </p:txBody>
      </p:sp>
      <p:sp>
        <p:nvSpPr>
          <p:cNvPr id="4" name="Foliennummernplatzhalter 3"/>
          <p:cNvSpPr>
            <a:spLocks noGrp="1"/>
          </p:cNvSpPr>
          <p:nvPr>
            <p:ph type="sldNum" sz="quarter" idx="10"/>
          </p:nvPr>
        </p:nvSpPr>
        <p:spPr/>
        <p:txBody>
          <a:bodyPr/>
          <a:lstStyle/>
          <a:p>
            <a:fld id="{053ABD4E-16D0-5348-910F-B34FEBD0AA0B}" type="slidenum">
              <a:rPr lang="de-DE" smtClean="0"/>
              <a:t>22</a:t>
            </a:fld>
            <a:endParaRPr lang="de-DE"/>
          </a:p>
        </p:txBody>
      </p:sp>
    </p:spTree>
    <p:extLst>
      <p:ext uri="{BB962C8B-B14F-4D97-AF65-F5344CB8AC3E}">
        <p14:creationId xmlns:p14="http://schemas.microsoft.com/office/powerpoint/2010/main" val="41604133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53ABD4E-16D0-5348-910F-B34FEBD0AA0B}" type="slidenum">
              <a:rPr lang="de-DE" smtClean="0"/>
              <a:t>23</a:t>
            </a:fld>
            <a:endParaRPr lang="de-DE"/>
          </a:p>
        </p:txBody>
      </p:sp>
    </p:spTree>
    <p:extLst>
      <p:ext uri="{BB962C8B-B14F-4D97-AF65-F5344CB8AC3E}">
        <p14:creationId xmlns:p14="http://schemas.microsoft.com/office/powerpoint/2010/main" val="18847505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53ABD4E-16D0-5348-910F-B34FEBD0AA0B}" type="slidenum">
              <a:rPr lang="de-DE" smtClean="0"/>
              <a:t>24</a:t>
            </a:fld>
            <a:endParaRPr lang="de-DE"/>
          </a:p>
        </p:txBody>
      </p:sp>
    </p:spTree>
    <p:extLst>
      <p:ext uri="{BB962C8B-B14F-4D97-AF65-F5344CB8AC3E}">
        <p14:creationId xmlns:p14="http://schemas.microsoft.com/office/powerpoint/2010/main" val="25873371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53ABD4E-16D0-5348-910F-B34FEBD0AA0B}" type="slidenum">
              <a:rPr lang="de-DE" smtClean="0"/>
              <a:t>25</a:t>
            </a:fld>
            <a:endParaRPr lang="de-DE"/>
          </a:p>
        </p:txBody>
      </p:sp>
    </p:spTree>
    <p:extLst>
      <p:ext uri="{BB962C8B-B14F-4D97-AF65-F5344CB8AC3E}">
        <p14:creationId xmlns:p14="http://schemas.microsoft.com/office/powerpoint/2010/main" val="2141459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053ABD4E-16D0-5348-910F-B34FEBD0AA0B}" type="slidenum">
              <a:rPr lang="de-DE" smtClean="0"/>
              <a:t>27</a:t>
            </a:fld>
            <a:endParaRPr lang="de-DE"/>
          </a:p>
        </p:txBody>
      </p:sp>
    </p:spTree>
    <p:extLst>
      <p:ext uri="{BB962C8B-B14F-4D97-AF65-F5344CB8AC3E}">
        <p14:creationId xmlns:p14="http://schemas.microsoft.com/office/powerpoint/2010/main" val="2588448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0488" y="744538"/>
            <a:ext cx="6616700" cy="3722687"/>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053ABD4E-16D0-5348-910F-B34FEBD0AA0B}" type="slidenum">
              <a:rPr lang="de-DE" smtClean="0"/>
              <a:t>28</a:t>
            </a:fld>
            <a:endParaRPr lang="de-DE"/>
          </a:p>
        </p:txBody>
      </p:sp>
    </p:spTree>
    <p:extLst>
      <p:ext uri="{BB962C8B-B14F-4D97-AF65-F5344CB8AC3E}">
        <p14:creationId xmlns:p14="http://schemas.microsoft.com/office/powerpoint/2010/main" val="18732466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0488" y="744538"/>
            <a:ext cx="6616700" cy="3722687"/>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053ABD4E-16D0-5348-910F-B34FEBD0AA0B}" type="slidenum">
              <a:rPr lang="de-DE" smtClean="0"/>
              <a:t>30</a:t>
            </a:fld>
            <a:endParaRPr lang="de-DE"/>
          </a:p>
        </p:txBody>
      </p:sp>
    </p:spTree>
    <p:extLst>
      <p:ext uri="{BB962C8B-B14F-4D97-AF65-F5344CB8AC3E}">
        <p14:creationId xmlns:p14="http://schemas.microsoft.com/office/powerpoint/2010/main" val="35438975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Ist eine 3D-Version des PT besser als 2D?</a:t>
            </a:r>
          </a:p>
        </p:txBody>
      </p:sp>
      <p:sp>
        <p:nvSpPr>
          <p:cNvPr id="4" name="Slide Number Placeholder 3"/>
          <p:cNvSpPr>
            <a:spLocks noGrp="1"/>
          </p:cNvSpPr>
          <p:nvPr>
            <p:ph type="sldNum" sz="quarter" idx="5"/>
          </p:nvPr>
        </p:nvSpPr>
        <p:spPr/>
        <p:txBody>
          <a:bodyPr/>
          <a:lstStyle/>
          <a:p>
            <a:fld id="{053ABD4E-16D0-5348-910F-B34FEBD0AA0B}" type="slidenum">
              <a:rPr lang="de-DE" smtClean="0"/>
              <a:t>31</a:t>
            </a:fld>
            <a:endParaRPr lang="de-DE"/>
          </a:p>
        </p:txBody>
      </p:sp>
    </p:spTree>
    <p:extLst>
      <p:ext uri="{BB962C8B-B14F-4D97-AF65-F5344CB8AC3E}">
        <p14:creationId xmlns:p14="http://schemas.microsoft.com/office/powerpoint/2010/main" val="29119221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53ABD4E-16D0-5348-910F-B34FEBD0AA0B}" type="slidenum">
              <a:rPr lang="de-DE" smtClean="0"/>
              <a:t>40</a:t>
            </a:fld>
            <a:endParaRPr lang="de-DE"/>
          </a:p>
        </p:txBody>
      </p:sp>
    </p:spTree>
    <p:extLst>
      <p:ext uri="{BB962C8B-B14F-4D97-AF65-F5344CB8AC3E}">
        <p14:creationId xmlns:p14="http://schemas.microsoft.com/office/powerpoint/2010/main" val="19308715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a:t>URL zum Video: </a:t>
            </a:r>
            <a:r>
              <a:rPr lang="nb-NO" sz="1800" u="sng" dirty="0">
                <a:solidFill>
                  <a:srgbClr val="0563C1"/>
                </a:solidFill>
                <a:effectLst/>
                <a:latin typeface="Calibri" panose="020F0502020204030204" pitchFamily="34" charset="0"/>
                <a:ea typeface="Calibri" panose="020F0502020204030204" pitchFamily="34" charset="0"/>
                <a:hlinkClick r:id="rId3"/>
              </a:rPr>
              <a:t>https://www.youtube.com/playlist?list=PLkIR4yjoBdd_GC4l3qC4u7i__SunaJwcb</a:t>
            </a:r>
            <a:endParaRPr lang="nb-NO" dirty="0"/>
          </a:p>
        </p:txBody>
      </p:sp>
      <p:sp>
        <p:nvSpPr>
          <p:cNvPr id="4" name="Slide Number Placeholder 3"/>
          <p:cNvSpPr>
            <a:spLocks noGrp="1"/>
          </p:cNvSpPr>
          <p:nvPr>
            <p:ph type="sldNum" sz="quarter" idx="5"/>
          </p:nvPr>
        </p:nvSpPr>
        <p:spPr/>
        <p:txBody>
          <a:bodyPr/>
          <a:lstStyle/>
          <a:p>
            <a:fld id="{053ABD4E-16D0-5348-910F-B34FEBD0AA0B}" type="slidenum">
              <a:rPr lang="de-DE" smtClean="0"/>
              <a:t>3</a:t>
            </a:fld>
            <a:endParaRPr lang="de-DE"/>
          </a:p>
        </p:txBody>
      </p:sp>
    </p:spTree>
    <p:extLst>
      <p:ext uri="{BB962C8B-B14F-4D97-AF65-F5344CB8AC3E}">
        <p14:creationId xmlns:p14="http://schemas.microsoft.com/office/powerpoint/2010/main" val="10139611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53ABD4E-16D0-5348-910F-B34FEBD0AA0B}" type="slidenum">
              <a:rPr lang="de-DE" smtClean="0"/>
              <a:t>41</a:t>
            </a:fld>
            <a:endParaRPr lang="de-DE"/>
          </a:p>
        </p:txBody>
      </p:sp>
    </p:spTree>
    <p:extLst>
      <p:ext uri="{BB962C8B-B14F-4D97-AF65-F5344CB8AC3E}">
        <p14:creationId xmlns:p14="http://schemas.microsoft.com/office/powerpoint/2010/main" val="27308588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0488" y="744538"/>
            <a:ext cx="6616700" cy="3722687"/>
          </a:xfrm>
        </p:spPr>
      </p:sp>
      <p:sp>
        <p:nvSpPr>
          <p:cNvPr id="3" name="Notizenplatzhalter 2"/>
          <p:cNvSpPr>
            <a:spLocks noGrp="1"/>
          </p:cNvSpPr>
          <p:nvPr>
            <p:ph type="body" idx="1"/>
          </p:nvPr>
        </p:nvSpPr>
        <p:spPr/>
        <p:txBody>
          <a:bodyPr/>
          <a:lstStyle/>
          <a:p>
            <a:pPr>
              <a:lnSpc>
                <a:spcPct val="90000"/>
              </a:lnSpc>
              <a:spcBef>
                <a:spcPts val="1000"/>
              </a:spcBef>
            </a:pPr>
            <a:r>
              <a:rPr lang="nb-NO" dirty="0">
                <a:cs typeface="Calibri"/>
              </a:rPr>
              <a:t>Foto: NTNU</a:t>
            </a:r>
          </a:p>
        </p:txBody>
      </p:sp>
      <p:sp>
        <p:nvSpPr>
          <p:cNvPr id="4" name="Foliennummernplatzhalter 3"/>
          <p:cNvSpPr>
            <a:spLocks noGrp="1"/>
          </p:cNvSpPr>
          <p:nvPr>
            <p:ph type="sldNum" sz="quarter" idx="10"/>
          </p:nvPr>
        </p:nvSpPr>
        <p:spPr/>
        <p:txBody>
          <a:bodyPr/>
          <a:lstStyle/>
          <a:p>
            <a:fld id="{053ABD4E-16D0-5348-910F-B34FEBD0AA0B}" type="slidenum">
              <a:rPr lang="de-DE" smtClean="0"/>
              <a:t>5</a:t>
            </a:fld>
            <a:endParaRPr lang="de-DE"/>
          </a:p>
        </p:txBody>
      </p:sp>
    </p:spTree>
    <p:extLst>
      <p:ext uri="{BB962C8B-B14F-4D97-AF65-F5344CB8AC3E}">
        <p14:creationId xmlns:p14="http://schemas.microsoft.com/office/powerpoint/2010/main" val="10070379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0488" y="744538"/>
            <a:ext cx="6616700" cy="3722687"/>
          </a:xfrm>
        </p:spPr>
      </p:sp>
      <p:sp>
        <p:nvSpPr>
          <p:cNvPr id="3" name="Notizenplatzhalter 2"/>
          <p:cNvSpPr>
            <a:spLocks noGrp="1"/>
          </p:cNvSpPr>
          <p:nvPr>
            <p:ph type="body" idx="1"/>
          </p:nvPr>
        </p:nvSpPr>
        <p:spPr/>
        <p:txBody>
          <a:bodyPr/>
          <a:lstStyle/>
          <a:p>
            <a:endParaRPr lang="en-US" dirty="0">
              <a:cs typeface="Calibri"/>
            </a:endParaRPr>
          </a:p>
        </p:txBody>
      </p:sp>
      <p:sp>
        <p:nvSpPr>
          <p:cNvPr id="4" name="Foliennummernplatzhalter 3"/>
          <p:cNvSpPr>
            <a:spLocks noGrp="1"/>
          </p:cNvSpPr>
          <p:nvPr>
            <p:ph type="sldNum" sz="quarter" idx="10"/>
          </p:nvPr>
        </p:nvSpPr>
        <p:spPr/>
        <p:txBody>
          <a:bodyPr/>
          <a:lstStyle/>
          <a:p>
            <a:fld id="{053ABD4E-16D0-5348-910F-B34FEBD0AA0B}" type="slidenum">
              <a:rPr lang="de-DE" smtClean="0"/>
              <a:t>6</a:t>
            </a:fld>
            <a:endParaRPr lang="de-DE"/>
          </a:p>
        </p:txBody>
      </p:sp>
    </p:spTree>
    <p:extLst>
      <p:ext uri="{BB962C8B-B14F-4D97-AF65-F5344CB8AC3E}">
        <p14:creationId xmlns:p14="http://schemas.microsoft.com/office/powerpoint/2010/main" val="1524931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0488" y="744538"/>
            <a:ext cx="6616700" cy="3722687"/>
          </a:xfrm>
        </p:spPr>
      </p:sp>
      <p:sp>
        <p:nvSpPr>
          <p:cNvPr id="3" name="Notizenplatzhalter 2"/>
          <p:cNvSpPr>
            <a:spLocks noGrp="1"/>
          </p:cNvSpPr>
          <p:nvPr>
            <p:ph type="body" idx="1"/>
          </p:nvPr>
        </p:nvSpPr>
        <p:spPr/>
        <p:txBody>
          <a:bodyPr/>
          <a:lstStyle/>
          <a:p>
            <a:r>
              <a:rPr lang="en-US" dirty="0">
                <a:cs typeface="Calibri"/>
              </a:rPr>
              <a:t>Foto: NTNU</a:t>
            </a:r>
          </a:p>
        </p:txBody>
      </p:sp>
      <p:sp>
        <p:nvSpPr>
          <p:cNvPr id="4" name="Foliennummernplatzhalter 3"/>
          <p:cNvSpPr>
            <a:spLocks noGrp="1"/>
          </p:cNvSpPr>
          <p:nvPr>
            <p:ph type="sldNum" sz="quarter" idx="10"/>
          </p:nvPr>
        </p:nvSpPr>
        <p:spPr/>
        <p:txBody>
          <a:bodyPr/>
          <a:lstStyle/>
          <a:p>
            <a:fld id="{053ABD4E-16D0-5348-910F-B34FEBD0AA0B}" type="slidenum">
              <a:rPr lang="de-DE" smtClean="0"/>
              <a:t>7</a:t>
            </a:fld>
            <a:endParaRPr lang="de-DE"/>
          </a:p>
        </p:txBody>
      </p:sp>
    </p:spTree>
    <p:extLst>
      <p:ext uri="{BB962C8B-B14F-4D97-AF65-F5344CB8AC3E}">
        <p14:creationId xmlns:p14="http://schemas.microsoft.com/office/powerpoint/2010/main" val="2129398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0488" y="744538"/>
            <a:ext cx="6616700" cy="3722687"/>
          </a:xfrm>
        </p:spPr>
      </p:sp>
      <p:sp>
        <p:nvSpPr>
          <p:cNvPr id="3" name="Notizenplatzhalter 2"/>
          <p:cNvSpPr>
            <a:spLocks noGrp="1"/>
          </p:cNvSpPr>
          <p:nvPr>
            <p:ph type="body" idx="1"/>
          </p:nvPr>
        </p:nvSpPr>
        <p:spPr/>
        <p:txBody>
          <a:bodyPr/>
          <a:lstStyle/>
          <a:p>
            <a:endParaRPr lang="nb-NO" dirty="0"/>
          </a:p>
          <a:p>
            <a:pPr marL="0" marR="0" lvl="0" indent="0" algn="l" defTabSz="457200" rtl="0" eaLnBrk="1" fontAlgn="auto" latinLnBrk="0" hangingPunct="1">
              <a:lnSpc>
                <a:spcPct val="90000"/>
              </a:lnSpc>
              <a:spcBef>
                <a:spcPts val="0"/>
              </a:spcBef>
              <a:spcAft>
                <a:spcPts val="0"/>
              </a:spcAft>
              <a:buClrTx/>
              <a:buSzTx/>
              <a:buFontTx/>
              <a:buNone/>
              <a:tabLst/>
              <a:defRPr/>
            </a:pPr>
            <a:r>
              <a:rPr lang="en-US" dirty="0" err="1">
                <a:hlinkClick r:id="rId3"/>
              </a:rPr>
              <a:t>Datei:David </a:t>
            </a:r>
            <a:r>
              <a:rPr lang="en-US" dirty="0">
                <a:hlinkClick r:id="rId3"/>
              </a:rPr>
              <a:t>– Porträt von Monsieur Lavoisier und seiner Frau.jpg – Wikipedia</a:t>
            </a:r>
            <a:endParaRPr lang="nb-NO" dirty="0"/>
          </a:p>
          <a:p>
            <a:pPr>
              <a:lnSpc>
                <a:spcPct val="90000"/>
              </a:lnSpc>
            </a:pPr>
            <a:endParaRPr lang="nb-NO" sz="1200" dirty="0"/>
          </a:p>
          <a:p>
            <a:pPr>
              <a:lnSpc>
                <a:spcPct val="90000"/>
              </a:lnSpc>
            </a:pPr>
            <a:r>
              <a:rPr lang="nb-NO" dirty="0">
                <a:hlinkClick r:id="rId4"/>
              </a:rPr>
              <a:t>Datei:Zersetzung von Wasserdampf H2O.jpg – Wikimedia </a:t>
            </a:r>
            <a:r>
              <a:rPr lang="nb-NO" dirty="0" err="1">
                <a:hlinkClick r:id="rId4"/>
              </a:rPr>
              <a:t>Commons</a:t>
            </a:r>
            <a:endParaRPr lang="nb-NO" sz="1200" dirty="0"/>
          </a:p>
          <a:p>
            <a:endParaRPr lang="en-US" dirty="0"/>
          </a:p>
        </p:txBody>
      </p:sp>
      <p:sp>
        <p:nvSpPr>
          <p:cNvPr id="4" name="Foliennummernplatzhalter 3"/>
          <p:cNvSpPr>
            <a:spLocks noGrp="1"/>
          </p:cNvSpPr>
          <p:nvPr>
            <p:ph type="sldNum" sz="quarter" idx="10"/>
          </p:nvPr>
        </p:nvSpPr>
        <p:spPr/>
        <p:txBody>
          <a:bodyPr/>
          <a:lstStyle/>
          <a:p>
            <a:fld id="{053ABD4E-16D0-5348-910F-B34FEBD0AA0B}" type="slidenum">
              <a:rPr lang="de-DE" smtClean="0"/>
              <a:t>8</a:t>
            </a:fld>
            <a:endParaRPr lang="de-DE"/>
          </a:p>
        </p:txBody>
      </p:sp>
    </p:spTree>
    <p:extLst>
      <p:ext uri="{BB962C8B-B14F-4D97-AF65-F5344CB8AC3E}">
        <p14:creationId xmlns:p14="http://schemas.microsoft.com/office/powerpoint/2010/main" val="16337985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nb-NO"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hlinkClick r:id="rId3"/>
              </a:rPr>
              <a:t>Datei:John Dalton.jpeg – Wikimedia Commons</a:t>
            </a:r>
            <a:endParaRPr lang="nb-NO"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nb-NO"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nb-NO" dirty="0"/>
          </a:p>
          <a:p>
            <a:endParaRPr lang="nb-NO" dirty="0"/>
          </a:p>
        </p:txBody>
      </p:sp>
      <p:sp>
        <p:nvSpPr>
          <p:cNvPr id="4" name="Slide Number Placeholder 3"/>
          <p:cNvSpPr>
            <a:spLocks noGrp="1"/>
          </p:cNvSpPr>
          <p:nvPr>
            <p:ph type="sldNum" sz="quarter" idx="5"/>
          </p:nvPr>
        </p:nvSpPr>
        <p:spPr/>
        <p:txBody>
          <a:bodyPr/>
          <a:lstStyle/>
          <a:p>
            <a:fld id="{053ABD4E-16D0-5348-910F-B34FEBD0AA0B}" type="slidenum">
              <a:rPr lang="de-DE" smtClean="0"/>
              <a:t>9</a:t>
            </a:fld>
            <a:endParaRPr lang="de-DE"/>
          </a:p>
        </p:txBody>
      </p:sp>
    </p:spTree>
    <p:extLst>
      <p:ext uri="{BB962C8B-B14F-4D97-AF65-F5344CB8AC3E}">
        <p14:creationId xmlns:p14="http://schemas.microsoft.com/office/powerpoint/2010/main" val="4088841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cs typeface="Calibri"/>
            </a:endParaRPr>
          </a:p>
        </p:txBody>
      </p:sp>
      <p:sp>
        <p:nvSpPr>
          <p:cNvPr id="4" name="Slide Number Placeholder 3"/>
          <p:cNvSpPr>
            <a:spLocks noGrp="1"/>
          </p:cNvSpPr>
          <p:nvPr>
            <p:ph type="sldNum" sz="quarter" idx="5"/>
          </p:nvPr>
        </p:nvSpPr>
        <p:spPr/>
        <p:txBody>
          <a:bodyPr/>
          <a:lstStyle/>
          <a:p>
            <a:fld id="{053ABD4E-16D0-5348-910F-B34FEBD0AA0B}" type="slidenum">
              <a:rPr lang="de-DE" smtClean="0"/>
              <a:t>10</a:t>
            </a:fld>
            <a:endParaRPr lang="de-DE"/>
          </a:p>
        </p:txBody>
      </p:sp>
    </p:spTree>
    <p:extLst>
      <p:ext uri="{BB962C8B-B14F-4D97-AF65-F5344CB8AC3E}">
        <p14:creationId xmlns:p14="http://schemas.microsoft.com/office/powerpoint/2010/main" val="812165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Main Sections Title and Subtitles">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914400" y="2130426"/>
            <a:ext cx="10363200" cy="1470025"/>
          </a:xfrm>
        </p:spPr>
        <p:txBody>
          <a:bodyPr>
            <a:normAutofit/>
          </a:bodyPr>
          <a:lstStyle>
            <a:lvl1pPr algn="ctr">
              <a:defRPr sz="3200" b="1">
                <a:solidFill>
                  <a:srgbClr val="4C5F7E"/>
                </a:solidFill>
              </a:defRPr>
            </a:lvl1pPr>
          </a:lstStyle>
          <a:p>
            <a:r>
              <a:rPr lang="en-AU" noProof="0"/>
              <a:t>MASTERTITELFORMAT BEARBEITEN</a:t>
            </a:r>
          </a:p>
        </p:txBody>
      </p:sp>
      <p:sp>
        <p:nvSpPr>
          <p:cNvPr id="5" name="Rechteck 10"/>
          <p:cNvSpPr/>
          <p:nvPr userDrawn="1"/>
        </p:nvSpPr>
        <p:spPr>
          <a:xfrm flipV="1">
            <a:off x="982133" y="3674747"/>
            <a:ext cx="10249440" cy="45719"/>
          </a:xfrm>
          <a:prstGeom prst="rect">
            <a:avLst/>
          </a:prstGeom>
          <a:solidFill>
            <a:srgbClr val="002369"/>
          </a:solid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de-DE" sz="1800">
              <a:effectLst/>
            </a:endParaRPr>
          </a:p>
        </p:txBody>
      </p:sp>
      <p:sp>
        <p:nvSpPr>
          <p:cNvPr id="3" name="Untertitel 2"/>
          <p:cNvSpPr>
            <a:spLocks noGrp="1"/>
          </p:cNvSpPr>
          <p:nvPr>
            <p:ph type="subTitle" idx="1"/>
          </p:nvPr>
        </p:nvSpPr>
        <p:spPr>
          <a:xfrm>
            <a:off x="1828800" y="3886200"/>
            <a:ext cx="8534400" cy="1752600"/>
          </a:xfrm>
        </p:spPr>
        <p:txBody>
          <a:bodyPr>
            <a:normAutofit/>
          </a:bodyPr>
          <a:lstStyle>
            <a:lvl1pPr marL="0" indent="0" algn="ctr">
              <a:buNone/>
              <a:defRPr sz="2400" b="1">
                <a:solidFill>
                  <a:srgbClr val="A0B05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noProof="0"/>
              <a:t>Master-</a:t>
            </a:r>
            <a:r>
              <a:rPr lang="en-AU" noProof="0" err="1"/>
              <a:t>Untertitelformat</a:t>
            </a:r>
            <a:r>
              <a:rPr lang="en-AU" noProof="0"/>
              <a:t> </a:t>
            </a:r>
            <a:r>
              <a:rPr lang="en-AU" noProof="0" err="1"/>
              <a:t>bearbeiten</a:t>
            </a:r>
            <a:endParaRPr lang="en-AU" noProof="0"/>
          </a:p>
        </p:txBody>
      </p:sp>
      <p:sp>
        <p:nvSpPr>
          <p:cNvPr id="6" name="Marcador de pie de página 23"/>
          <p:cNvSpPr>
            <a:spLocks noGrp="1"/>
          </p:cNvSpPr>
          <p:nvPr>
            <p:ph type="ftr" sz="quarter" idx="3"/>
          </p:nvPr>
        </p:nvSpPr>
        <p:spPr>
          <a:xfrm>
            <a:off x="7696201" y="55319"/>
            <a:ext cx="3110179" cy="365125"/>
          </a:xfrm>
          <a:prstGeom prst="rect">
            <a:avLst/>
          </a:prstGeom>
        </p:spPr>
        <p:txBody>
          <a:bodyPr vert="horz" lIns="91440" tIns="45720" rIns="91440" bIns="45720" rtlCol="0" anchor="ctr"/>
          <a:lstStyle>
            <a:lvl1pPr algn="ctr">
              <a:defRPr sz="800" b="1">
                <a:solidFill>
                  <a:schemeClr val="tx1">
                    <a:tint val="75000"/>
                  </a:schemeClr>
                </a:solidFill>
                <a:latin typeface="Avenir Book" charset="0"/>
                <a:ea typeface="Avenir Book" charset="0"/>
                <a:cs typeface="Avenir Book" charset="0"/>
              </a:defRPr>
            </a:lvl1pPr>
          </a:lstStyle>
          <a:p>
            <a:pPr algn="r"/>
            <a:r>
              <a:rPr lang="en-US" err="1">
                <a:solidFill>
                  <a:srgbClr val="CC023B"/>
                </a:solidFill>
              </a:rPr>
              <a:t>STEMkey</a:t>
            </a:r>
            <a:endParaRPr lang="en-US">
              <a:solidFill>
                <a:srgbClr val="CC023B"/>
              </a:solidFill>
            </a:endParaRPr>
          </a:p>
        </p:txBody>
      </p:sp>
      <p:sp>
        <p:nvSpPr>
          <p:cNvPr id="7" name="Marcador de número de diapositiva 22"/>
          <p:cNvSpPr>
            <a:spLocks noGrp="1"/>
          </p:cNvSpPr>
          <p:nvPr>
            <p:ph type="sldNum" sz="quarter" idx="4"/>
          </p:nvPr>
        </p:nvSpPr>
        <p:spPr>
          <a:xfrm>
            <a:off x="10806380" y="55317"/>
            <a:ext cx="784821" cy="365125"/>
          </a:xfrm>
          <a:prstGeom prst="rect">
            <a:avLst/>
          </a:prstGeom>
        </p:spPr>
        <p:txBody>
          <a:bodyPr vert="horz" lIns="91440" tIns="45720" rIns="91440" bIns="45720" rtlCol="0" anchor="ctr"/>
          <a:lstStyle>
            <a:lvl1pPr algn="r">
              <a:defRPr sz="800" b="1">
                <a:solidFill>
                  <a:srgbClr val="4C5F7E"/>
                </a:solidFill>
                <a:latin typeface="Avenir Book" charset="0"/>
                <a:ea typeface="Avenir Book" charset="0"/>
                <a:cs typeface="Avenir Book" charset="0"/>
              </a:defRPr>
            </a:lvl1pPr>
          </a:lstStyle>
          <a:p>
            <a:r>
              <a:rPr lang="es-ES_tradnl" sz="1200"/>
              <a:t>|  </a:t>
            </a:r>
            <a:fld id="{9DD0088F-7E4A-9C4B-9ED2-72FAF1293163}" type="slidenum">
              <a:rPr lang="es-ES_tradnl" smtClean="0"/>
              <a:pPr/>
              <a:t>‹Nr.›</a:t>
            </a:fld>
            <a:endParaRPr lang="es-ES_tradnl"/>
          </a:p>
        </p:txBody>
      </p:sp>
    </p:spTree>
    <p:extLst>
      <p:ext uri="{BB962C8B-B14F-4D97-AF65-F5344CB8AC3E}">
        <p14:creationId xmlns:p14="http://schemas.microsoft.com/office/powerpoint/2010/main" val="22867644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Sections &amp; Text with lis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09600" y="547338"/>
            <a:ext cx="10972800" cy="647794"/>
          </a:xfrm>
        </p:spPr>
        <p:txBody>
          <a:bodyPr>
            <a:normAutofit/>
          </a:bodyPr>
          <a:lstStyle>
            <a:lvl1pPr>
              <a:defRPr sz="2800" b="1" baseline="0">
                <a:solidFill>
                  <a:srgbClr val="4C5F7E"/>
                </a:solidFill>
                <a:latin typeface="Avenir Book" charset="0"/>
                <a:ea typeface="Avenir Book" charset="0"/>
                <a:cs typeface="Avenir Book" charset="0"/>
              </a:defRPr>
            </a:lvl1pPr>
          </a:lstStyle>
          <a:p>
            <a:r>
              <a:rPr lang="en-US" noProof="0"/>
              <a:t>Title Main Sections</a:t>
            </a:r>
          </a:p>
        </p:txBody>
      </p:sp>
      <p:sp>
        <p:nvSpPr>
          <p:cNvPr id="3" name="Inhaltsplatzhalter 2"/>
          <p:cNvSpPr>
            <a:spLocks noGrp="1"/>
          </p:cNvSpPr>
          <p:nvPr>
            <p:ph idx="1" hasCustomPrompt="1"/>
          </p:nvPr>
        </p:nvSpPr>
        <p:spPr/>
        <p:txBody>
          <a:bodyPr/>
          <a:lstStyle>
            <a:lvl1pPr>
              <a:defRPr>
                <a:latin typeface="+mn-lt"/>
                <a:ea typeface="Avenir Book" charset="0"/>
                <a:cs typeface="Avenir Book" charset="0"/>
              </a:defRPr>
            </a:lvl1pPr>
            <a:lvl2pPr>
              <a:defRPr>
                <a:latin typeface="+mn-lt"/>
                <a:ea typeface="Avenir Book" charset="0"/>
                <a:cs typeface="Avenir Book" charset="0"/>
              </a:defRPr>
            </a:lvl2pPr>
            <a:lvl3pPr>
              <a:defRPr>
                <a:latin typeface="+mn-lt"/>
                <a:ea typeface="Avenir Book" charset="0"/>
                <a:cs typeface="Avenir Book" charset="0"/>
              </a:defRPr>
            </a:lvl3pPr>
            <a:lvl4pPr>
              <a:defRPr>
                <a:latin typeface="+mn-lt"/>
                <a:ea typeface="Avenir Book" charset="0"/>
                <a:cs typeface="Avenir Book" charset="0"/>
              </a:defRPr>
            </a:lvl4pPr>
            <a:lvl5pPr>
              <a:defRPr>
                <a:latin typeface="+mn-lt"/>
                <a:ea typeface="Avenir Book" charset="0"/>
                <a:cs typeface="Avenir Book" charset="0"/>
              </a:defRPr>
            </a:lvl5pPr>
          </a:lstStyle>
          <a:p>
            <a:pPr lvl="0"/>
            <a:r>
              <a:rPr lang="en-US" noProof="0" err="1"/>
              <a:t>Mastertext</a:t>
            </a:r>
            <a:endParaRPr lang="en-US" noProof="0"/>
          </a:p>
        </p:txBody>
      </p:sp>
      <p:sp>
        <p:nvSpPr>
          <p:cNvPr id="19" name="Marcador de número de diapositiva 18"/>
          <p:cNvSpPr>
            <a:spLocks noGrp="1"/>
          </p:cNvSpPr>
          <p:nvPr>
            <p:ph type="sldNum" sz="quarter" idx="11"/>
          </p:nvPr>
        </p:nvSpPr>
        <p:spPr/>
        <p:txBody>
          <a:bodyPr/>
          <a:lstStyle/>
          <a:p>
            <a:r>
              <a:rPr lang="es-ES_tradnl" sz="1200"/>
              <a:t>|  </a:t>
            </a:r>
            <a:fld id="{9DD0088F-7E4A-9C4B-9ED2-72FAF1293163}" type="slidenum">
              <a:rPr lang="es-ES_tradnl" smtClean="0"/>
              <a:pPr/>
              <a:t>‹Nr.›</a:t>
            </a:fld>
            <a:endParaRPr lang="es-ES_tradnl"/>
          </a:p>
        </p:txBody>
      </p:sp>
      <p:sp>
        <p:nvSpPr>
          <p:cNvPr id="5" name="Marcador de pie de página 23"/>
          <p:cNvSpPr>
            <a:spLocks noGrp="1"/>
          </p:cNvSpPr>
          <p:nvPr>
            <p:ph type="ftr" sz="quarter" idx="3"/>
          </p:nvPr>
        </p:nvSpPr>
        <p:spPr>
          <a:xfrm>
            <a:off x="7696201" y="55319"/>
            <a:ext cx="3110179" cy="365125"/>
          </a:xfrm>
          <a:prstGeom prst="rect">
            <a:avLst/>
          </a:prstGeom>
        </p:spPr>
        <p:txBody>
          <a:bodyPr vert="horz" lIns="91440" tIns="45720" rIns="91440" bIns="45720" rtlCol="0" anchor="ctr"/>
          <a:lstStyle>
            <a:lvl1pPr algn="ctr">
              <a:defRPr sz="800" b="1">
                <a:solidFill>
                  <a:schemeClr val="tx1">
                    <a:tint val="75000"/>
                  </a:schemeClr>
                </a:solidFill>
                <a:latin typeface="Avenir Book" charset="0"/>
                <a:ea typeface="Avenir Book" charset="0"/>
                <a:cs typeface="Avenir Book" charset="0"/>
              </a:defRPr>
            </a:lvl1pPr>
          </a:lstStyle>
          <a:p>
            <a:pPr algn="r"/>
            <a:r>
              <a:rPr lang="en-US" err="1">
                <a:solidFill>
                  <a:srgbClr val="CC023B"/>
                </a:solidFill>
              </a:rPr>
              <a:t>STEMkey</a:t>
            </a:r>
            <a:endParaRPr lang="en-US">
              <a:solidFill>
                <a:srgbClr val="CC023B"/>
              </a:solidFill>
            </a:endParaRPr>
          </a:p>
        </p:txBody>
      </p:sp>
      <p:sp>
        <p:nvSpPr>
          <p:cNvPr id="6" name="Rechteck 5"/>
          <p:cNvSpPr/>
          <p:nvPr userDrawn="1"/>
        </p:nvSpPr>
        <p:spPr>
          <a:xfrm>
            <a:off x="609599" y="1241487"/>
            <a:ext cx="10981601" cy="45719"/>
          </a:xfrm>
          <a:prstGeom prst="rect">
            <a:avLst/>
          </a:prstGeom>
          <a:solidFill>
            <a:srgbClr val="B4CB4D"/>
          </a:solid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de-DE" sz="1800">
              <a:effectLst/>
            </a:endParaRPr>
          </a:p>
        </p:txBody>
      </p:sp>
    </p:spTree>
    <p:extLst>
      <p:ext uri="{BB962C8B-B14F-4D97-AF65-F5344CB8AC3E}">
        <p14:creationId xmlns:p14="http://schemas.microsoft.com/office/powerpoint/2010/main" val="771383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om">
    <p:spTree>
      <p:nvGrpSpPr>
        <p:cNvPr id="1" name=""/>
        <p:cNvGrpSpPr/>
        <p:nvPr/>
      </p:nvGrpSpPr>
      <p:grpSpPr>
        <a:xfrm>
          <a:off x="0" y="0"/>
          <a:ext cx="0" cy="0"/>
          <a:chOff x="0" y="0"/>
          <a:chExt cx="0" cy="0"/>
        </a:xfrm>
      </p:grpSpPr>
      <p:sp>
        <p:nvSpPr>
          <p:cNvPr id="142" name="Lysbilde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3780201753"/>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Bild 6" descr="ICSE_fond.jpg"/>
          <p:cNvPicPr>
            <a:picLocks noChangeAspect="1"/>
          </p:cNvPicPr>
          <p:nvPr userDrawn="1"/>
        </p:nvPicPr>
        <p:blipFill rotWithShape="1">
          <a:blip r:embed="rId5">
            <a:alphaModFix amt="39000"/>
            <a:extLst>
              <a:ext uri="{28A0092B-C50C-407E-A947-70E740481C1C}">
                <a14:useLocalDpi xmlns:a14="http://schemas.microsoft.com/office/drawing/2010/main" val="0"/>
              </a:ext>
            </a:extLst>
          </a:blip>
          <a:srcRect l="9878" b="10531"/>
          <a:stretch/>
        </p:blipFill>
        <p:spPr>
          <a:xfrm>
            <a:off x="-1" y="1417638"/>
            <a:ext cx="6854356" cy="5440362"/>
          </a:xfrm>
          <a:prstGeom prst="rect">
            <a:avLst/>
          </a:prstGeom>
        </p:spPr>
      </p:pic>
      <p:sp>
        <p:nvSpPr>
          <p:cNvPr id="2" name="Titelplatzhalter 1"/>
          <p:cNvSpPr>
            <a:spLocks noGrp="1"/>
          </p:cNvSpPr>
          <p:nvPr>
            <p:ph type="title"/>
          </p:nvPr>
        </p:nvSpPr>
        <p:spPr>
          <a:xfrm>
            <a:off x="609600" y="457200"/>
            <a:ext cx="10972800" cy="1143000"/>
          </a:xfrm>
          <a:prstGeom prst="rect">
            <a:avLst/>
          </a:prstGeom>
        </p:spPr>
        <p:txBody>
          <a:bodyPr vert="horz" lIns="91440" tIns="45720" rIns="91440" bIns="45720" rtlCol="0" anchor="ctr">
            <a:normAutofit/>
          </a:bodyPr>
          <a:lstStyle/>
          <a:p>
            <a:r>
              <a:rPr lang="en-US" noProof="0" err="1"/>
              <a:t>Mastertitelformat bearbeiten</a:t>
            </a:r>
            <a:endParaRPr lang="en-US" noProof="0"/>
          </a:p>
        </p:txBody>
      </p:sp>
      <p:sp>
        <p:nvSpPr>
          <p:cNvPr id="3" name="Textplatzhalter 2"/>
          <p:cNvSpPr>
            <a:spLocks noGrp="1"/>
          </p:cNvSpPr>
          <p:nvPr>
            <p:ph type="body" idx="1"/>
          </p:nvPr>
        </p:nvSpPr>
        <p:spPr>
          <a:xfrm>
            <a:off x="609600" y="1600201"/>
            <a:ext cx="10972800" cy="4115229"/>
          </a:xfrm>
          <a:prstGeom prst="rect">
            <a:avLst/>
          </a:prstGeom>
        </p:spPr>
        <p:txBody>
          <a:bodyPr vert="horz" lIns="91440" tIns="45720" rIns="91440" bIns="45720" rtlCol="0">
            <a:normAutofit/>
          </a:bodyPr>
          <a:lstStyle/>
          <a:p>
            <a:pPr lvl="0"/>
            <a:r>
              <a:rPr lang="en-US" noProof="0" err="1"/>
              <a:t>Mastertextformat bearbeiten</a:t>
            </a:r>
            <a:endParaRPr lang="en-US" noProof="0"/>
          </a:p>
          <a:p>
            <a:pPr lvl="1"/>
            <a:r>
              <a:rPr lang="en-US" noProof="0" err="1"/>
              <a:t>Zweite Ebene</a:t>
            </a:r>
            <a:endParaRPr lang="en-US" noProof="0"/>
          </a:p>
          <a:p>
            <a:pPr lvl="2"/>
            <a:r>
              <a:rPr lang="en-US" noProof="0" err="1"/>
              <a:t>Dritte Ebene</a:t>
            </a:r>
            <a:endParaRPr lang="en-US" noProof="0"/>
          </a:p>
          <a:p>
            <a:pPr lvl="3"/>
            <a:r>
              <a:rPr lang="en-US" noProof="0" err="1"/>
              <a:t>Vierte Ebene</a:t>
            </a:r>
            <a:endParaRPr lang="en-US" noProof="0"/>
          </a:p>
          <a:p>
            <a:pPr lvl="4"/>
            <a:r>
              <a:rPr lang="en-US" noProof="0" err="1"/>
              <a:t>Fünfte Ebene</a:t>
            </a:r>
            <a:endParaRPr lang="en-US" noProof="0"/>
          </a:p>
        </p:txBody>
      </p:sp>
      <p:sp>
        <p:nvSpPr>
          <p:cNvPr id="9" name="Rechteck 8"/>
          <p:cNvSpPr/>
          <p:nvPr userDrawn="1"/>
        </p:nvSpPr>
        <p:spPr>
          <a:xfrm>
            <a:off x="605955" y="6675757"/>
            <a:ext cx="6720000" cy="45719"/>
          </a:xfrm>
          <a:prstGeom prst="rect">
            <a:avLst/>
          </a:prstGeom>
          <a:solidFill>
            <a:srgbClr val="B4CB4D"/>
          </a:solid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de-DE" sz="1800">
              <a:effectLst/>
            </a:endParaRPr>
          </a:p>
        </p:txBody>
      </p:sp>
      <p:sp>
        <p:nvSpPr>
          <p:cNvPr id="11" name="Rechteck 10"/>
          <p:cNvSpPr/>
          <p:nvPr userDrawn="1"/>
        </p:nvSpPr>
        <p:spPr>
          <a:xfrm>
            <a:off x="7367999" y="6675757"/>
            <a:ext cx="4223201" cy="45719"/>
          </a:xfrm>
          <a:prstGeom prst="rect">
            <a:avLst/>
          </a:prstGeom>
          <a:solidFill>
            <a:srgbClr val="002369"/>
          </a:solid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de-DE" sz="1800">
              <a:effectLst/>
            </a:endParaRPr>
          </a:p>
        </p:txBody>
      </p:sp>
      <p:sp>
        <p:nvSpPr>
          <p:cNvPr id="23" name="Marcador de número de diapositiva 22"/>
          <p:cNvSpPr>
            <a:spLocks noGrp="1"/>
          </p:cNvSpPr>
          <p:nvPr>
            <p:ph type="sldNum" sz="quarter" idx="4"/>
          </p:nvPr>
        </p:nvSpPr>
        <p:spPr>
          <a:xfrm>
            <a:off x="10806380" y="55317"/>
            <a:ext cx="784821" cy="365125"/>
          </a:xfrm>
          <a:prstGeom prst="rect">
            <a:avLst/>
          </a:prstGeom>
        </p:spPr>
        <p:txBody>
          <a:bodyPr vert="horz" lIns="91440" tIns="45720" rIns="91440" bIns="45720" rtlCol="0" anchor="ctr"/>
          <a:lstStyle>
            <a:lvl1pPr algn="r">
              <a:defRPr sz="800" b="1">
                <a:solidFill>
                  <a:srgbClr val="4C5F7E"/>
                </a:solidFill>
                <a:latin typeface="Avenir Book" charset="0"/>
                <a:ea typeface="Avenir Book" charset="0"/>
                <a:cs typeface="Avenir Book" charset="0"/>
              </a:defRPr>
            </a:lvl1pPr>
          </a:lstStyle>
          <a:p>
            <a:r>
              <a:rPr lang="es-ES_tradnl" sz="1200"/>
              <a:t>| </a:t>
            </a:r>
            <a:fld id="{9DD0088F-7E4A-9C4B-9ED2-72FAF1293163}" type="slidenum">
              <a:rPr lang="es-ES_tradnl" smtClean="0"/>
              <a:t>‹Nr.›</a:t>
            </a:fld>
            <a:endParaRPr lang="es-ES_tradnl"/>
          </a:p>
        </p:txBody>
      </p:sp>
      <p:sp>
        <p:nvSpPr>
          <p:cNvPr id="24" name="Marcador de pie de página 23"/>
          <p:cNvSpPr>
            <a:spLocks noGrp="1"/>
          </p:cNvSpPr>
          <p:nvPr>
            <p:ph type="ftr" sz="quarter" idx="3"/>
          </p:nvPr>
        </p:nvSpPr>
        <p:spPr>
          <a:xfrm>
            <a:off x="7696201" y="55319"/>
            <a:ext cx="3110179" cy="365125"/>
          </a:xfrm>
          <a:prstGeom prst="rect">
            <a:avLst/>
          </a:prstGeom>
        </p:spPr>
        <p:txBody>
          <a:bodyPr vert="horz" lIns="91440" tIns="45720" rIns="91440" bIns="45720" rtlCol="0" anchor="ctr"/>
          <a:lstStyle>
            <a:lvl1pPr algn="ctr">
              <a:defRPr sz="800" b="1">
                <a:solidFill>
                  <a:schemeClr val="tx1">
                    <a:tint val="75000"/>
                  </a:schemeClr>
                </a:solidFill>
                <a:latin typeface="Avenir Book" charset="0"/>
                <a:ea typeface="Avenir Book" charset="0"/>
                <a:cs typeface="Avenir Book" charset="0"/>
              </a:defRPr>
            </a:lvl1pPr>
          </a:lstStyle>
          <a:p>
            <a:pPr algn="r"/>
            <a:r>
              <a:rPr lang="en-US" err="1">
                <a:solidFill>
                  <a:srgbClr val="CC023B"/>
                </a:solidFill>
              </a:rPr>
              <a:t>STEMkey</a:t>
            </a:r>
            <a:endParaRPr lang="en-US">
              <a:solidFill>
                <a:srgbClr val="CC023B"/>
              </a:solidFill>
            </a:endParaRPr>
          </a:p>
        </p:txBody>
      </p:sp>
      <p:pic>
        <p:nvPicPr>
          <p:cNvPr id="5" name="Grafik 4">
            <a:extLst>
              <a:ext uri="{FF2B5EF4-FFF2-40B4-BE49-F238E27FC236}">
                <a16:creationId xmlns:a16="http://schemas.microsoft.com/office/drawing/2014/main" id="{771102ED-CB83-4430-BE35-24D34972C929}"/>
              </a:ext>
            </a:extLst>
          </p:cNvPr>
          <p:cNvPicPr>
            <a:picLocks noChangeAspect="1"/>
          </p:cNvPicPr>
          <p:nvPr userDrawn="1"/>
        </p:nvPicPr>
        <p:blipFill>
          <a:blip r:embed="rId6"/>
          <a:stretch>
            <a:fillRect/>
          </a:stretch>
        </p:blipFill>
        <p:spPr>
          <a:xfrm>
            <a:off x="609600" y="5851954"/>
            <a:ext cx="1850265" cy="823803"/>
          </a:xfrm>
          <a:prstGeom prst="rect">
            <a:avLst/>
          </a:prstGeom>
        </p:spPr>
      </p:pic>
      <p:pic>
        <p:nvPicPr>
          <p:cNvPr id="10" name="Grafik 9">
            <a:extLst>
              <a:ext uri="{FF2B5EF4-FFF2-40B4-BE49-F238E27FC236}">
                <a16:creationId xmlns:a16="http://schemas.microsoft.com/office/drawing/2014/main" id="{030C6765-3D1C-4E3F-9FDA-B210DDF3B8DA}"/>
              </a:ext>
            </a:extLst>
          </p:cNvPr>
          <p:cNvPicPr>
            <a:picLocks noChangeAspect="1"/>
          </p:cNvPicPr>
          <p:nvPr userDrawn="1"/>
        </p:nvPicPr>
        <p:blipFill rotWithShape="1">
          <a:blip r:embed="rId7"/>
          <a:srcRect b="14149"/>
          <a:stretch/>
        </p:blipFill>
        <p:spPr>
          <a:xfrm>
            <a:off x="2839850" y="6002440"/>
            <a:ext cx="2517265" cy="617301"/>
          </a:xfrm>
          <a:prstGeom prst="rect">
            <a:avLst/>
          </a:prstGeom>
        </p:spPr>
      </p:pic>
      <p:pic>
        <p:nvPicPr>
          <p:cNvPr id="12" name="Bild 7"/>
          <p:cNvPicPr>
            <a:picLocks noChangeAspect="1"/>
          </p:cNvPicPr>
          <p:nvPr userDrawn="1"/>
        </p:nvPicPr>
        <p:blipFill>
          <a:blip r:embed="rId8"/>
          <a:stretch>
            <a:fillRect/>
          </a:stretch>
        </p:blipFill>
        <p:spPr>
          <a:xfrm>
            <a:off x="10226842" y="5932269"/>
            <a:ext cx="1368020" cy="706075"/>
          </a:xfrm>
          <a:prstGeom prst="rect">
            <a:avLst/>
          </a:prstGeom>
        </p:spPr>
      </p:pic>
      <p:pic>
        <p:nvPicPr>
          <p:cNvPr id="14" name="Picture 2">
            <a:extLst>
              <a:ext uri="{FF2B5EF4-FFF2-40B4-BE49-F238E27FC236}">
                <a16:creationId xmlns:a16="http://schemas.microsoft.com/office/drawing/2014/main" id="{B604E74E-3AFA-4FF4-BB51-C6D86D8F3155}"/>
              </a:ext>
            </a:extLst>
          </p:cNvPr>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7005638" y="6151290"/>
            <a:ext cx="2843213" cy="2680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1651542"/>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9" r:id="rId3"/>
  </p:sldLayoutIdLst>
  <p:hf hdr="0"/>
  <p:txStyles>
    <p:titleStyle>
      <a:lvl1pPr algn="l" defTabSz="457200" rtl="0" eaLnBrk="1" latinLnBrk="0" hangingPunct="1">
        <a:spcBef>
          <a:spcPct val="0"/>
        </a:spcBef>
        <a:buNone/>
        <a:defRPr sz="3200" b="1" kern="1200">
          <a:solidFill>
            <a:srgbClr val="4C5F7E"/>
          </a:solidFill>
          <a:latin typeface="Avenir Book" charset="0"/>
          <a:ea typeface="Avenir Book" charset="0"/>
          <a:cs typeface="Avenir Book" charset="0"/>
        </a:defRPr>
      </a:lvl1pPr>
    </p:titleStyle>
    <p:bodyStyle>
      <a:lvl1pPr marL="342900" indent="-342900" algn="l" defTabSz="457200" rtl="0" eaLnBrk="1" latinLnBrk="0" hangingPunct="1">
        <a:spcBef>
          <a:spcPct val="20000"/>
        </a:spcBef>
        <a:buClr>
          <a:srgbClr val="BE002D"/>
        </a:buClr>
        <a:buFont typeface="Arial"/>
        <a:buChar char="•"/>
        <a:defRPr sz="2800" kern="1200">
          <a:solidFill>
            <a:schemeClr val="tx1"/>
          </a:solidFill>
          <a:latin typeface="+mn-lt"/>
          <a:ea typeface="Avenir Book" charset="0"/>
          <a:cs typeface="Avenir Book" charset="0"/>
        </a:defRPr>
      </a:lvl1pPr>
      <a:lvl2pPr marL="742950" indent="-285750" algn="l" defTabSz="457200" rtl="0" eaLnBrk="1" latinLnBrk="0" hangingPunct="1">
        <a:spcBef>
          <a:spcPct val="20000"/>
        </a:spcBef>
        <a:buClr>
          <a:srgbClr val="B4CB4D"/>
        </a:buClr>
        <a:buFont typeface="Arial"/>
        <a:buChar char="•"/>
        <a:defRPr sz="2400" kern="1200">
          <a:solidFill>
            <a:schemeClr val="tx1"/>
          </a:solidFill>
          <a:latin typeface="+mn-lt"/>
          <a:ea typeface="Avenir Book" charset="0"/>
          <a:cs typeface="Avenir Book" charset="0"/>
        </a:defRPr>
      </a:lvl2pPr>
      <a:lvl3pPr marL="1143000" indent="-228600" algn="l" defTabSz="457200" rtl="0" eaLnBrk="1" latinLnBrk="0" hangingPunct="1">
        <a:spcBef>
          <a:spcPct val="20000"/>
        </a:spcBef>
        <a:buClr>
          <a:srgbClr val="001470"/>
        </a:buClr>
        <a:buFont typeface="Arial"/>
        <a:buChar char="•"/>
        <a:defRPr sz="2000" kern="1200">
          <a:solidFill>
            <a:schemeClr val="tx1"/>
          </a:solidFill>
          <a:latin typeface="+mn-lt"/>
          <a:ea typeface="Avenir Book" charset="0"/>
          <a:cs typeface="Avenir Book" charset="0"/>
        </a:defRPr>
      </a:lvl3pPr>
      <a:lvl4pPr marL="1600200" indent="-228600" algn="l" defTabSz="457200" rtl="0" eaLnBrk="1" latinLnBrk="0" hangingPunct="1">
        <a:spcBef>
          <a:spcPct val="20000"/>
        </a:spcBef>
        <a:buSzPct val="75000"/>
        <a:buFont typeface="Wingdings" charset="2"/>
        <a:buChar char="§"/>
        <a:defRPr sz="2000" kern="1200">
          <a:solidFill>
            <a:schemeClr val="tx1"/>
          </a:solidFill>
          <a:latin typeface="+mn-lt"/>
          <a:ea typeface="Avenir Book" charset="0"/>
          <a:cs typeface="Avenir Book" charset="0"/>
        </a:defRPr>
      </a:lvl4pPr>
      <a:lvl5pPr marL="2057400" indent="-228600" algn="l" defTabSz="457200" rtl="0" eaLnBrk="1" latinLnBrk="0" hangingPunct="1">
        <a:spcBef>
          <a:spcPct val="20000"/>
        </a:spcBef>
        <a:buSzPct val="80000"/>
        <a:buFont typeface="Lucida Grande"/>
        <a:buChar char="-"/>
        <a:defRPr sz="2000" kern="1200">
          <a:solidFill>
            <a:schemeClr val="tx1"/>
          </a:solidFill>
          <a:latin typeface="+mn-lt"/>
          <a:ea typeface="Avenir Book" charset="0"/>
          <a:cs typeface="Avenir Book"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hyperlink" Target="https://www.meta-synthesis.com/webbook/35_pt/pt_database.php?Button=1900-1949+Formulations"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hyperlink" Target="https://www.stem.org.uk/rx322u" TargetMode="External"/><Relationship Id="rId7"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hyperlink" Target="https://geology.com/volcanoes/kawah-ijen/" TargetMode="External"/><Relationship Id="rId5" Type="http://schemas.openxmlformats.org/officeDocument/2006/relationships/hyperlink" Target="https://www.euchems.edu/euchems-periodic-table/" TargetMode="External"/><Relationship Id="rId4" Type="http://schemas.openxmlformats.org/officeDocument/2006/relationships/hyperlink" Target="https://www.euchems.eu/euchems-periodic-table/" TargetMode="External"/><Relationship Id="rId9" Type="http://schemas.openxmlformats.org/officeDocument/2006/relationships/image" Target="../media/image42.jpeg"/></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2.jpeg"/></Relationships>
</file>

<file path=ppt/slides/_rels/slide2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ideo" Target="https://www.youtube.com/embed/videoseries?list=PLkIR4yjoBdd_GC4l3qC4u7i__SunaJwcb" TargetMode="Externa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7.jpeg"/></Relationships>
</file>

<file path=ppt/slides/_rels/slide3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3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hyperlink" Target="https://mrdata.usgs.gov/general/map-global.html" TargetMode="External"/><Relationship Id="rId2" Type="http://schemas.openxmlformats.org/officeDocument/2006/relationships/image" Target="../media/image54.png"/><Relationship Id="rId1"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10.jpeg"/></Relationships>
</file>

<file path=ppt/slides/_rels/slide4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47.jpeg"/></Relationships>
</file>

<file path=ppt/slides/_rels/slide42.xml.rels><?xml version="1.0" encoding="UTF-8" standalone="yes"?>
<Relationships xmlns="http://schemas.openxmlformats.org/package/2006/relationships"><Relationship Id="rId3" Type="http://schemas.openxmlformats.org/officeDocument/2006/relationships/hyperlink" Target="https://edition.cnn.com/videos/world/2018/05/02/cnn-freedom-project-electric-cars-cobalt-elbagir-pkg.cnn" TargetMode="External"/><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6.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2219325" y="1192192"/>
            <a:ext cx="7772400" cy="2475530"/>
          </a:xfrm>
        </p:spPr>
        <p:txBody>
          <a:bodyPr>
            <a:normAutofit/>
          </a:bodyPr>
          <a:lstStyle/>
          <a:p>
            <a:pPr>
              <a:spcBef>
                <a:spcPts val="600"/>
              </a:spcBef>
            </a:pPr>
            <a:br>
              <a:rPr lang="de-DE" sz="3600" dirty="0"/>
            </a:br>
            <a:r>
              <a:rPr lang="de-DE" sz="3600" dirty="0">
                <a:solidFill>
                  <a:srgbClr val="002369"/>
                </a:solidFill>
                <a:latin typeface="Avenir Book"/>
              </a:rPr>
              <a:t>IO7 Das Periodensystem</a:t>
            </a:r>
            <a:br>
              <a:rPr lang="de-DE" sz="3600" dirty="0"/>
            </a:br>
            <a:br>
              <a:rPr lang="de-DE" sz="3600" dirty="0"/>
            </a:br>
            <a:r>
              <a:rPr lang="nb-NO" sz="2800" dirty="0">
                <a:latin typeface="Avenir Book"/>
              </a:rPr>
              <a:t>Lehrmodul</a:t>
            </a:r>
            <a:endParaRPr lang="de-DE" sz="2800" b="0" dirty="0">
              <a:latin typeface="Avenir Book"/>
            </a:endParaRPr>
          </a:p>
          <a:p>
            <a:pPr>
              <a:spcBef>
                <a:spcPts val="600"/>
              </a:spcBef>
            </a:pPr>
            <a:endParaRPr lang="de-DE" sz="3600" dirty="0"/>
          </a:p>
        </p:txBody>
      </p:sp>
      <p:sp>
        <p:nvSpPr>
          <p:cNvPr id="8" name="Untertitel 2">
            <a:extLst>
              <a:ext uri="{FF2B5EF4-FFF2-40B4-BE49-F238E27FC236}">
                <a16:creationId xmlns:a16="http://schemas.microsoft.com/office/drawing/2014/main" id="{0A97CD6B-61A0-4386-A5CD-8A16C9350F1E}"/>
              </a:ext>
            </a:extLst>
          </p:cNvPr>
          <p:cNvSpPr>
            <a:spLocks noGrp="1"/>
          </p:cNvSpPr>
          <p:nvPr>
            <p:ph type="subTitle" idx="1"/>
          </p:nvPr>
        </p:nvSpPr>
        <p:spPr>
          <a:xfrm>
            <a:off x="2147147" y="3913208"/>
            <a:ext cx="7844578" cy="1752600"/>
          </a:xfrm>
        </p:spPr>
        <p:txBody>
          <a:bodyPr vert="horz" lIns="91440" tIns="45720" rIns="91440" bIns="45720" rtlCol="0" anchor="t">
            <a:normAutofit fontScale="40000" lnSpcReduction="20000"/>
          </a:bodyPr>
          <a:lstStyle/>
          <a:p>
            <a:pPr algn="just" rtl="0" fontAlgn="base"/>
            <a:r>
              <a:rPr lang="en-US" sz="4200" b="1" i="0" dirty="0">
                <a:effectLst/>
                <a:cs typeface="Calibri" panose="020F0502020204030204" pitchFamily="34" charset="0"/>
              </a:rPr>
              <a:t>Allgemeine </a:t>
            </a:r>
            <a:r>
              <a:rPr lang="en-US" sz="4200" b="1" i="0" dirty="0" err="1">
                <a:effectLst/>
                <a:cs typeface="Calibri" panose="020F0502020204030204" pitchFamily="34" charset="0"/>
              </a:rPr>
              <a:t>Lernz</a:t>
            </a:r>
            <a:r>
              <a:rPr lang="en-US" sz="4200" b="0" i="0" dirty="0" err="1">
                <a:effectLst/>
                <a:cs typeface="Calibri" panose="020F0502020204030204" pitchFamily="34" charset="0"/>
              </a:rPr>
              <a:t>iele</a:t>
            </a:r>
            <a:r>
              <a:rPr lang="en-US" sz="4200" b="0" i="0" dirty="0">
                <a:effectLst/>
                <a:cs typeface="Calibri" panose="020F0502020204030204" pitchFamily="34" charset="0"/>
              </a:rPr>
              <a:t> </a:t>
            </a:r>
          </a:p>
          <a:p>
            <a:pPr algn="just" rtl="0" fontAlgn="base"/>
            <a:r>
              <a:rPr lang="en-US" sz="2900" b="1" i="1" dirty="0">
                <a:effectLst/>
              </a:rPr>
              <a:t>Die </a:t>
            </a:r>
            <a:r>
              <a:rPr lang="en-US" sz="2900" b="0" i="0" dirty="0" err="1">
                <a:effectLst/>
              </a:rPr>
              <a:t>Studierenden</a:t>
            </a:r>
            <a:r>
              <a:rPr lang="en-US" sz="2900" b="1" i="1" dirty="0">
                <a:effectLst/>
              </a:rPr>
              <a:t> </a:t>
            </a:r>
            <a:r>
              <a:rPr lang="en-US" sz="2900" b="1" i="1" dirty="0" err="1">
                <a:effectLst/>
              </a:rPr>
              <a:t>sollen</a:t>
            </a:r>
            <a:r>
              <a:rPr lang="en-US" sz="2900" b="1" i="1" dirty="0">
                <a:effectLst/>
              </a:rPr>
              <a:t> in der Lage sein </a:t>
            </a:r>
          </a:p>
          <a:p>
            <a:pPr algn="just" rtl="0" fontAlgn="base">
              <a:buFont typeface="Arial" panose="020B0604020202020204" pitchFamily="34" charset="0"/>
              <a:buChar char="•"/>
            </a:pPr>
            <a:r>
              <a:rPr lang="en-US" sz="2900" b="0" i="0" dirty="0" err="1">
                <a:effectLst/>
              </a:rPr>
              <a:t>zu</a:t>
            </a:r>
            <a:r>
              <a:rPr lang="en-US" sz="2900" b="0" i="0" dirty="0">
                <a:effectLst/>
              </a:rPr>
              <a:t> </a:t>
            </a:r>
            <a:r>
              <a:rPr lang="en-US" sz="2900" b="0" i="0" dirty="0" err="1">
                <a:effectLst/>
              </a:rPr>
              <a:t>beschreiben</a:t>
            </a:r>
            <a:r>
              <a:rPr lang="en-US" sz="2900" b="0" i="0" dirty="0">
                <a:effectLst/>
              </a:rPr>
              <a:t>, </a:t>
            </a:r>
            <a:r>
              <a:rPr lang="en-US" sz="2900" b="0" i="0" dirty="0" err="1">
                <a:effectLst/>
              </a:rPr>
              <a:t>wie</a:t>
            </a:r>
            <a:r>
              <a:rPr lang="en-US" sz="2900" b="0" i="0" dirty="0">
                <a:effectLst/>
              </a:rPr>
              <a:t> das </a:t>
            </a:r>
            <a:r>
              <a:rPr lang="en-US" sz="2900" b="0" i="0" dirty="0" err="1">
                <a:effectLst/>
              </a:rPr>
              <a:t>Periodensystem</a:t>
            </a:r>
            <a:r>
              <a:rPr lang="en-US" sz="2900" b="0" i="0" dirty="0">
                <a:effectLst/>
              </a:rPr>
              <a:t> </a:t>
            </a:r>
            <a:r>
              <a:rPr lang="en-US" sz="2900" b="0" i="0" dirty="0" err="1">
                <a:effectLst/>
              </a:rPr>
              <a:t>ein</a:t>
            </a:r>
            <a:r>
              <a:rPr lang="en-US" sz="2900" b="0" i="0" dirty="0">
                <a:effectLst/>
              </a:rPr>
              <a:t> </a:t>
            </a:r>
            <a:r>
              <a:rPr lang="en-US" sz="2900" b="0" i="1" dirty="0" err="1">
                <a:effectLst/>
              </a:rPr>
              <a:t>wichtiges</a:t>
            </a:r>
            <a:r>
              <a:rPr lang="en-US" sz="2900" b="0" i="1" dirty="0">
                <a:effectLst/>
              </a:rPr>
              <a:t> </a:t>
            </a:r>
            <a:r>
              <a:rPr lang="en-US" sz="2900" b="0" i="1" dirty="0" err="1">
                <a:effectLst/>
              </a:rPr>
              <a:t>Werkzeug</a:t>
            </a:r>
            <a:r>
              <a:rPr lang="en-US" sz="2900" b="0" i="1" dirty="0">
                <a:effectLst/>
              </a:rPr>
              <a:t> für die </a:t>
            </a:r>
            <a:r>
              <a:rPr lang="en-US" sz="2900" b="0" i="1" dirty="0" err="1">
                <a:effectLst/>
              </a:rPr>
              <a:t>Erforschung</a:t>
            </a:r>
            <a:r>
              <a:rPr lang="en-US" sz="2900" b="0" i="1" dirty="0">
                <a:effectLst/>
              </a:rPr>
              <a:t> und das </a:t>
            </a:r>
            <a:r>
              <a:rPr lang="en-US" sz="2900" b="0" i="1" dirty="0" err="1">
                <a:effectLst/>
              </a:rPr>
              <a:t>Verständnis</a:t>
            </a:r>
            <a:r>
              <a:rPr lang="en-US" sz="2900" b="0" i="1" dirty="0">
                <a:effectLst/>
              </a:rPr>
              <a:t> der </a:t>
            </a:r>
            <a:r>
              <a:rPr lang="en-US" sz="2900" b="0" i="1" dirty="0" err="1">
                <a:effectLst/>
              </a:rPr>
              <a:t>Beschaffenheit</a:t>
            </a:r>
            <a:r>
              <a:rPr lang="en-US" sz="2900" b="0" i="1" dirty="0">
                <a:effectLst/>
              </a:rPr>
              <a:t> der </a:t>
            </a:r>
            <a:r>
              <a:rPr lang="en-US" sz="2900" b="0" i="1" dirty="0" err="1">
                <a:effectLst/>
              </a:rPr>
              <a:t>Natur</a:t>
            </a:r>
            <a:r>
              <a:rPr lang="en-US" sz="2900" b="0" i="1" dirty="0">
                <a:effectLst/>
              </a:rPr>
              <a:t> </a:t>
            </a:r>
            <a:r>
              <a:rPr lang="en-US" sz="2900" b="0" i="0" dirty="0">
                <a:effectLst/>
              </a:rPr>
              <a:t>war und immer </a:t>
            </a:r>
            <a:r>
              <a:rPr lang="en-US" sz="2900" b="0" i="0" dirty="0" err="1">
                <a:effectLst/>
              </a:rPr>
              <a:t>noch</a:t>
            </a:r>
            <a:r>
              <a:rPr lang="en-US" sz="2900" b="0" i="0" dirty="0">
                <a:effectLst/>
              </a:rPr>
              <a:t> </a:t>
            </a:r>
            <a:r>
              <a:rPr lang="en-US" sz="2900" b="0" i="0" dirty="0" err="1">
                <a:effectLst/>
              </a:rPr>
              <a:t>ist</a:t>
            </a:r>
            <a:r>
              <a:rPr lang="en-US" sz="2900" b="0" i="0" dirty="0">
                <a:effectLst/>
              </a:rPr>
              <a:t> (Teil 1) </a:t>
            </a:r>
          </a:p>
          <a:p>
            <a:pPr algn="just" rtl="0" fontAlgn="base">
              <a:buFont typeface="Arial" panose="020B0604020202020204" pitchFamily="34" charset="0"/>
              <a:buChar char="•"/>
            </a:pPr>
            <a:r>
              <a:rPr lang="en-US" sz="2900" b="0" i="0" dirty="0">
                <a:effectLst/>
              </a:rPr>
              <a:t>die </a:t>
            </a:r>
            <a:r>
              <a:rPr lang="en-US" sz="2900" b="0" i="1" dirty="0" err="1">
                <a:effectLst/>
              </a:rPr>
              <a:t>Eigenschaften</a:t>
            </a:r>
            <a:r>
              <a:rPr lang="en-US" sz="2900" b="0" i="1" dirty="0">
                <a:effectLst/>
              </a:rPr>
              <a:t> </a:t>
            </a:r>
            <a:r>
              <a:rPr lang="en-US" sz="2900" b="0" i="1" dirty="0" err="1">
                <a:effectLst/>
              </a:rPr>
              <a:t>einiger</a:t>
            </a:r>
            <a:r>
              <a:rPr lang="en-US" sz="2900" b="0" i="1" dirty="0">
                <a:effectLst/>
              </a:rPr>
              <a:t> „</a:t>
            </a:r>
            <a:r>
              <a:rPr lang="en-US" sz="2900" b="0" i="1" dirty="0" err="1">
                <a:effectLst/>
              </a:rPr>
              <a:t>Bewohner</a:t>
            </a:r>
            <a:r>
              <a:rPr lang="en-US" sz="2900" b="0" i="1" dirty="0">
                <a:effectLst/>
              </a:rPr>
              <a:t>” </a:t>
            </a:r>
            <a:r>
              <a:rPr lang="en-US" sz="2900" b="0" i="0" dirty="0">
                <a:effectLst/>
              </a:rPr>
              <a:t>des </a:t>
            </a:r>
            <a:r>
              <a:rPr lang="en-US" sz="2900" b="0" i="0" dirty="0" err="1">
                <a:effectLst/>
              </a:rPr>
              <a:t>Periodensystems</a:t>
            </a:r>
            <a:r>
              <a:rPr lang="en-US" sz="2900" b="0" i="0" dirty="0">
                <a:effectLst/>
              </a:rPr>
              <a:t> (d. h. der </a:t>
            </a:r>
            <a:r>
              <a:rPr lang="en-US" sz="2900" b="0" i="0" dirty="0" err="1">
                <a:effectLst/>
              </a:rPr>
              <a:t>chemischen</a:t>
            </a:r>
            <a:r>
              <a:rPr lang="en-US" sz="2900" b="0" i="0" dirty="0">
                <a:effectLst/>
              </a:rPr>
              <a:t> </a:t>
            </a:r>
            <a:r>
              <a:rPr lang="en-US" sz="2900" b="0" i="0" dirty="0" err="1">
                <a:effectLst/>
              </a:rPr>
              <a:t>Elemente</a:t>
            </a:r>
            <a:r>
              <a:rPr lang="en-US" sz="2900" b="0" i="0" dirty="0">
                <a:effectLst/>
              </a:rPr>
              <a:t>) </a:t>
            </a:r>
            <a:r>
              <a:rPr lang="en-US" sz="2900" b="0" i="0" dirty="0" err="1">
                <a:effectLst/>
              </a:rPr>
              <a:t>zu</a:t>
            </a:r>
            <a:r>
              <a:rPr lang="en-US" sz="2900" b="0" i="0" dirty="0">
                <a:effectLst/>
              </a:rPr>
              <a:t> </a:t>
            </a:r>
            <a:r>
              <a:rPr lang="en-US" sz="2900" b="0" i="0" dirty="0" err="1">
                <a:effectLst/>
              </a:rPr>
              <a:t>erklären</a:t>
            </a:r>
            <a:r>
              <a:rPr lang="en-US" sz="2900" b="0" i="0" dirty="0">
                <a:effectLst/>
              </a:rPr>
              <a:t> und </a:t>
            </a:r>
            <a:r>
              <a:rPr lang="en-US" sz="2900" b="0" i="0" dirty="0" err="1">
                <a:effectLst/>
              </a:rPr>
              <a:t>zu</a:t>
            </a:r>
            <a:r>
              <a:rPr lang="en-US" sz="2900" b="0" i="0" dirty="0">
                <a:effectLst/>
              </a:rPr>
              <a:t> </a:t>
            </a:r>
            <a:r>
              <a:rPr lang="en-US" sz="2900" b="0" i="0" dirty="0" err="1">
                <a:effectLst/>
              </a:rPr>
              <a:t>diskutieren</a:t>
            </a:r>
            <a:r>
              <a:rPr lang="en-US" sz="2900" b="0" i="0" dirty="0">
                <a:effectLst/>
              </a:rPr>
              <a:t>, </a:t>
            </a:r>
            <a:r>
              <a:rPr lang="en-US" sz="2900" b="0" i="0" dirty="0" err="1">
                <a:effectLst/>
              </a:rPr>
              <a:t>wie</a:t>
            </a:r>
            <a:r>
              <a:rPr lang="en-US" sz="2900" b="0" i="0" dirty="0">
                <a:effectLst/>
              </a:rPr>
              <a:t> der </a:t>
            </a:r>
            <a:r>
              <a:rPr lang="en-US" sz="2900" b="0" i="0" dirty="0" err="1">
                <a:effectLst/>
              </a:rPr>
              <a:t>Kontext</a:t>
            </a:r>
            <a:r>
              <a:rPr lang="en-US" sz="2900" b="0" i="0" dirty="0">
                <a:effectLst/>
              </a:rPr>
              <a:t> die </a:t>
            </a:r>
            <a:r>
              <a:rPr lang="en-US" sz="2900" b="0" i="0" dirty="0" err="1">
                <a:effectLst/>
              </a:rPr>
              <a:t>Elemente</a:t>
            </a:r>
            <a:r>
              <a:rPr lang="en-US" sz="2900" b="0" i="0" dirty="0">
                <a:effectLst/>
              </a:rPr>
              <a:t> für das Leben der </a:t>
            </a:r>
            <a:r>
              <a:rPr lang="en-US" sz="2900" b="0" i="0" dirty="0" err="1">
                <a:effectLst/>
              </a:rPr>
              <a:t>Lernenden</a:t>
            </a:r>
            <a:r>
              <a:rPr lang="en-US" sz="2900" b="0" i="0" dirty="0">
                <a:effectLst/>
              </a:rPr>
              <a:t> </a:t>
            </a:r>
            <a:r>
              <a:rPr lang="en-US" sz="2900" b="0" i="0" dirty="0" err="1">
                <a:effectLst/>
              </a:rPr>
              <a:t>relevanter</a:t>
            </a:r>
            <a:r>
              <a:rPr lang="en-US" sz="2900" b="0" i="0" dirty="0">
                <a:effectLst/>
              </a:rPr>
              <a:t> </a:t>
            </a:r>
            <a:r>
              <a:rPr lang="en-US" sz="2900" b="0" i="0" dirty="0" err="1">
                <a:effectLst/>
              </a:rPr>
              <a:t>machen</a:t>
            </a:r>
            <a:r>
              <a:rPr lang="en-US" sz="2900" b="0" i="0" dirty="0">
                <a:effectLst/>
              </a:rPr>
              <a:t> </a:t>
            </a:r>
            <a:r>
              <a:rPr lang="en-US" sz="2900" b="0" i="0" dirty="0" err="1">
                <a:effectLst/>
              </a:rPr>
              <a:t>kann</a:t>
            </a:r>
            <a:r>
              <a:rPr lang="en-US" sz="2900" b="0" i="0" dirty="0">
                <a:effectLst/>
              </a:rPr>
              <a:t> (Teil 2, Teil 4) </a:t>
            </a:r>
          </a:p>
          <a:p>
            <a:pPr algn="just" rtl="0" fontAlgn="base">
              <a:buFont typeface="Arial" panose="020B0604020202020204" pitchFamily="34" charset="0"/>
              <a:buChar char="•"/>
            </a:pPr>
            <a:r>
              <a:rPr lang="en-US" sz="2900" b="0" i="0" dirty="0">
                <a:effectLst/>
              </a:rPr>
              <a:t>das </a:t>
            </a:r>
            <a:r>
              <a:rPr lang="en-US" sz="2900" b="0" i="0" dirty="0" err="1">
                <a:effectLst/>
              </a:rPr>
              <a:t>Periodensystem</a:t>
            </a:r>
            <a:r>
              <a:rPr lang="en-US" sz="2900" b="0" i="0" dirty="0">
                <a:effectLst/>
              </a:rPr>
              <a:t> </a:t>
            </a:r>
            <a:r>
              <a:rPr lang="en-US" sz="2900" b="0" i="0" dirty="0" err="1">
                <a:effectLst/>
              </a:rPr>
              <a:t>als</a:t>
            </a:r>
            <a:r>
              <a:rPr lang="en-US" sz="2900" b="0" i="0" dirty="0">
                <a:effectLst/>
              </a:rPr>
              <a:t> </a:t>
            </a:r>
            <a:r>
              <a:rPr lang="en-US" sz="2900" b="0" i="0" dirty="0" err="1">
                <a:effectLst/>
              </a:rPr>
              <a:t>Informationsquelle</a:t>
            </a:r>
            <a:r>
              <a:rPr lang="en-US" sz="2900" b="0" i="0" dirty="0">
                <a:effectLst/>
              </a:rPr>
              <a:t> </a:t>
            </a:r>
            <a:r>
              <a:rPr lang="en-US" sz="2900" b="0" i="0" dirty="0" err="1">
                <a:effectLst/>
              </a:rPr>
              <a:t>zum</a:t>
            </a:r>
            <a:r>
              <a:rPr lang="en-US" sz="2900" b="0" i="0" dirty="0">
                <a:effectLst/>
              </a:rPr>
              <a:t> </a:t>
            </a:r>
            <a:r>
              <a:rPr lang="en-US" sz="2900" b="0" i="0" dirty="0" err="1">
                <a:effectLst/>
              </a:rPr>
              <a:t>Verständnis</a:t>
            </a:r>
            <a:r>
              <a:rPr lang="en-US" sz="2900" b="0" i="0" dirty="0">
                <a:effectLst/>
              </a:rPr>
              <a:t> der </a:t>
            </a:r>
            <a:r>
              <a:rPr lang="en-US" sz="2900" b="0" i="0" dirty="0" err="1">
                <a:effectLst/>
              </a:rPr>
              <a:t>Grundprinzipien</a:t>
            </a:r>
            <a:r>
              <a:rPr lang="en-US" sz="2900" b="0" i="0" dirty="0">
                <a:effectLst/>
              </a:rPr>
              <a:t> der </a:t>
            </a:r>
            <a:r>
              <a:rPr lang="en-US" sz="2900" b="0" i="0" dirty="0" err="1">
                <a:effectLst/>
              </a:rPr>
              <a:t>Zusammensetzung</a:t>
            </a:r>
            <a:r>
              <a:rPr lang="en-US" sz="2900" b="0" i="0" dirty="0">
                <a:effectLst/>
              </a:rPr>
              <a:t> von </a:t>
            </a:r>
            <a:r>
              <a:rPr lang="en-US" sz="2900" b="0" i="0" dirty="0" err="1">
                <a:effectLst/>
              </a:rPr>
              <a:t>Materie</a:t>
            </a:r>
            <a:r>
              <a:rPr lang="en-US" sz="2900" b="0" i="0" dirty="0">
                <a:effectLst/>
              </a:rPr>
              <a:t> </a:t>
            </a:r>
            <a:r>
              <a:rPr lang="en-US" sz="2900" b="0" i="0" dirty="0" err="1">
                <a:effectLst/>
              </a:rPr>
              <a:t>zu</a:t>
            </a:r>
            <a:r>
              <a:rPr lang="en-US" sz="2900" b="0" i="0" dirty="0">
                <a:effectLst/>
              </a:rPr>
              <a:t> </a:t>
            </a:r>
            <a:r>
              <a:rPr lang="en-US" sz="2900" b="0" i="0" dirty="0" err="1">
                <a:effectLst/>
              </a:rPr>
              <a:t>untersuchen</a:t>
            </a:r>
            <a:r>
              <a:rPr lang="en-US" sz="2900" b="0" i="0" dirty="0">
                <a:effectLst/>
              </a:rPr>
              <a:t>, z. B. um </a:t>
            </a:r>
            <a:r>
              <a:rPr lang="en-US" sz="2900" b="0" i="1" dirty="0">
                <a:effectLst/>
              </a:rPr>
              <a:t>Trends </a:t>
            </a:r>
            <a:r>
              <a:rPr lang="en-US" sz="2900" b="0" i="0" dirty="0" err="1">
                <a:effectLst/>
              </a:rPr>
              <a:t>wie</a:t>
            </a:r>
            <a:r>
              <a:rPr lang="en-US" sz="2900" b="0" i="0" dirty="0">
                <a:effectLst/>
              </a:rPr>
              <a:t> </a:t>
            </a:r>
            <a:r>
              <a:rPr lang="en-US" sz="2900" b="0" i="0" dirty="0" err="1">
                <a:effectLst/>
              </a:rPr>
              <a:t>Veränderungen</a:t>
            </a:r>
            <a:r>
              <a:rPr lang="en-US" sz="2900" b="0" i="0" dirty="0">
                <a:effectLst/>
              </a:rPr>
              <a:t> des </a:t>
            </a:r>
            <a:r>
              <a:rPr lang="en-US" sz="2900" b="0" i="0" dirty="0" err="1">
                <a:effectLst/>
              </a:rPr>
              <a:t>Atomdurchmessers</a:t>
            </a:r>
            <a:r>
              <a:rPr lang="en-US" sz="2900" b="0" i="0" dirty="0">
                <a:effectLst/>
              </a:rPr>
              <a:t> und der </a:t>
            </a:r>
            <a:r>
              <a:rPr lang="en-US" sz="2900" b="0" i="0" dirty="0" err="1">
                <a:effectLst/>
              </a:rPr>
              <a:t>Elektronegativität</a:t>
            </a:r>
            <a:r>
              <a:rPr lang="en-US" sz="2900" b="0" i="0" dirty="0">
                <a:effectLst/>
              </a:rPr>
              <a:t> in der </a:t>
            </a:r>
            <a:r>
              <a:rPr lang="en-US" sz="2900" b="0" i="0" dirty="0" err="1">
                <a:effectLst/>
              </a:rPr>
              <a:t>Tabelle</a:t>
            </a:r>
            <a:r>
              <a:rPr lang="en-US" sz="2900" b="0" i="0" dirty="0">
                <a:effectLst/>
              </a:rPr>
              <a:t> </a:t>
            </a:r>
            <a:r>
              <a:rPr lang="en-US" sz="2900" b="0" i="1" dirty="0" err="1">
                <a:effectLst/>
              </a:rPr>
              <a:t>zu</a:t>
            </a:r>
            <a:r>
              <a:rPr lang="en-US" sz="2900" b="0" i="1" dirty="0">
                <a:effectLst/>
              </a:rPr>
              <a:t> </a:t>
            </a:r>
            <a:r>
              <a:rPr lang="en-US" sz="2900" b="0" i="1" dirty="0" err="1">
                <a:effectLst/>
              </a:rPr>
              <a:t>erklären</a:t>
            </a:r>
            <a:r>
              <a:rPr lang="en-US" sz="2900" b="0" i="1" dirty="0">
                <a:effectLst/>
              </a:rPr>
              <a:t> </a:t>
            </a:r>
            <a:r>
              <a:rPr lang="en-US" sz="2900" b="0" i="0" dirty="0">
                <a:effectLst/>
              </a:rPr>
              <a:t>(Teil 3) </a:t>
            </a:r>
          </a:p>
          <a:p>
            <a:pPr algn="l"/>
            <a:endParaRPr lang="en-US" sz="2900" i="1" dirty="0"/>
          </a:p>
          <a:p>
            <a:endParaRPr lang="en-US" dirty="0"/>
          </a:p>
        </p:txBody>
      </p:sp>
    </p:spTree>
    <p:extLst>
      <p:ext uri="{BB962C8B-B14F-4D97-AF65-F5344CB8AC3E}">
        <p14:creationId xmlns:p14="http://schemas.microsoft.com/office/powerpoint/2010/main" val="8741579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520BD3-3DB2-4822-B77E-D6CAD5016A3F}"/>
              </a:ext>
            </a:extLst>
          </p:cNvPr>
          <p:cNvSpPr>
            <a:spLocks noGrp="1"/>
          </p:cNvSpPr>
          <p:nvPr>
            <p:ph type="title"/>
          </p:nvPr>
        </p:nvSpPr>
        <p:spPr/>
        <p:txBody>
          <a:bodyPr/>
          <a:lstStyle/>
          <a:p>
            <a:r>
              <a:rPr lang="nb-NO" sz="2400" dirty="0">
                <a:latin typeface="Avenir Book"/>
              </a:rPr>
              <a:t>1.4 </a:t>
            </a:r>
            <a:r>
              <a:rPr lang="es-ES_tradnl" sz="2400" dirty="0" err="1">
                <a:latin typeface="Avenir Book"/>
              </a:rPr>
              <a:t>Historische Einführung in Systematisierungsaktivitäten </a:t>
            </a:r>
            <a:r>
              <a:rPr lang="es-ES_tradnl" sz="2400" dirty="0">
                <a:latin typeface="Avenir Book"/>
              </a:rPr>
              <a:t>(3</a:t>
            </a:r>
            <a:r>
              <a:rPr lang="nb-NO" sz="2400" dirty="0">
                <a:latin typeface="Avenir Book"/>
              </a:rPr>
              <a:t>) </a:t>
            </a:r>
            <a:endParaRPr lang="nb-NO" sz="2400" dirty="0"/>
          </a:p>
        </p:txBody>
      </p:sp>
      <p:sp>
        <p:nvSpPr>
          <p:cNvPr id="3" name="Content Placeholder 2">
            <a:extLst>
              <a:ext uri="{FF2B5EF4-FFF2-40B4-BE49-F238E27FC236}">
                <a16:creationId xmlns:a16="http://schemas.microsoft.com/office/drawing/2014/main" id="{8616E751-2BD6-4D4F-9975-85DF32C02841}"/>
              </a:ext>
            </a:extLst>
          </p:cNvPr>
          <p:cNvSpPr>
            <a:spLocks noGrp="1"/>
          </p:cNvSpPr>
          <p:nvPr>
            <p:ph idx="1"/>
          </p:nvPr>
        </p:nvSpPr>
        <p:spPr>
          <a:xfrm>
            <a:off x="4694288" y="2174005"/>
            <a:ext cx="6187564" cy="3615167"/>
          </a:xfrm>
        </p:spPr>
        <p:txBody>
          <a:bodyPr vert="horz" lIns="91440" tIns="45720" rIns="91440" bIns="45720" rtlCol="0" anchor="t">
            <a:normAutofit/>
          </a:bodyPr>
          <a:lstStyle/>
          <a:p>
            <a:r>
              <a:rPr lang="nb-NO" sz="2000" i="1" dirty="0">
                <a:latin typeface="Avenir Book"/>
              </a:rPr>
              <a:t>Dalton verwendete </a:t>
            </a:r>
            <a:r>
              <a:rPr lang="nb-NO" sz="2000" i="1" dirty="0" err="1">
                <a:latin typeface="Avenir Book"/>
              </a:rPr>
              <a:t>bekannte </a:t>
            </a:r>
            <a:r>
              <a:rPr lang="nb-NO" sz="2000" i="1" dirty="0">
                <a:latin typeface="Avenir Book"/>
              </a:rPr>
              <a:t>Analysen </a:t>
            </a:r>
            <a:r>
              <a:rPr lang="nb-NO" sz="2000" i="1" dirty="0" err="1">
                <a:latin typeface="Avenir Book"/>
              </a:rPr>
              <a:t>der Zusammensetzung </a:t>
            </a:r>
            <a:r>
              <a:rPr lang="nb-NO" sz="2000" i="1" dirty="0">
                <a:latin typeface="Avenir Book"/>
              </a:rPr>
              <a:t>von </a:t>
            </a:r>
            <a:r>
              <a:rPr lang="nb-NO" sz="2000" i="1" dirty="0" err="1">
                <a:latin typeface="Avenir Book"/>
              </a:rPr>
              <a:t>Stoffen</a:t>
            </a:r>
            <a:r>
              <a:rPr lang="nb-NO" sz="2000" i="1" dirty="0">
                <a:latin typeface="Avenir Book"/>
              </a:rPr>
              <a:t>, z. B. </a:t>
            </a:r>
            <a:r>
              <a:rPr lang="nb-NO" sz="2000" i="1" dirty="0" err="1">
                <a:latin typeface="Avenir Book"/>
              </a:rPr>
              <a:t>dass </a:t>
            </a:r>
            <a:r>
              <a:rPr lang="nb-NO" sz="2000" i="1" dirty="0">
                <a:latin typeface="Avenir Book"/>
              </a:rPr>
              <a:t>Wasser aus 87,4 Gewichtsteilen </a:t>
            </a:r>
            <a:r>
              <a:rPr lang="nb-NO" sz="2000" i="1" dirty="0" err="1">
                <a:latin typeface="Avenir Book"/>
              </a:rPr>
              <a:t>Sauerstoff </a:t>
            </a:r>
            <a:r>
              <a:rPr lang="nb-NO" sz="2000" i="1" dirty="0">
                <a:latin typeface="Avenir Book"/>
              </a:rPr>
              <a:t>und 12,6 Gewichtsteilen Wasserstoff </a:t>
            </a:r>
            <a:r>
              <a:rPr lang="nb-NO" sz="2000" i="1" dirty="0" err="1">
                <a:latin typeface="Avenir Book"/>
              </a:rPr>
              <a:t>besteht</a:t>
            </a:r>
          </a:p>
          <a:p>
            <a:r>
              <a:rPr lang="nb-NO" sz="2000" i="1" dirty="0">
                <a:latin typeface="Avenir Book"/>
              </a:rPr>
              <a:t>Dalton </a:t>
            </a:r>
            <a:r>
              <a:rPr lang="nb-NO" sz="2000" i="1" dirty="0" err="1">
                <a:latin typeface="Avenir Book"/>
              </a:rPr>
              <a:t>ging davon aus, dass sich </a:t>
            </a:r>
            <a:r>
              <a:rPr lang="nb-NO" sz="2000" i="1" dirty="0">
                <a:latin typeface="Avenir Book"/>
              </a:rPr>
              <a:t>Atome auf einfachste </a:t>
            </a:r>
            <a:r>
              <a:rPr lang="nb-NO" sz="2000" i="1" dirty="0" err="1">
                <a:latin typeface="Avenir Book"/>
              </a:rPr>
              <a:t>Weise verbinden würden</a:t>
            </a:r>
            <a:r>
              <a:rPr lang="nb-NO" sz="2000" i="1" dirty="0">
                <a:latin typeface="Avenir Book"/>
              </a:rPr>
              <a:t>, d. h. Wasser </a:t>
            </a:r>
            <a:r>
              <a:rPr lang="nb-NO" sz="2000" i="1" dirty="0" err="1">
                <a:latin typeface="Avenir Book"/>
              </a:rPr>
              <a:t>sei </a:t>
            </a:r>
            <a:r>
              <a:rPr lang="nb-NO" sz="2000" i="1" dirty="0">
                <a:latin typeface="Avenir Book"/>
              </a:rPr>
              <a:t>HO (1:1). </a:t>
            </a:r>
          </a:p>
          <a:p>
            <a:endParaRPr lang="nb-NO" sz="2000" i="1" dirty="0">
              <a:latin typeface="Avenir book"/>
            </a:endParaRPr>
          </a:p>
          <a:p>
            <a:pPr marL="0" indent="0">
              <a:buNone/>
            </a:pPr>
            <a:r>
              <a:rPr lang="nb-NO" sz="2000" i="1" dirty="0">
                <a:solidFill>
                  <a:srgbClr val="FF0000"/>
                </a:solidFill>
                <a:latin typeface="Avenir Book"/>
                <a:sym typeface="Wingdings" panose="05000000000000000000" pitchFamily="2" charset="2"/>
              </a:rPr>
              <a:t> Wenn Wasserstoff mit einem Gewicht von 1 definiert werden würde, hätte Sauerstoff ein Atomgewicht von 7</a:t>
            </a:r>
            <a:endParaRPr lang="nb-NO" sz="2000" i="1" dirty="0">
              <a:solidFill>
                <a:srgbClr val="FF0000"/>
              </a:solidFill>
              <a:latin typeface="Avenir Book"/>
            </a:endParaRPr>
          </a:p>
          <a:p>
            <a:endParaRPr lang="nb-NO" dirty="0"/>
          </a:p>
        </p:txBody>
      </p:sp>
      <p:sp>
        <p:nvSpPr>
          <p:cNvPr id="4" name="Slide Number Placeholder 3">
            <a:extLst>
              <a:ext uri="{FF2B5EF4-FFF2-40B4-BE49-F238E27FC236}">
                <a16:creationId xmlns:a16="http://schemas.microsoft.com/office/drawing/2014/main" id="{9872F911-FF3F-49E4-9E0A-B69C525E5063}"/>
              </a:ext>
            </a:extLst>
          </p:cNvPr>
          <p:cNvSpPr>
            <a:spLocks noGrp="1"/>
          </p:cNvSpPr>
          <p:nvPr>
            <p:ph type="sldNum" sz="quarter" idx="11"/>
          </p:nvPr>
        </p:nvSpPr>
        <p:spPr/>
        <p:txBody>
          <a:bodyPr/>
          <a:lstStyle/>
          <a:p>
            <a:r>
              <a:rPr lang="es-ES_tradnl" sz="1200"/>
              <a:t>|</a:t>
            </a:r>
            <a:fld id="{9DD0088F-7E4A-9C4B-9ED2-72FAF1293163}" type="slidenum">
              <a:rPr lang="es-ES_tradnl" smtClean="0"/>
              <a:t>10</a:t>
            </a:fld>
            <a:endParaRPr lang="es-ES_tradnl"/>
          </a:p>
        </p:txBody>
      </p:sp>
      <p:sp>
        <p:nvSpPr>
          <p:cNvPr id="5" name="Footer Placeholder 4">
            <a:extLst>
              <a:ext uri="{FF2B5EF4-FFF2-40B4-BE49-F238E27FC236}">
                <a16:creationId xmlns:a16="http://schemas.microsoft.com/office/drawing/2014/main" id="{F79ECDC1-D233-4B10-8E3F-B237FC931546}"/>
              </a:ext>
            </a:extLst>
          </p:cNvPr>
          <p:cNvSpPr>
            <a:spLocks noGrp="1"/>
          </p:cNvSpPr>
          <p:nvPr>
            <p:ph type="ftr" sz="quarter" idx="3"/>
          </p:nvPr>
        </p:nvSpPr>
        <p:spPr/>
        <p:txBody>
          <a:bodyPr/>
          <a:lstStyle/>
          <a:p>
            <a:pPr algn="r"/>
            <a:r>
              <a:rPr lang="en-US">
                <a:solidFill>
                  <a:srgbClr val="CC023B"/>
                </a:solidFill>
              </a:rPr>
              <a:t>STEMkey</a:t>
            </a:r>
          </a:p>
        </p:txBody>
      </p:sp>
      <p:sp>
        <p:nvSpPr>
          <p:cNvPr id="6" name="Title 1">
            <a:extLst>
              <a:ext uri="{FF2B5EF4-FFF2-40B4-BE49-F238E27FC236}">
                <a16:creationId xmlns:a16="http://schemas.microsoft.com/office/drawing/2014/main" id="{204F011E-587A-459C-9DC5-91A0E8E2D25D}"/>
              </a:ext>
            </a:extLst>
          </p:cNvPr>
          <p:cNvSpPr txBox="1">
            <a:spLocks/>
          </p:cNvSpPr>
          <p:nvPr/>
        </p:nvSpPr>
        <p:spPr>
          <a:xfrm>
            <a:off x="675992" y="1278268"/>
            <a:ext cx="8229600" cy="647794"/>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2800" b="1" kern="1200" baseline="0">
                <a:solidFill>
                  <a:srgbClr val="4C5F7E"/>
                </a:solidFill>
                <a:latin typeface="Avenir Book" charset="0"/>
                <a:ea typeface="Avenir Book" charset="0"/>
                <a:cs typeface="Avenir Book" charset="0"/>
              </a:defRPr>
            </a:lvl1pPr>
          </a:lstStyle>
          <a:p>
            <a:r>
              <a:rPr lang="nb-NO" sz="2000" err="1">
                <a:latin typeface="Avenir Book"/>
              </a:rPr>
              <a:t>Bestimmung der Atomgewichte </a:t>
            </a:r>
            <a:r>
              <a:rPr lang="nb-NO" sz="2000">
                <a:latin typeface="Avenir Book"/>
              </a:rPr>
              <a:t>– ein </a:t>
            </a:r>
            <a:r>
              <a:rPr lang="nb-NO" sz="2000" err="1">
                <a:latin typeface="Avenir Book"/>
              </a:rPr>
              <a:t>Rätsel</a:t>
            </a:r>
            <a:endParaRPr lang="nb-NO" sz="2000">
              <a:latin typeface="Avenir Book"/>
            </a:endParaRPr>
          </a:p>
        </p:txBody>
      </p:sp>
      <p:pic>
        <p:nvPicPr>
          <p:cNvPr id="10" name="Picture 10" descr="Shape, circle&#10;&#10;Description automatically generated">
            <a:extLst>
              <a:ext uri="{FF2B5EF4-FFF2-40B4-BE49-F238E27FC236}">
                <a16:creationId xmlns:a16="http://schemas.microsoft.com/office/drawing/2014/main" id="{B6FBF0CF-15CE-48AB-A816-183D1A30383D}"/>
              </a:ext>
            </a:extLst>
          </p:cNvPr>
          <p:cNvPicPr>
            <a:picLocks noChangeAspect="1"/>
          </p:cNvPicPr>
          <p:nvPr/>
        </p:nvPicPr>
        <p:blipFill>
          <a:blip r:embed="rId3"/>
          <a:stretch>
            <a:fillRect/>
          </a:stretch>
        </p:blipFill>
        <p:spPr>
          <a:xfrm>
            <a:off x="1663342" y="2616917"/>
            <a:ext cx="1933575" cy="1009650"/>
          </a:xfrm>
          <a:prstGeom prst="rect">
            <a:avLst/>
          </a:prstGeom>
        </p:spPr>
      </p:pic>
      <p:pic>
        <p:nvPicPr>
          <p:cNvPr id="11" name="Picture 11">
            <a:extLst>
              <a:ext uri="{FF2B5EF4-FFF2-40B4-BE49-F238E27FC236}">
                <a16:creationId xmlns:a16="http://schemas.microsoft.com/office/drawing/2014/main" id="{0B523597-4F89-41C2-B4D3-FE65EBA83315}"/>
              </a:ext>
            </a:extLst>
          </p:cNvPr>
          <p:cNvPicPr>
            <a:picLocks noChangeAspect="1"/>
          </p:cNvPicPr>
          <p:nvPr/>
        </p:nvPicPr>
        <p:blipFill>
          <a:blip r:embed="rId4"/>
          <a:stretch>
            <a:fillRect/>
          </a:stretch>
        </p:blipFill>
        <p:spPr>
          <a:xfrm>
            <a:off x="2023294" y="3812918"/>
            <a:ext cx="1238250" cy="485775"/>
          </a:xfrm>
          <a:prstGeom prst="rect">
            <a:avLst/>
          </a:prstGeom>
        </p:spPr>
      </p:pic>
      <p:pic>
        <p:nvPicPr>
          <p:cNvPr id="8" name="Picture 10" descr="Icon&#10;&#10;Description automatically generated">
            <a:extLst>
              <a:ext uri="{FF2B5EF4-FFF2-40B4-BE49-F238E27FC236}">
                <a16:creationId xmlns:a16="http://schemas.microsoft.com/office/drawing/2014/main" id="{9860DC97-92F7-4BEF-B160-39DEF988000B}"/>
              </a:ext>
            </a:extLst>
          </p:cNvPr>
          <p:cNvPicPr>
            <a:picLocks noChangeAspect="1"/>
          </p:cNvPicPr>
          <p:nvPr/>
        </p:nvPicPr>
        <p:blipFill>
          <a:blip r:embed="rId5"/>
          <a:stretch>
            <a:fillRect/>
          </a:stretch>
        </p:blipFill>
        <p:spPr>
          <a:xfrm>
            <a:off x="9125682" y="55317"/>
            <a:ext cx="1135857" cy="1147763"/>
          </a:xfrm>
          <a:prstGeom prst="rect">
            <a:avLst/>
          </a:prstGeom>
        </p:spPr>
      </p:pic>
    </p:spTree>
    <p:extLst>
      <p:ext uri="{BB962C8B-B14F-4D97-AF65-F5344CB8AC3E}">
        <p14:creationId xmlns:p14="http://schemas.microsoft.com/office/powerpoint/2010/main" val="35963316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DFEAB-C487-426C-87E2-D6DAAB3B3A85}"/>
              </a:ext>
            </a:extLst>
          </p:cNvPr>
          <p:cNvSpPr>
            <a:spLocks noGrp="1"/>
          </p:cNvSpPr>
          <p:nvPr>
            <p:ph type="title"/>
          </p:nvPr>
        </p:nvSpPr>
        <p:spPr/>
        <p:txBody>
          <a:bodyPr/>
          <a:lstStyle/>
          <a:p>
            <a:r>
              <a:rPr lang="nb-NO" sz="2400" dirty="0">
                <a:latin typeface="Avenir Book"/>
              </a:rPr>
              <a:t>1.4 </a:t>
            </a:r>
            <a:r>
              <a:rPr lang="es-ES_tradnl" sz="2400" dirty="0" err="1">
                <a:latin typeface="Avenir Book"/>
              </a:rPr>
              <a:t>Historische Einführung in Systematisierungsaktivitäten </a:t>
            </a:r>
            <a:r>
              <a:rPr lang="es-ES_tradnl" sz="2400" dirty="0">
                <a:latin typeface="Avenir Book"/>
              </a:rPr>
              <a:t>(4</a:t>
            </a:r>
            <a:r>
              <a:rPr lang="nb-NO" sz="2400" dirty="0">
                <a:latin typeface="Avenir Book"/>
              </a:rPr>
              <a:t>) </a:t>
            </a:r>
            <a:endParaRPr lang="nb-NO" sz="2400" dirty="0"/>
          </a:p>
        </p:txBody>
      </p:sp>
      <p:sp>
        <p:nvSpPr>
          <p:cNvPr id="4" name="Slide Number Placeholder 3">
            <a:extLst>
              <a:ext uri="{FF2B5EF4-FFF2-40B4-BE49-F238E27FC236}">
                <a16:creationId xmlns:a16="http://schemas.microsoft.com/office/drawing/2014/main" id="{BADB7CBE-7E97-4664-95C9-F04DCDB07416}"/>
              </a:ext>
            </a:extLst>
          </p:cNvPr>
          <p:cNvSpPr>
            <a:spLocks noGrp="1"/>
          </p:cNvSpPr>
          <p:nvPr>
            <p:ph type="sldNum" sz="quarter" idx="11"/>
          </p:nvPr>
        </p:nvSpPr>
        <p:spPr/>
        <p:txBody>
          <a:bodyPr/>
          <a:lstStyle/>
          <a:p>
            <a:r>
              <a:rPr lang="es-ES_tradnl" sz="1200"/>
              <a:t>| </a:t>
            </a:r>
            <a:fld id="{9DD0088F-7E4A-9C4B-9ED2-72FAF1293163}" type="slidenum">
              <a:rPr lang="es-ES_tradnl" smtClean="0"/>
              <a:t>11</a:t>
            </a:fld>
            <a:endParaRPr lang="es-ES_tradnl"/>
          </a:p>
        </p:txBody>
      </p:sp>
      <p:sp>
        <p:nvSpPr>
          <p:cNvPr id="5" name="Footer Placeholder 4">
            <a:extLst>
              <a:ext uri="{FF2B5EF4-FFF2-40B4-BE49-F238E27FC236}">
                <a16:creationId xmlns:a16="http://schemas.microsoft.com/office/drawing/2014/main" id="{EFF6351F-84CD-4A7B-8BF4-EB815B60CE7C}"/>
              </a:ext>
            </a:extLst>
          </p:cNvPr>
          <p:cNvSpPr>
            <a:spLocks noGrp="1"/>
          </p:cNvSpPr>
          <p:nvPr>
            <p:ph type="ftr" sz="quarter" idx="3"/>
          </p:nvPr>
        </p:nvSpPr>
        <p:spPr/>
        <p:txBody>
          <a:bodyPr/>
          <a:lstStyle/>
          <a:p>
            <a:pPr algn="r"/>
            <a:r>
              <a:rPr lang="en-US">
                <a:solidFill>
                  <a:srgbClr val="CC023B"/>
                </a:solidFill>
              </a:rPr>
              <a:t>STEMkey</a:t>
            </a:r>
          </a:p>
        </p:txBody>
      </p:sp>
      <p:sp>
        <p:nvSpPr>
          <p:cNvPr id="6" name="Title 1">
            <a:extLst>
              <a:ext uri="{FF2B5EF4-FFF2-40B4-BE49-F238E27FC236}">
                <a16:creationId xmlns:a16="http://schemas.microsoft.com/office/drawing/2014/main" id="{2FA4339F-C0B0-44EE-9651-DCC1BBC93CC5}"/>
              </a:ext>
            </a:extLst>
          </p:cNvPr>
          <p:cNvSpPr txBox="1">
            <a:spLocks/>
          </p:cNvSpPr>
          <p:nvPr/>
        </p:nvSpPr>
        <p:spPr>
          <a:xfrm>
            <a:off x="638269" y="1186224"/>
            <a:ext cx="8229600" cy="647794"/>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2800" b="1" kern="1200" baseline="0">
                <a:solidFill>
                  <a:srgbClr val="4C5F7E"/>
                </a:solidFill>
                <a:latin typeface="Avenir Book" charset="0"/>
                <a:ea typeface="Avenir Book" charset="0"/>
                <a:cs typeface="Avenir Book" charset="0"/>
              </a:defRPr>
            </a:lvl1pPr>
          </a:lstStyle>
          <a:p>
            <a:r>
              <a:rPr lang="nb-NO" sz="2000" err="1">
                <a:latin typeface="Avenir Book"/>
              </a:rPr>
              <a:t>Einige der</a:t>
            </a:r>
            <a:r>
              <a:rPr lang="nb-NO" sz="2000">
                <a:latin typeface="Avenir Book"/>
              </a:rPr>
              <a:t> relativen </a:t>
            </a:r>
            <a:r>
              <a:rPr lang="nb-NO" sz="2000" err="1">
                <a:latin typeface="Avenir Book"/>
              </a:rPr>
              <a:t>Gewichte von Dalton</a:t>
            </a:r>
            <a:endParaRPr lang="nb-NO" sz="2000">
              <a:latin typeface="Avenir Book"/>
            </a:endParaRPr>
          </a:p>
        </p:txBody>
      </p:sp>
      <p:graphicFrame>
        <p:nvGraphicFramePr>
          <p:cNvPr id="10" name="Table 10">
            <a:extLst>
              <a:ext uri="{FF2B5EF4-FFF2-40B4-BE49-F238E27FC236}">
                <a16:creationId xmlns:a16="http://schemas.microsoft.com/office/drawing/2014/main" id="{C630045F-7C32-464C-BD7F-9D1D69AA84DD}"/>
              </a:ext>
            </a:extLst>
          </p:cNvPr>
          <p:cNvGraphicFramePr>
            <a:graphicFrameLocks noGrp="1"/>
          </p:cNvGraphicFramePr>
          <p:nvPr>
            <p:ph idx="1"/>
            <p:extLst>
              <p:ext uri="{D42A27DB-BD31-4B8C-83A1-F6EECF244321}">
                <p14:modId xmlns:p14="http://schemas.microsoft.com/office/powerpoint/2010/main" val="1074952354"/>
              </p:ext>
            </p:extLst>
          </p:nvPr>
        </p:nvGraphicFramePr>
        <p:xfrm>
          <a:off x="701364" y="1760726"/>
          <a:ext cx="10972800" cy="407924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050874711"/>
                    </a:ext>
                  </a:extLst>
                </a:gridCol>
                <a:gridCol w="2743200">
                  <a:extLst>
                    <a:ext uri="{9D8B030D-6E8A-4147-A177-3AD203B41FA5}">
                      <a16:colId xmlns:a16="http://schemas.microsoft.com/office/drawing/2014/main" val="1686284666"/>
                    </a:ext>
                  </a:extLst>
                </a:gridCol>
                <a:gridCol w="2743200">
                  <a:extLst>
                    <a:ext uri="{9D8B030D-6E8A-4147-A177-3AD203B41FA5}">
                      <a16:colId xmlns:a16="http://schemas.microsoft.com/office/drawing/2014/main" val="243118406"/>
                    </a:ext>
                  </a:extLst>
                </a:gridCol>
                <a:gridCol w="2743200">
                  <a:extLst>
                    <a:ext uri="{9D8B030D-6E8A-4147-A177-3AD203B41FA5}">
                      <a16:colId xmlns:a16="http://schemas.microsoft.com/office/drawing/2014/main" val="2738807691"/>
                    </a:ext>
                  </a:extLst>
                </a:gridCol>
              </a:tblGrid>
              <a:tr h="370840">
                <a:tc>
                  <a:txBody>
                    <a:bodyPr/>
                    <a:lstStyle/>
                    <a:p>
                      <a:r>
                        <a:rPr lang="nb-NO"/>
                        <a:t>Jahr/Element</a:t>
                      </a:r>
                    </a:p>
                  </a:txBody>
                  <a:tcPr/>
                </a:tc>
                <a:tc>
                  <a:txBody>
                    <a:bodyPr/>
                    <a:lstStyle/>
                    <a:p>
                      <a:r>
                        <a:rPr lang="nb-NO"/>
                        <a:t>1803</a:t>
                      </a:r>
                    </a:p>
                  </a:txBody>
                  <a:tcPr/>
                </a:tc>
                <a:tc>
                  <a:txBody>
                    <a:bodyPr/>
                    <a:lstStyle/>
                    <a:p>
                      <a:r>
                        <a:rPr lang="nb-NO" err="1"/>
                        <a:t>Überarbeitet</a:t>
                      </a:r>
                      <a:r>
                        <a:rPr lang="nb-NO"/>
                        <a:t> 1808</a:t>
                      </a:r>
                    </a:p>
                  </a:txBody>
                  <a:tcPr/>
                </a:tc>
                <a:tc>
                  <a:txBody>
                    <a:bodyPr/>
                    <a:lstStyle/>
                    <a:p>
                      <a:r>
                        <a:rPr lang="nb-NO" err="1"/>
                        <a:t>Überarbeitet</a:t>
                      </a:r>
                      <a:r>
                        <a:rPr lang="nb-NO"/>
                        <a:t> 1810</a:t>
                      </a:r>
                    </a:p>
                  </a:txBody>
                  <a:tcPr/>
                </a:tc>
                <a:extLst>
                  <a:ext uri="{0D108BD9-81ED-4DB2-BD59-A6C34878D82A}">
                    <a16:rowId xmlns:a16="http://schemas.microsoft.com/office/drawing/2014/main" val="785234548"/>
                  </a:ext>
                </a:extLst>
              </a:tr>
              <a:tr h="370840">
                <a:tc>
                  <a:txBody>
                    <a:bodyPr/>
                    <a:lstStyle/>
                    <a:p>
                      <a:r>
                        <a:rPr lang="nb-NO"/>
                        <a:t>Wasserstoff</a:t>
                      </a:r>
                    </a:p>
                  </a:txBody>
                  <a:tcPr/>
                </a:tc>
                <a:tc>
                  <a:txBody>
                    <a:bodyPr/>
                    <a:lstStyle/>
                    <a:p>
                      <a:r>
                        <a:rPr lang="nb-NO"/>
                        <a:t>1</a:t>
                      </a:r>
                    </a:p>
                  </a:txBody>
                  <a:tcPr/>
                </a:tc>
                <a:tc>
                  <a:txBody>
                    <a:bodyPr/>
                    <a:lstStyle/>
                    <a:p>
                      <a:r>
                        <a:rPr lang="nb-NO"/>
                        <a:t>1</a:t>
                      </a:r>
                    </a:p>
                  </a:txBody>
                  <a:tcPr/>
                </a:tc>
                <a:tc>
                  <a:txBody>
                    <a:bodyPr/>
                    <a:lstStyle/>
                    <a:p>
                      <a:r>
                        <a:rPr lang="nb-NO"/>
                        <a:t>1</a:t>
                      </a:r>
                    </a:p>
                  </a:txBody>
                  <a:tcPr/>
                </a:tc>
                <a:extLst>
                  <a:ext uri="{0D108BD9-81ED-4DB2-BD59-A6C34878D82A}">
                    <a16:rowId xmlns:a16="http://schemas.microsoft.com/office/drawing/2014/main" val="1721160070"/>
                  </a:ext>
                </a:extLst>
              </a:tr>
              <a:tr h="370840">
                <a:tc>
                  <a:txBody>
                    <a:bodyPr/>
                    <a:lstStyle/>
                    <a:p>
                      <a:r>
                        <a:rPr lang="nb-NO" err="1"/>
                        <a:t>Azote </a:t>
                      </a:r>
                      <a:r>
                        <a:rPr lang="nb-NO"/>
                        <a:t>(Stickstoff)</a:t>
                      </a:r>
                    </a:p>
                  </a:txBody>
                  <a:tcPr/>
                </a:tc>
                <a:tc>
                  <a:txBody>
                    <a:bodyPr/>
                    <a:lstStyle/>
                    <a:p>
                      <a:r>
                        <a:rPr lang="nb-NO"/>
                        <a:t>4,2</a:t>
                      </a:r>
                    </a:p>
                  </a:txBody>
                  <a:tcPr/>
                </a:tc>
                <a:tc>
                  <a:txBody>
                    <a:bodyPr/>
                    <a:lstStyle/>
                    <a:p>
                      <a:r>
                        <a:rPr lang="nb-NO"/>
                        <a:t>5</a:t>
                      </a:r>
                    </a:p>
                  </a:txBody>
                  <a:tcPr/>
                </a:tc>
                <a:tc>
                  <a:txBody>
                    <a:bodyPr/>
                    <a:lstStyle/>
                    <a:p>
                      <a:r>
                        <a:rPr lang="nb-NO"/>
                        <a:t>5</a:t>
                      </a:r>
                    </a:p>
                  </a:txBody>
                  <a:tcPr/>
                </a:tc>
                <a:extLst>
                  <a:ext uri="{0D108BD9-81ED-4DB2-BD59-A6C34878D82A}">
                    <a16:rowId xmlns:a16="http://schemas.microsoft.com/office/drawing/2014/main" val="4097346518"/>
                  </a:ext>
                </a:extLst>
              </a:tr>
              <a:tr h="370840">
                <a:tc>
                  <a:txBody>
                    <a:bodyPr/>
                    <a:lstStyle/>
                    <a:p>
                      <a:r>
                        <a:rPr lang="nb-NO" err="1"/>
                        <a:t>Kohlenstoff</a:t>
                      </a:r>
                      <a:endParaRPr lang="nb-NO"/>
                    </a:p>
                  </a:txBody>
                  <a:tcPr/>
                </a:tc>
                <a:tc>
                  <a:txBody>
                    <a:bodyPr/>
                    <a:lstStyle/>
                    <a:p>
                      <a:r>
                        <a:rPr lang="nb-NO"/>
                        <a:t>4,3</a:t>
                      </a:r>
                    </a:p>
                  </a:txBody>
                  <a:tcPr/>
                </a:tc>
                <a:tc>
                  <a:txBody>
                    <a:bodyPr/>
                    <a:lstStyle/>
                    <a:p>
                      <a:r>
                        <a:rPr lang="nb-NO"/>
                        <a:t>5</a:t>
                      </a:r>
                    </a:p>
                  </a:txBody>
                  <a:tcPr/>
                </a:tc>
                <a:tc>
                  <a:txBody>
                    <a:bodyPr/>
                    <a:lstStyle/>
                    <a:p>
                      <a:r>
                        <a:rPr lang="nb-NO"/>
                        <a:t>5,4</a:t>
                      </a:r>
                    </a:p>
                  </a:txBody>
                  <a:tcPr/>
                </a:tc>
                <a:extLst>
                  <a:ext uri="{0D108BD9-81ED-4DB2-BD59-A6C34878D82A}">
                    <a16:rowId xmlns:a16="http://schemas.microsoft.com/office/drawing/2014/main" val="762011795"/>
                  </a:ext>
                </a:extLst>
              </a:tr>
              <a:tr h="370840">
                <a:tc>
                  <a:txBody>
                    <a:bodyPr/>
                    <a:lstStyle/>
                    <a:p>
                      <a:r>
                        <a:rPr lang="nb-NO" err="1"/>
                        <a:t>Sauerstoff</a:t>
                      </a:r>
                      <a:endParaRPr lang="nb-NO"/>
                    </a:p>
                  </a:txBody>
                  <a:tcPr/>
                </a:tc>
                <a:tc>
                  <a:txBody>
                    <a:bodyPr/>
                    <a:lstStyle/>
                    <a:p>
                      <a:r>
                        <a:rPr lang="nb-NO"/>
                        <a:t>5,5</a:t>
                      </a:r>
                    </a:p>
                  </a:txBody>
                  <a:tcPr/>
                </a:tc>
                <a:tc>
                  <a:txBody>
                    <a:bodyPr/>
                    <a:lstStyle/>
                    <a:p>
                      <a:r>
                        <a:rPr lang="nb-NO"/>
                        <a:t>7</a:t>
                      </a:r>
                    </a:p>
                  </a:txBody>
                  <a:tcPr/>
                </a:tc>
                <a:tc>
                  <a:txBody>
                    <a:bodyPr/>
                    <a:lstStyle/>
                    <a:p>
                      <a:r>
                        <a:rPr lang="nb-NO"/>
                        <a:t>7</a:t>
                      </a:r>
                    </a:p>
                  </a:txBody>
                  <a:tcPr/>
                </a:tc>
                <a:extLst>
                  <a:ext uri="{0D108BD9-81ED-4DB2-BD59-A6C34878D82A}">
                    <a16:rowId xmlns:a16="http://schemas.microsoft.com/office/drawing/2014/main" val="2512576256"/>
                  </a:ext>
                </a:extLst>
              </a:tr>
              <a:tr h="370840">
                <a:tc>
                  <a:txBody>
                    <a:bodyPr/>
                    <a:lstStyle/>
                    <a:p>
                      <a:r>
                        <a:rPr lang="nb-NO" err="1"/>
                        <a:t>Phosphor</a:t>
                      </a:r>
                      <a:endParaRPr lang="nb-NO"/>
                    </a:p>
                  </a:txBody>
                  <a:tcPr/>
                </a:tc>
                <a:tc>
                  <a:txBody>
                    <a:bodyPr/>
                    <a:lstStyle/>
                    <a:p>
                      <a:r>
                        <a:rPr lang="nb-NO"/>
                        <a:t>7,2</a:t>
                      </a:r>
                    </a:p>
                  </a:txBody>
                  <a:tcPr/>
                </a:tc>
                <a:tc>
                  <a:txBody>
                    <a:bodyPr/>
                    <a:lstStyle/>
                    <a:p>
                      <a:r>
                        <a:rPr lang="nb-NO"/>
                        <a:t>9</a:t>
                      </a:r>
                    </a:p>
                  </a:txBody>
                  <a:tcPr/>
                </a:tc>
                <a:tc>
                  <a:txBody>
                    <a:bodyPr/>
                    <a:lstStyle/>
                    <a:p>
                      <a:r>
                        <a:rPr lang="nb-NO"/>
                        <a:t>9</a:t>
                      </a:r>
                    </a:p>
                  </a:txBody>
                  <a:tcPr/>
                </a:tc>
                <a:extLst>
                  <a:ext uri="{0D108BD9-81ED-4DB2-BD59-A6C34878D82A}">
                    <a16:rowId xmlns:a16="http://schemas.microsoft.com/office/drawing/2014/main" val="2216193205"/>
                  </a:ext>
                </a:extLst>
              </a:tr>
              <a:tr h="370840">
                <a:tc>
                  <a:txBody>
                    <a:bodyPr/>
                    <a:lstStyle/>
                    <a:p>
                      <a:r>
                        <a:rPr lang="nb-NO" err="1"/>
                        <a:t>Schwefel</a:t>
                      </a:r>
                      <a:endParaRPr lang="nb-NO"/>
                    </a:p>
                  </a:txBody>
                  <a:tcPr/>
                </a:tc>
                <a:tc>
                  <a:txBody>
                    <a:bodyPr/>
                    <a:lstStyle/>
                    <a:p>
                      <a:r>
                        <a:rPr lang="nb-NO"/>
                        <a:t>14,4</a:t>
                      </a:r>
                    </a:p>
                  </a:txBody>
                  <a:tcPr/>
                </a:tc>
                <a:tc>
                  <a:txBody>
                    <a:bodyPr/>
                    <a:lstStyle/>
                    <a:p>
                      <a:r>
                        <a:rPr lang="nb-NO"/>
                        <a:t>13</a:t>
                      </a:r>
                    </a:p>
                  </a:txBody>
                  <a:tcPr/>
                </a:tc>
                <a:tc>
                  <a:txBody>
                    <a:bodyPr/>
                    <a:lstStyle/>
                    <a:p>
                      <a:r>
                        <a:rPr lang="nb-NO"/>
                        <a:t>13</a:t>
                      </a:r>
                    </a:p>
                  </a:txBody>
                  <a:tcPr/>
                </a:tc>
                <a:extLst>
                  <a:ext uri="{0D108BD9-81ED-4DB2-BD59-A6C34878D82A}">
                    <a16:rowId xmlns:a16="http://schemas.microsoft.com/office/drawing/2014/main" val="3839914"/>
                  </a:ext>
                </a:extLst>
              </a:tr>
              <a:tr h="370840">
                <a:tc>
                  <a:txBody>
                    <a:bodyPr/>
                    <a:lstStyle/>
                    <a:p>
                      <a:r>
                        <a:rPr lang="nb-NO"/>
                        <a:t>Eisen</a:t>
                      </a:r>
                    </a:p>
                  </a:txBody>
                  <a:tcPr/>
                </a:tc>
                <a:tc>
                  <a:txBody>
                    <a:bodyPr/>
                    <a:lstStyle/>
                    <a:p>
                      <a:endParaRPr lang="nb-NO"/>
                    </a:p>
                  </a:txBody>
                  <a:tcPr/>
                </a:tc>
                <a:tc>
                  <a:txBody>
                    <a:bodyPr/>
                    <a:lstStyle/>
                    <a:p>
                      <a:r>
                        <a:rPr lang="nb-NO"/>
                        <a:t>38</a:t>
                      </a:r>
                    </a:p>
                  </a:txBody>
                  <a:tcPr/>
                </a:tc>
                <a:tc>
                  <a:txBody>
                    <a:bodyPr/>
                    <a:lstStyle/>
                    <a:p>
                      <a:r>
                        <a:rPr lang="nb-NO"/>
                        <a:t>50</a:t>
                      </a:r>
                    </a:p>
                  </a:txBody>
                  <a:tcPr/>
                </a:tc>
                <a:extLst>
                  <a:ext uri="{0D108BD9-81ED-4DB2-BD59-A6C34878D82A}">
                    <a16:rowId xmlns:a16="http://schemas.microsoft.com/office/drawing/2014/main" val="2811964537"/>
                  </a:ext>
                </a:extLst>
              </a:tr>
              <a:tr h="370840">
                <a:tc>
                  <a:txBody>
                    <a:bodyPr/>
                    <a:lstStyle/>
                    <a:p>
                      <a:r>
                        <a:rPr lang="nb-NO" err="1"/>
                        <a:t>Zink</a:t>
                      </a:r>
                      <a:endParaRPr lang="nb-NO"/>
                    </a:p>
                  </a:txBody>
                  <a:tcPr/>
                </a:tc>
                <a:tc>
                  <a:txBody>
                    <a:bodyPr/>
                    <a:lstStyle/>
                    <a:p>
                      <a:endParaRPr lang="nb-NO"/>
                    </a:p>
                  </a:txBody>
                  <a:tcPr/>
                </a:tc>
                <a:tc>
                  <a:txBody>
                    <a:bodyPr/>
                    <a:lstStyle/>
                    <a:p>
                      <a:r>
                        <a:rPr lang="nb-NO"/>
                        <a:t>56</a:t>
                      </a:r>
                    </a:p>
                  </a:txBody>
                  <a:tcPr/>
                </a:tc>
                <a:tc>
                  <a:txBody>
                    <a:bodyPr/>
                    <a:lstStyle/>
                    <a:p>
                      <a:r>
                        <a:rPr lang="nb-NO"/>
                        <a:t>56</a:t>
                      </a:r>
                    </a:p>
                  </a:txBody>
                  <a:tcPr/>
                </a:tc>
                <a:extLst>
                  <a:ext uri="{0D108BD9-81ED-4DB2-BD59-A6C34878D82A}">
                    <a16:rowId xmlns:a16="http://schemas.microsoft.com/office/drawing/2014/main" val="2175975898"/>
                  </a:ext>
                </a:extLst>
              </a:tr>
              <a:tr h="370840">
                <a:tc>
                  <a:txBody>
                    <a:bodyPr/>
                    <a:lstStyle/>
                    <a:p>
                      <a:r>
                        <a:rPr lang="nb-NO" err="1"/>
                        <a:t>Kupfer</a:t>
                      </a:r>
                      <a:endParaRPr lang="nb-NO"/>
                    </a:p>
                  </a:txBody>
                  <a:tcPr/>
                </a:tc>
                <a:tc>
                  <a:txBody>
                    <a:bodyPr/>
                    <a:lstStyle/>
                    <a:p>
                      <a:endParaRPr lang="nb-NO"/>
                    </a:p>
                  </a:txBody>
                  <a:tcPr/>
                </a:tc>
                <a:tc>
                  <a:txBody>
                    <a:bodyPr/>
                    <a:lstStyle/>
                    <a:p>
                      <a:r>
                        <a:rPr lang="nb-NO"/>
                        <a:t>56</a:t>
                      </a:r>
                    </a:p>
                  </a:txBody>
                  <a:tcPr/>
                </a:tc>
                <a:tc>
                  <a:txBody>
                    <a:bodyPr/>
                    <a:lstStyle/>
                    <a:p>
                      <a:r>
                        <a:rPr lang="nb-NO"/>
                        <a:t>56</a:t>
                      </a:r>
                    </a:p>
                  </a:txBody>
                  <a:tcPr/>
                </a:tc>
                <a:extLst>
                  <a:ext uri="{0D108BD9-81ED-4DB2-BD59-A6C34878D82A}">
                    <a16:rowId xmlns:a16="http://schemas.microsoft.com/office/drawing/2014/main" val="3605765692"/>
                  </a:ext>
                </a:extLst>
              </a:tr>
              <a:tr h="370840">
                <a:tc>
                  <a:txBody>
                    <a:bodyPr/>
                    <a:lstStyle/>
                    <a:p>
                      <a:r>
                        <a:rPr lang="nb-NO"/>
                        <a:t>Blei</a:t>
                      </a:r>
                    </a:p>
                  </a:txBody>
                  <a:tcPr/>
                </a:tc>
                <a:tc>
                  <a:txBody>
                    <a:bodyPr/>
                    <a:lstStyle/>
                    <a:p>
                      <a:endParaRPr lang="nb-NO"/>
                    </a:p>
                  </a:txBody>
                  <a:tcPr/>
                </a:tc>
                <a:tc>
                  <a:txBody>
                    <a:bodyPr/>
                    <a:lstStyle/>
                    <a:p>
                      <a:r>
                        <a:rPr lang="nb-NO"/>
                        <a:t>95</a:t>
                      </a:r>
                    </a:p>
                  </a:txBody>
                  <a:tcPr/>
                </a:tc>
                <a:tc>
                  <a:txBody>
                    <a:bodyPr/>
                    <a:lstStyle/>
                    <a:p>
                      <a:r>
                        <a:rPr lang="nb-NO"/>
                        <a:t>95</a:t>
                      </a:r>
                    </a:p>
                  </a:txBody>
                  <a:tcPr/>
                </a:tc>
                <a:extLst>
                  <a:ext uri="{0D108BD9-81ED-4DB2-BD59-A6C34878D82A}">
                    <a16:rowId xmlns:a16="http://schemas.microsoft.com/office/drawing/2014/main" val="1611998142"/>
                  </a:ext>
                </a:extLst>
              </a:tr>
            </a:tbl>
          </a:graphicData>
        </a:graphic>
      </p:graphicFrame>
      <p:pic>
        <p:nvPicPr>
          <p:cNvPr id="3" name="Picture 10" descr="Icon&#10;&#10;Description automatically generated">
            <a:extLst>
              <a:ext uri="{FF2B5EF4-FFF2-40B4-BE49-F238E27FC236}">
                <a16:creationId xmlns:a16="http://schemas.microsoft.com/office/drawing/2014/main" id="{3B570198-C38D-4522-ABEC-1B39D5D9DCCA}"/>
              </a:ext>
            </a:extLst>
          </p:cNvPr>
          <p:cNvPicPr>
            <a:picLocks noChangeAspect="1"/>
          </p:cNvPicPr>
          <p:nvPr/>
        </p:nvPicPr>
        <p:blipFill>
          <a:blip r:embed="rId3"/>
          <a:stretch>
            <a:fillRect/>
          </a:stretch>
        </p:blipFill>
        <p:spPr>
          <a:xfrm>
            <a:off x="9089277" y="55317"/>
            <a:ext cx="1135857" cy="1147763"/>
          </a:xfrm>
          <a:prstGeom prst="rect">
            <a:avLst/>
          </a:prstGeom>
        </p:spPr>
      </p:pic>
    </p:spTree>
    <p:extLst>
      <p:ext uri="{BB962C8B-B14F-4D97-AF65-F5344CB8AC3E}">
        <p14:creationId xmlns:p14="http://schemas.microsoft.com/office/powerpoint/2010/main" val="31933856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B4BC2-2B63-47CA-9668-2DB871F9D885}"/>
              </a:ext>
            </a:extLst>
          </p:cNvPr>
          <p:cNvSpPr>
            <a:spLocks noGrp="1"/>
          </p:cNvSpPr>
          <p:nvPr>
            <p:ph type="title"/>
          </p:nvPr>
        </p:nvSpPr>
        <p:spPr/>
        <p:txBody>
          <a:bodyPr/>
          <a:lstStyle/>
          <a:p>
            <a:r>
              <a:rPr lang="nb-NO" sz="2400">
                <a:latin typeface="Avenir Book"/>
              </a:rPr>
              <a:t>1.4 </a:t>
            </a:r>
            <a:r>
              <a:rPr lang="es-ES_tradnl" sz="2400" err="1">
                <a:latin typeface="Avenir Book"/>
              </a:rPr>
              <a:t>Historische Einführung in Systematisierungsaktivitäten </a:t>
            </a:r>
            <a:r>
              <a:rPr lang="es-ES_tradnl" sz="2400">
                <a:latin typeface="Avenir Book"/>
              </a:rPr>
              <a:t>(5</a:t>
            </a:r>
            <a:r>
              <a:rPr lang="nb-NO" sz="2400">
                <a:latin typeface="Avenir Book"/>
              </a:rPr>
              <a:t>) </a:t>
            </a:r>
            <a:endParaRPr lang="nb-NO" sz="2400"/>
          </a:p>
        </p:txBody>
      </p:sp>
      <p:sp>
        <p:nvSpPr>
          <p:cNvPr id="4" name="Slide Number Placeholder 3">
            <a:extLst>
              <a:ext uri="{FF2B5EF4-FFF2-40B4-BE49-F238E27FC236}">
                <a16:creationId xmlns:a16="http://schemas.microsoft.com/office/drawing/2014/main" id="{0F0B296B-F866-4260-92B4-4EE580340D4D}"/>
              </a:ext>
            </a:extLst>
          </p:cNvPr>
          <p:cNvSpPr>
            <a:spLocks noGrp="1"/>
          </p:cNvSpPr>
          <p:nvPr>
            <p:ph type="sldNum" sz="quarter" idx="11"/>
          </p:nvPr>
        </p:nvSpPr>
        <p:spPr/>
        <p:txBody>
          <a:bodyPr/>
          <a:lstStyle/>
          <a:p>
            <a:r>
              <a:rPr lang="es-ES_tradnl" sz="1200"/>
              <a:t>| </a:t>
            </a:r>
            <a:fld id="{9DD0088F-7E4A-9C4B-9ED2-72FAF1293163}" type="slidenum">
              <a:rPr lang="es-ES_tradnl" smtClean="0"/>
              <a:t>12</a:t>
            </a:fld>
            <a:endParaRPr lang="es-ES_tradnl"/>
          </a:p>
        </p:txBody>
      </p:sp>
      <p:sp>
        <p:nvSpPr>
          <p:cNvPr id="5" name="Footer Placeholder 4">
            <a:extLst>
              <a:ext uri="{FF2B5EF4-FFF2-40B4-BE49-F238E27FC236}">
                <a16:creationId xmlns:a16="http://schemas.microsoft.com/office/drawing/2014/main" id="{0FA4C254-CCCD-445A-9A29-57188C88CE6A}"/>
              </a:ext>
            </a:extLst>
          </p:cNvPr>
          <p:cNvSpPr>
            <a:spLocks noGrp="1"/>
          </p:cNvSpPr>
          <p:nvPr>
            <p:ph type="ftr" sz="quarter" idx="3"/>
          </p:nvPr>
        </p:nvSpPr>
        <p:spPr/>
        <p:txBody>
          <a:bodyPr/>
          <a:lstStyle/>
          <a:p>
            <a:pPr algn="r"/>
            <a:r>
              <a:rPr lang="en-US">
                <a:solidFill>
                  <a:srgbClr val="CC023B"/>
                </a:solidFill>
              </a:rPr>
              <a:t>STEMkey</a:t>
            </a:r>
          </a:p>
        </p:txBody>
      </p:sp>
      <p:sp>
        <p:nvSpPr>
          <p:cNvPr id="6" name="Title 1">
            <a:extLst>
              <a:ext uri="{FF2B5EF4-FFF2-40B4-BE49-F238E27FC236}">
                <a16:creationId xmlns:a16="http://schemas.microsoft.com/office/drawing/2014/main" id="{4002DB4D-8EFE-4854-A9C5-6805C8612B28}"/>
              </a:ext>
            </a:extLst>
          </p:cNvPr>
          <p:cNvSpPr txBox="1">
            <a:spLocks/>
          </p:cNvSpPr>
          <p:nvPr/>
        </p:nvSpPr>
        <p:spPr>
          <a:xfrm>
            <a:off x="608091" y="1350507"/>
            <a:ext cx="9532373" cy="647794"/>
          </a:xfrm>
          <a:prstGeom prst="rect">
            <a:avLst/>
          </a:prstGeom>
        </p:spPr>
        <p:txBody>
          <a:bodyPr vert="horz" lIns="91440" tIns="45720" rIns="91440" bIns="45720" rtlCol="0" anchor="ctr">
            <a:normAutofit fontScale="97500" lnSpcReduction="10000"/>
          </a:bodyPr>
          <a:lstStyle>
            <a:lvl1pPr algn="l" defTabSz="457200" rtl="0" eaLnBrk="1" latinLnBrk="0" hangingPunct="1">
              <a:spcBef>
                <a:spcPct val="0"/>
              </a:spcBef>
              <a:buNone/>
              <a:defRPr sz="2800" b="1" kern="1200" baseline="0">
                <a:solidFill>
                  <a:srgbClr val="4C5F7E"/>
                </a:solidFill>
                <a:latin typeface="Avenir Book" charset="0"/>
                <a:ea typeface="Avenir Book" charset="0"/>
                <a:cs typeface="Avenir Book" charset="0"/>
              </a:defRPr>
            </a:lvl1pPr>
          </a:lstStyle>
          <a:p>
            <a:r>
              <a:rPr lang="en-US" sz="2000" dirty="0">
                <a:latin typeface="Avenir Book"/>
              </a:rPr>
              <a:t>Die Atomgewichte wurden im Laufe des gesamten 19. Jahrhunderts kontinuierlich überarbeitet. </a:t>
            </a:r>
            <a:r>
              <a:rPr lang="en-US" sz="2000" baseline="30000" dirty="0">
                <a:latin typeface="Avenir Book"/>
              </a:rPr>
              <a:t>th</a:t>
            </a:r>
          </a:p>
        </p:txBody>
      </p:sp>
      <p:graphicFrame>
        <p:nvGraphicFramePr>
          <p:cNvPr id="7" name="Content Placeholder 2">
            <a:extLst>
              <a:ext uri="{FF2B5EF4-FFF2-40B4-BE49-F238E27FC236}">
                <a16:creationId xmlns:a16="http://schemas.microsoft.com/office/drawing/2014/main" id="{007A0094-4FFD-44EF-BE93-2D0F431B2C49}"/>
              </a:ext>
            </a:extLst>
          </p:cNvPr>
          <p:cNvGraphicFramePr>
            <a:graphicFrameLocks noGrp="1"/>
          </p:cNvGraphicFramePr>
          <p:nvPr>
            <p:ph idx="1"/>
            <p:extLst>
              <p:ext uri="{D42A27DB-BD31-4B8C-83A1-F6EECF244321}">
                <p14:modId xmlns:p14="http://schemas.microsoft.com/office/powerpoint/2010/main" val="752489445"/>
              </p:ext>
            </p:extLst>
          </p:nvPr>
        </p:nvGraphicFramePr>
        <p:xfrm>
          <a:off x="616974" y="1817223"/>
          <a:ext cx="10972800" cy="35607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4" name="Picture 10" descr="Icon&#10;&#10;Description automatically generated">
            <a:extLst>
              <a:ext uri="{FF2B5EF4-FFF2-40B4-BE49-F238E27FC236}">
                <a16:creationId xmlns:a16="http://schemas.microsoft.com/office/drawing/2014/main" id="{EFB0AE74-AEB1-495B-B778-FBC036B60F26}"/>
              </a:ext>
            </a:extLst>
          </p:cNvPr>
          <p:cNvPicPr>
            <a:picLocks noChangeAspect="1"/>
          </p:cNvPicPr>
          <p:nvPr/>
        </p:nvPicPr>
        <p:blipFill>
          <a:blip r:embed="rId8"/>
          <a:stretch>
            <a:fillRect/>
          </a:stretch>
        </p:blipFill>
        <p:spPr>
          <a:xfrm>
            <a:off x="9248774" y="57150"/>
            <a:ext cx="1135857" cy="1147763"/>
          </a:xfrm>
          <a:prstGeom prst="rect">
            <a:avLst/>
          </a:prstGeom>
        </p:spPr>
      </p:pic>
    </p:spTree>
    <p:extLst>
      <p:ext uri="{BB962C8B-B14F-4D97-AF65-F5344CB8AC3E}">
        <p14:creationId xmlns:p14="http://schemas.microsoft.com/office/powerpoint/2010/main" val="2376965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2A6600-89BE-4804-A1A7-39B036BBED90}"/>
              </a:ext>
            </a:extLst>
          </p:cNvPr>
          <p:cNvSpPr>
            <a:spLocks noGrp="1"/>
          </p:cNvSpPr>
          <p:nvPr>
            <p:ph type="title"/>
          </p:nvPr>
        </p:nvSpPr>
        <p:spPr/>
        <p:txBody>
          <a:bodyPr/>
          <a:lstStyle/>
          <a:p>
            <a:r>
              <a:rPr lang="nb-NO" sz="2400" dirty="0">
                <a:latin typeface="Avenir Book"/>
              </a:rPr>
              <a:t>1.4 </a:t>
            </a:r>
            <a:r>
              <a:rPr lang="es-ES" sz="2400" dirty="0" err="1">
                <a:latin typeface="Avenir Book"/>
              </a:rPr>
              <a:t>Historische Einführung in Systematisierungsaktivitäten </a:t>
            </a:r>
            <a:r>
              <a:rPr lang="es-ES" sz="2400" dirty="0">
                <a:latin typeface="Avenir Book"/>
              </a:rPr>
              <a:t>(6)</a:t>
            </a:r>
            <a:endParaRPr lang="en-US" sz="2400" dirty="0"/>
          </a:p>
        </p:txBody>
      </p:sp>
      <p:sp>
        <p:nvSpPr>
          <p:cNvPr id="3" name="Content Placeholder 2">
            <a:extLst>
              <a:ext uri="{FF2B5EF4-FFF2-40B4-BE49-F238E27FC236}">
                <a16:creationId xmlns:a16="http://schemas.microsoft.com/office/drawing/2014/main" id="{EE2F20C6-F49D-4F56-BC1E-8CA2AA5B6050}"/>
              </a:ext>
            </a:extLst>
          </p:cNvPr>
          <p:cNvSpPr>
            <a:spLocks noGrp="1"/>
          </p:cNvSpPr>
          <p:nvPr>
            <p:ph idx="1"/>
          </p:nvPr>
        </p:nvSpPr>
        <p:spPr>
          <a:xfrm>
            <a:off x="535371" y="2087799"/>
            <a:ext cx="10948462" cy="4115229"/>
          </a:xfrm>
        </p:spPr>
        <p:txBody>
          <a:bodyPr vert="horz" lIns="91440" tIns="45720" rIns="91440" bIns="45720" rtlCol="0" anchor="t">
            <a:normAutofit/>
          </a:bodyPr>
          <a:lstStyle/>
          <a:p>
            <a:r>
              <a:rPr lang="en-US" sz="2000"/>
              <a:t>1817: Johann Wolfgang Döbereiner, Chemieprofessor in Jena, entdeckte als Erster Gruppen von drei Elementen (</a:t>
            </a:r>
            <a:r>
              <a:rPr lang="en-US" sz="2000">
                <a:solidFill>
                  <a:srgbClr val="FF0000"/>
                </a:solidFill>
              </a:rPr>
              <a:t>Triaden</a:t>
            </a:r>
            <a:r>
              <a:rPr lang="en-US" sz="2000"/>
              <a:t>), die chemische und numerische Beziehungen aufwiesen.</a:t>
            </a:r>
          </a:p>
          <a:p>
            <a:r>
              <a:rPr lang="en-US" sz="2000"/>
              <a:t>Zunächst fand er eine Beziehung zwischen den Oxiden von </a:t>
            </a:r>
            <a:r>
              <a:rPr lang="en-US" sz="2000">
                <a:solidFill>
                  <a:srgbClr val="FF0000"/>
                </a:solidFill>
              </a:rPr>
              <a:t>Kalzium, Barium und Strontium</a:t>
            </a:r>
            <a:r>
              <a:rPr lang="en-US" sz="2000"/>
              <a:t>:</a:t>
            </a:r>
          </a:p>
          <a:p>
            <a:pPr lvl="1"/>
            <a:r>
              <a:rPr lang="en-US" sz="1600"/>
              <a:t>Das Gewicht von Strontiumoxid (Strontia) entsprach in etwa dem Mittelwert der Gewichte von Calciumoxid (Kalk) und Bariumoxid (Baria): (27,5 + 72,5)/2 = 50</a:t>
            </a:r>
          </a:p>
          <a:p>
            <a:pPr lvl="1"/>
            <a:r>
              <a:rPr lang="en-US" sz="1600"/>
              <a:t>Korrigiert im Jahr 1829 unter Verwendung genauerer Gewichtsangaben: (59,6 + 153,10)/2 = 105,03</a:t>
            </a:r>
          </a:p>
          <a:p>
            <a:r>
              <a:rPr lang="en-US" sz="2000"/>
              <a:t>Weitere von Döbereiner identifizierte Triaden: </a:t>
            </a:r>
          </a:p>
          <a:p>
            <a:pPr lvl="1"/>
            <a:r>
              <a:rPr lang="en-US" sz="1600"/>
              <a:t>(Cl+I)/2 = Br</a:t>
            </a:r>
          </a:p>
          <a:p>
            <a:pPr lvl="1"/>
            <a:r>
              <a:rPr lang="en-US" sz="1600"/>
              <a:t>(Li + K)/2 = Na</a:t>
            </a:r>
          </a:p>
          <a:p>
            <a:pPr lvl="1"/>
            <a:r>
              <a:rPr lang="en-US" sz="1600"/>
              <a:t>(S- Te) = Se </a:t>
            </a:r>
          </a:p>
          <a:p>
            <a:r>
              <a:rPr lang="en-US" sz="2000"/>
              <a:t>Vergleichen Sie die vier Triaden von Döbereiner mit den heutigen Atomgewichten. Sehen Sie das gleiche Muster?</a:t>
            </a:r>
          </a:p>
          <a:p>
            <a:endParaRPr lang="en-US" sz="2000"/>
          </a:p>
          <a:p>
            <a:pPr lvl="1"/>
            <a:endParaRPr lang="en-US" sz="1600"/>
          </a:p>
          <a:p>
            <a:pPr marL="0" indent="0">
              <a:buNone/>
            </a:pPr>
            <a:endParaRPr lang="en-US" sz="2000"/>
          </a:p>
        </p:txBody>
      </p:sp>
      <p:sp>
        <p:nvSpPr>
          <p:cNvPr id="4" name="Slide Number Placeholder 3">
            <a:extLst>
              <a:ext uri="{FF2B5EF4-FFF2-40B4-BE49-F238E27FC236}">
                <a16:creationId xmlns:a16="http://schemas.microsoft.com/office/drawing/2014/main" id="{5C447DB7-D0AE-496E-ADDE-405A08C5B7A2}"/>
              </a:ext>
            </a:extLst>
          </p:cNvPr>
          <p:cNvSpPr>
            <a:spLocks noGrp="1"/>
          </p:cNvSpPr>
          <p:nvPr>
            <p:ph type="sldNum" sz="quarter" idx="11"/>
          </p:nvPr>
        </p:nvSpPr>
        <p:spPr/>
        <p:txBody>
          <a:bodyPr/>
          <a:lstStyle/>
          <a:p>
            <a:r>
              <a:rPr lang="es-ES_tradnl" sz="1200"/>
              <a:t>| </a:t>
            </a:r>
            <a:fld id="{9DD0088F-7E4A-9C4B-9ED2-72FAF1293163}" type="slidenum">
              <a:rPr lang="es-ES_tradnl" smtClean="0"/>
              <a:t>13</a:t>
            </a:fld>
            <a:endParaRPr lang="es-ES_tradnl"/>
          </a:p>
        </p:txBody>
      </p:sp>
      <p:sp>
        <p:nvSpPr>
          <p:cNvPr id="5" name="Footer Placeholder 4">
            <a:extLst>
              <a:ext uri="{FF2B5EF4-FFF2-40B4-BE49-F238E27FC236}">
                <a16:creationId xmlns:a16="http://schemas.microsoft.com/office/drawing/2014/main" id="{DE7AF065-17E1-4DC3-858F-392431C37F5B}"/>
              </a:ext>
            </a:extLst>
          </p:cNvPr>
          <p:cNvSpPr>
            <a:spLocks noGrp="1"/>
          </p:cNvSpPr>
          <p:nvPr>
            <p:ph type="ftr" sz="quarter" idx="3"/>
          </p:nvPr>
        </p:nvSpPr>
        <p:spPr/>
        <p:txBody>
          <a:bodyPr/>
          <a:lstStyle/>
          <a:p>
            <a:pPr algn="r"/>
            <a:r>
              <a:rPr lang="en-US" err="1">
                <a:solidFill>
                  <a:srgbClr val="CC023B"/>
                </a:solidFill>
              </a:rPr>
              <a:t>STEMkey</a:t>
            </a:r>
            <a:endParaRPr lang="en-US">
              <a:solidFill>
                <a:srgbClr val="CC023B"/>
              </a:solidFill>
            </a:endParaRPr>
          </a:p>
        </p:txBody>
      </p:sp>
      <p:sp>
        <p:nvSpPr>
          <p:cNvPr id="7" name="Title 1">
            <a:extLst>
              <a:ext uri="{FF2B5EF4-FFF2-40B4-BE49-F238E27FC236}">
                <a16:creationId xmlns:a16="http://schemas.microsoft.com/office/drawing/2014/main" id="{EB7AD7B6-369F-45A9-91BA-1CA550FD0094}"/>
              </a:ext>
            </a:extLst>
          </p:cNvPr>
          <p:cNvSpPr txBox="1">
            <a:spLocks/>
          </p:cNvSpPr>
          <p:nvPr/>
        </p:nvSpPr>
        <p:spPr>
          <a:xfrm>
            <a:off x="675992" y="1327873"/>
            <a:ext cx="10249105" cy="760962"/>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2800" b="1" kern="1200" baseline="0">
                <a:solidFill>
                  <a:srgbClr val="4C5F7E"/>
                </a:solidFill>
                <a:latin typeface="Avenir Book" charset="0"/>
                <a:ea typeface="Avenir Book" charset="0"/>
                <a:cs typeface="Avenir Book" charset="0"/>
              </a:defRPr>
            </a:lvl1pPr>
          </a:lstStyle>
          <a:p>
            <a:r>
              <a:rPr lang="en-US" sz="2000">
                <a:latin typeface="Avenir Book"/>
              </a:rPr>
              <a:t>Spielen mit Zahlen und chemischen Eigenschaften: Gruppierung von Elementen in Triaden</a:t>
            </a:r>
            <a:endParaRPr lang="en-US" sz="2000"/>
          </a:p>
        </p:txBody>
      </p:sp>
      <p:pic>
        <p:nvPicPr>
          <p:cNvPr id="10" name="Picture 10" descr="A picture containing diagram&#10;&#10;Description automatically generated">
            <a:extLst>
              <a:ext uri="{FF2B5EF4-FFF2-40B4-BE49-F238E27FC236}">
                <a16:creationId xmlns:a16="http://schemas.microsoft.com/office/drawing/2014/main" id="{890E915B-0AA0-4DBF-9343-924031C9EFD7}"/>
              </a:ext>
            </a:extLst>
          </p:cNvPr>
          <p:cNvPicPr>
            <a:picLocks noChangeAspect="1"/>
          </p:cNvPicPr>
          <p:nvPr/>
        </p:nvPicPr>
        <p:blipFill>
          <a:blip r:embed="rId3"/>
          <a:stretch>
            <a:fillRect/>
          </a:stretch>
        </p:blipFill>
        <p:spPr>
          <a:xfrm>
            <a:off x="11139063" y="5220360"/>
            <a:ext cx="476250" cy="476250"/>
          </a:xfrm>
          <a:prstGeom prst="rect">
            <a:avLst/>
          </a:prstGeom>
        </p:spPr>
      </p:pic>
      <p:pic>
        <p:nvPicPr>
          <p:cNvPr id="13" name="Picture 11" descr="A picture containing text, clipart&#10;&#10;Description automatically generated">
            <a:extLst>
              <a:ext uri="{FF2B5EF4-FFF2-40B4-BE49-F238E27FC236}">
                <a16:creationId xmlns:a16="http://schemas.microsoft.com/office/drawing/2014/main" id="{79CCA547-D93D-4F61-8E5E-A288FB491927}"/>
              </a:ext>
            </a:extLst>
          </p:cNvPr>
          <p:cNvPicPr>
            <a:picLocks noChangeAspect="1"/>
          </p:cNvPicPr>
          <p:nvPr/>
        </p:nvPicPr>
        <p:blipFill>
          <a:blip r:embed="rId4"/>
          <a:stretch>
            <a:fillRect/>
          </a:stretch>
        </p:blipFill>
        <p:spPr>
          <a:xfrm>
            <a:off x="9439486" y="54875"/>
            <a:ext cx="1196455" cy="1150962"/>
          </a:xfrm>
          <a:prstGeom prst="rect">
            <a:avLst/>
          </a:prstGeom>
        </p:spPr>
      </p:pic>
      <p:pic>
        <p:nvPicPr>
          <p:cNvPr id="14" name="Picture 14" descr="A picture containing text, clock, gauge&#10;&#10;Description automatically generated">
            <a:extLst>
              <a:ext uri="{FF2B5EF4-FFF2-40B4-BE49-F238E27FC236}">
                <a16:creationId xmlns:a16="http://schemas.microsoft.com/office/drawing/2014/main" id="{1A6B903D-EAFD-4DA2-BA76-0145779810FE}"/>
              </a:ext>
            </a:extLst>
          </p:cNvPr>
          <p:cNvPicPr>
            <a:picLocks noChangeAspect="1"/>
          </p:cNvPicPr>
          <p:nvPr/>
        </p:nvPicPr>
        <p:blipFill>
          <a:blip r:embed="rId5"/>
          <a:stretch>
            <a:fillRect/>
          </a:stretch>
        </p:blipFill>
        <p:spPr>
          <a:xfrm>
            <a:off x="10638971" y="49590"/>
            <a:ext cx="1158725" cy="1134534"/>
          </a:xfrm>
          <a:prstGeom prst="rect">
            <a:avLst/>
          </a:prstGeom>
        </p:spPr>
      </p:pic>
    </p:spTree>
    <p:extLst>
      <p:ext uri="{BB962C8B-B14F-4D97-AF65-F5344CB8AC3E}">
        <p14:creationId xmlns:p14="http://schemas.microsoft.com/office/powerpoint/2010/main" val="6379693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EFE57-5DD4-4F22-AE69-CA39E3056952}"/>
              </a:ext>
            </a:extLst>
          </p:cNvPr>
          <p:cNvSpPr>
            <a:spLocks noGrp="1"/>
          </p:cNvSpPr>
          <p:nvPr>
            <p:ph type="title"/>
          </p:nvPr>
        </p:nvSpPr>
        <p:spPr>
          <a:xfrm>
            <a:off x="609600" y="818942"/>
            <a:ext cx="10972800" cy="647794"/>
          </a:xfrm>
        </p:spPr>
        <p:txBody>
          <a:bodyPr/>
          <a:lstStyle/>
          <a:p>
            <a:r>
              <a:rPr lang="nb-NO" sz="2400" dirty="0">
                <a:latin typeface="Avenir Book"/>
              </a:rPr>
              <a:t>1.4 </a:t>
            </a:r>
            <a:r>
              <a:rPr lang="es-ES" sz="2400" dirty="0" err="1">
                <a:latin typeface="Avenir Book"/>
              </a:rPr>
              <a:t>Historische Einführung in Systematisierungsaktivitäten </a:t>
            </a:r>
            <a:r>
              <a:rPr lang="es-ES" sz="2400" dirty="0">
                <a:latin typeface="Avenir Book"/>
              </a:rPr>
              <a:t>(7)</a:t>
            </a:r>
            <a:endParaRPr lang="en-US" sz="2400" b="0" dirty="0">
              <a:latin typeface="Avenir Book"/>
            </a:endParaRPr>
          </a:p>
          <a:p>
            <a:endParaRPr lang="en-US" dirty="0"/>
          </a:p>
        </p:txBody>
      </p:sp>
      <p:sp>
        <p:nvSpPr>
          <p:cNvPr id="4" name="Slide Number Placeholder 3">
            <a:extLst>
              <a:ext uri="{FF2B5EF4-FFF2-40B4-BE49-F238E27FC236}">
                <a16:creationId xmlns:a16="http://schemas.microsoft.com/office/drawing/2014/main" id="{EC91D1B2-BDFB-4CAD-9C62-0F430D9F2C9C}"/>
              </a:ext>
            </a:extLst>
          </p:cNvPr>
          <p:cNvSpPr>
            <a:spLocks noGrp="1"/>
          </p:cNvSpPr>
          <p:nvPr>
            <p:ph type="sldNum" sz="quarter" idx="11"/>
          </p:nvPr>
        </p:nvSpPr>
        <p:spPr/>
        <p:txBody>
          <a:bodyPr/>
          <a:lstStyle/>
          <a:p>
            <a:r>
              <a:rPr lang="es-ES_tradnl" sz="1200"/>
              <a:t>| </a:t>
            </a:r>
            <a:fld id="{9DD0088F-7E4A-9C4B-9ED2-72FAF1293163}" type="slidenum">
              <a:rPr lang="es-ES_tradnl" smtClean="0"/>
              <a:t>14</a:t>
            </a:fld>
            <a:endParaRPr lang="es-ES_tradnl"/>
          </a:p>
        </p:txBody>
      </p:sp>
      <p:sp>
        <p:nvSpPr>
          <p:cNvPr id="5" name="Footer Placeholder 4">
            <a:extLst>
              <a:ext uri="{FF2B5EF4-FFF2-40B4-BE49-F238E27FC236}">
                <a16:creationId xmlns:a16="http://schemas.microsoft.com/office/drawing/2014/main" id="{3501F2A1-9C65-4799-9398-262A33F49AF7}"/>
              </a:ext>
            </a:extLst>
          </p:cNvPr>
          <p:cNvSpPr>
            <a:spLocks noGrp="1"/>
          </p:cNvSpPr>
          <p:nvPr>
            <p:ph type="ftr" sz="quarter" idx="3"/>
          </p:nvPr>
        </p:nvSpPr>
        <p:spPr/>
        <p:txBody>
          <a:bodyPr/>
          <a:lstStyle/>
          <a:p>
            <a:pPr algn="r"/>
            <a:r>
              <a:rPr lang="en-US" err="1">
                <a:solidFill>
                  <a:srgbClr val="CC023B"/>
                </a:solidFill>
              </a:rPr>
              <a:t>STEMkey</a:t>
            </a:r>
            <a:endParaRPr lang="en-US">
              <a:solidFill>
                <a:srgbClr val="CC023B"/>
              </a:solidFill>
            </a:endParaRPr>
          </a:p>
        </p:txBody>
      </p:sp>
      <p:pic>
        <p:nvPicPr>
          <p:cNvPr id="7" name="Bild 27" descr="A picture containing text, sign&#10;&#10;Description automatically generated">
            <a:extLst>
              <a:ext uri="{FF2B5EF4-FFF2-40B4-BE49-F238E27FC236}">
                <a16:creationId xmlns:a16="http://schemas.microsoft.com/office/drawing/2014/main" id="{3B95A497-3EB7-4848-A225-2B60427943A1}"/>
              </a:ext>
            </a:extLst>
          </p:cNvPr>
          <p:cNvPicPr/>
          <p:nvPr/>
        </p:nvPicPr>
        <p:blipFill>
          <a:blip r:embed="rId3"/>
          <a:stretch/>
        </p:blipFill>
        <p:spPr bwMode="auto">
          <a:xfrm>
            <a:off x="9251290" y="75952"/>
            <a:ext cx="994180" cy="1066887"/>
          </a:xfrm>
          <a:prstGeom prst="rect">
            <a:avLst/>
          </a:prstGeom>
          <a:noFill/>
          <a:ln w="9525">
            <a:noFill/>
            <a:miter lim="800000"/>
            <a:headEnd/>
            <a:tailEnd/>
          </a:ln>
        </p:spPr>
      </p:pic>
      <p:sp>
        <p:nvSpPr>
          <p:cNvPr id="11" name="TextBox 10">
            <a:extLst>
              <a:ext uri="{FF2B5EF4-FFF2-40B4-BE49-F238E27FC236}">
                <a16:creationId xmlns:a16="http://schemas.microsoft.com/office/drawing/2014/main" id="{12187D59-7E7D-4912-AC14-F98DE10DEAD7}"/>
              </a:ext>
            </a:extLst>
          </p:cNvPr>
          <p:cNvSpPr txBox="1"/>
          <p:nvPr/>
        </p:nvSpPr>
        <p:spPr>
          <a:xfrm>
            <a:off x="7304637" y="4671588"/>
            <a:ext cx="296953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dirty="0"/>
          </a:p>
          <a:p>
            <a:r>
              <a:rPr lang="en-US" dirty="0" err="1"/>
              <a:t>Gmelin</a:t>
            </a:r>
            <a:r>
              <a:rPr lang="en-US" dirty="0"/>
              <a:t>, 1843:</a:t>
            </a:r>
            <a:r>
              <a:rPr lang="en-US" dirty="0">
                <a:solidFill>
                  <a:srgbClr val="FF0000"/>
                </a:solidFill>
              </a:rPr>
              <a:t> 55 Elemente</a:t>
            </a:r>
            <a:endParaRPr lang="en-US" dirty="0">
              <a:solidFill>
                <a:srgbClr val="FF0000"/>
              </a:solidFill>
              <a:cs typeface="Calibri"/>
            </a:endParaRPr>
          </a:p>
        </p:txBody>
      </p:sp>
      <p:sp>
        <p:nvSpPr>
          <p:cNvPr id="13" name="TextBox 12">
            <a:extLst>
              <a:ext uri="{FF2B5EF4-FFF2-40B4-BE49-F238E27FC236}">
                <a16:creationId xmlns:a16="http://schemas.microsoft.com/office/drawing/2014/main" id="{F830A138-7FB7-44DC-9374-3BBB6F18AF6A}"/>
              </a:ext>
            </a:extLst>
          </p:cNvPr>
          <p:cNvSpPr txBox="1"/>
          <p:nvPr/>
        </p:nvSpPr>
        <p:spPr>
          <a:xfrm>
            <a:off x="1027569" y="2310142"/>
            <a:ext cx="3293952"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a:t>Leopold Gmelin, Professor für Chemie und Medizin in Heidelberg, erarbeitete weitere Triaden</a:t>
            </a:r>
          </a:p>
          <a:p>
            <a:pPr marL="285750" indent="-285750">
              <a:buFont typeface="Arial"/>
              <a:buChar char="•"/>
            </a:pPr>
            <a:r>
              <a:rPr lang="en-US">
                <a:cs typeface="Calibri"/>
              </a:rPr>
              <a:t>Suchte nach Beziehungen zwischen allen Elementen</a:t>
            </a:r>
          </a:p>
          <a:p>
            <a:pPr marL="285750" indent="-285750">
              <a:buFont typeface="Arial"/>
              <a:buChar char="•"/>
            </a:pPr>
            <a:r>
              <a:rPr lang="en-US">
                <a:cs typeface="Calibri"/>
              </a:rPr>
              <a:t>Erstellte ein System auf der Grundlage von Triaden </a:t>
            </a:r>
          </a:p>
        </p:txBody>
      </p:sp>
      <p:pic>
        <p:nvPicPr>
          <p:cNvPr id="1026" name="Picture 2">
            <a:extLst>
              <a:ext uri="{FF2B5EF4-FFF2-40B4-BE49-F238E27FC236}">
                <a16:creationId xmlns:a16="http://schemas.microsoft.com/office/drawing/2014/main" id="{81F24394-404C-2E90-B8E2-E0B2AA5710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1125" y="1980041"/>
            <a:ext cx="6391275" cy="2638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63319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EF1E08-32C3-47F8-9100-D39855C087A0}"/>
              </a:ext>
            </a:extLst>
          </p:cNvPr>
          <p:cNvSpPr>
            <a:spLocks noGrp="1"/>
          </p:cNvSpPr>
          <p:nvPr>
            <p:ph type="title"/>
          </p:nvPr>
        </p:nvSpPr>
        <p:spPr>
          <a:xfrm>
            <a:off x="609600" y="728407"/>
            <a:ext cx="10972800" cy="647794"/>
          </a:xfrm>
        </p:spPr>
        <p:txBody>
          <a:bodyPr/>
          <a:lstStyle/>
          <a:p>
            <a:r>
              <a:rPr lang="nb-NO" sz="2400">
                <a:latin typeface="Avenir Book"/>
              </a:rPr>
              <a:t>1.5 </a:t>
            </a:r>
            <a:r>
              <a:rPr lang="es-ES" sz="2400">
                <a:latin typeface="Avenir Book"/>
              </a:rPr>
              <a:t>Sortierelemente</a:t>
            </a:r>
            <a:endParaRPr lang="en-US" sz="2400" b="0">
              <a:latin typeface="Avenir Book"/>
            </a:endParaRPr>
          </a:p>
          <a:p>
            <a:endParaRPr lang="en-US"/>
          </a:p>
        </p:txBody>
      </p:sp>
      <p:sp>
        <p:nvSpPr>
          <p:cNvPr id="3" name="Content Placeholder 2">
            <a:extLst>
              <a:ext uri="{FF2B5EF4-FFF2-40B4-BE49-F238E27FC236}">
                <a16:creationId xmlns:a16="http://schemas.microsoft.com/office/drawing/2014/main" id="{2F110074-65E9-4521-A381-771EE2E1A022}"/>
              </a:ext>
            </a:extLst>
          </p:cNvPr>
          <p:cNvSpPr>
            <a:spLocks noGrp="1"/>
          </p:cNvSpPr>
          <p:nvPr>
            <p:ph idx="1"/>
          </p:nvPr>
        </p:nvSpPr>
        <p:spPr>
          <a:xfrm>
            <a:off x="609600" y="1600201"/>
            <a:ext cx="5450187" cy="4115229"/>
          </a:xfrm>
        </p:spPr>
        <p:txBody>
          <a:bodyPr vert="horz" lIns="91440" tIns="45720" rIns="91440" bIns="45720" rtlCol="0" anchor="t">
            <a:normAutofit fontScale="92500" lnSpcReduction="10000"/>
          </a:bodyPr>
          <a:lstStyle/>
          <a:p>
            <a:r>
              <a:rPr lang="en-US" dirty="0"/>
              <a:t>Periodensysteme wurden in den</a:t>
            </a:r>
            <a:r>
              <a:rPr lang="en-US" dirty="0">
                <a:solidFill>
                  <a:srgbClr val="FF0000"/>
                </a:solidFill>
              </a:rPr>
              <a:t> 1860er Jahren</a:t>
            </a:r>
            <a:r>
              <a:rPr lang="en-US" dirty="0"/>
              <a:t> unabhängig voneinander von sechs Mitentwicklern entwickelt</a:t>
            </a:r>
          </a:p>
          <a:p>
            <a:pPr lvl="1"/>
            <a:r>
              <a:rPr lang="en-US" dirty="0"/>
              <a:t>John Alexander Newlands (Brite)</a:t>
            </a:r>
          </a:p>
          <a:p>
            <a:pPr lvl="1"/>
            <a:r>
              <a:rPr lang="en-US" dirty="0"/>
              <a:t>William </a:t>
            </a:r>
            <a:r>
              <a:rPr lang="en-US" dirty="0" err="1"/>
              <a:t>Odling </a:t>
            </a:r>
            <a:r>
              <a:rPr lang="en-US" dirty="0"/>
              <a:t>(Brite)</a:t>
            </a:r>
          </a:p>
          <a:p>
            <a:pPr lvl="1"/>
            <a:r>
              <a:rPr lang="en-US" dirty="0"/>
              <a:t>Alexandre </a:t>
            </a:r>
            <a:r>
              <a:rPr lang="en-US" dirty="0" err="1"/>
              <a:t>Béguyer </a:t>
            </a:r>
            <a:r>
              <a:rPr lang="en-US" dirty="0"/>
              <a:t>de </a:t>
            </a:r>
            <a:r>
              <a:rPr lang="en-US" dirty="0" err="1"/>
              <a:t>Chancourtois </a:t>
            </a:r>
            <a:r>
              <a:rPr lang="en-US" dirty="0"/>
              <a:t>(Französisch)</a:t>
            </a:r>
          </a:p>
          <a:p>
            <a:pPr lvl="1"/>
            <a:r>
              <a:rPr lang="en-US" dirty="0"/>
              <a:t>Gustavus Detlef Hinrichs (Amerikaner)</a:t>
            </a:r>
          </a:p>
          <a:p>
            <a:pPr lvl="1"/>
            <a:r>
              <a:rPr lang="en-US" dirty="0" err="1"/>
              <a:t>Julias </a:t>
            </a:r>
            <a:r>
              <a:rPr lang="en-US" dirty="0"/>
              <a:t>Lothar Meyer (Deutsch)</a:t>
            </a:r>
          </a:p>
          <a:p>
            <a:pPr lvl="1"/>
            <a:r>
              <a:rPr lang="en-US" dirty="0"/>
              <a:t>Dmitri Mendelejew (Russisch)</a:t>
            </a:r>
          </a:p>
        </p:txBody>
      </p:sp>
      <p:sp>
        <p:nvSpPr>
          <p:cNvPr id="4" name="Slide Number Placeholder 3">
            <a:extLst>
              <a:ext uri="{FF2B5EF4-FFF2-40B4-BE49-F238E27FC236}">
                <a16:creationId xmlns:a16="http://schemas.microsoft.com/office/drawing/2014/main" id="{8729EEFD-E6FC-48D2-9E69-42ADC2601E80}"/>
              </a:ext>
            </a:extLst>
          </p:cNvPr>
          <p:cNvSpPr>
            <a:spLocks noGrp="1"/>
          </p:cNvSpPr>
          <p:nvPr>
            <p:ph type="sldNum" sz="quarter" idx="11"/>
          </p:nvPr>
        </p:nvSpPr>
        <p:spPr/>
        <p:txBody>
          <a:bodyPr/>
          <a:lstStyle/>
          <a:p>
            <a:r>
              <a:rPr lang="es-ES_tradnl" sz="1200"/>
              <a:t>| </a:t>
            </a:r>
            <a:fld id="{9DD0088F-7E4A-9C4B-9ED2-72FAF1293163}" type="slidenum">
              <a:rPr lang="es-ES_tradnl" smtClean="0"/>
              <a:t>15</a:t>
            </a:fld>
            <a:endParaRPr lang="es-ES_tradnl"/>
          </a:p>
        </p:txBody>
      </p:sp>
      <p:sp>
        <p:nvSpPr>
          <p:cNvPr id="5" name="Footer Placeholder 4">
            <a:extLst>
              <a:ext uri="{FF2B5EF4-FFF2-40B4-BE49-F238E27FC236}">
                <a16:creationId xmlns:a16="http://schemas.microsoft.com/office/drawing/2014/main" id="{C50495C5-FA5B-4228-99F5-6D2217645018}"/>
              </a:ext>
            </a:extLst>
          </p:cNvPr>
          <p:cNvSpPr>
            <a:spLocks noGrp="1"/>
          </p:cNvSpPr>
          <p:nvPr>
            <p:ph type="ftr" sz="quarter" idx="3"/>
          </p:nvPr>
        </p:nvSpPr>
        <p:spPr/>
        <p:txBody>
          <a:bodyPr/>
          <a:lstStyle/>
          <a:p>
            <a:pPr algn="r"/>
            <a:r>
              <a:rPr lang="en-US" err="1">
                <a:solidFill>
                  <a:srgbClr val="CC023B"/>
                </a:solidFill>
              </a:rPr>
              <a:t>STEMkey</a:t>
            </a:r>
            <a:endParaRPr lang="en-US">
              <a:solidFill>
                <a:srgbClr val="CC023B"/>
              </a:solidFill>
            </a:endParaRPr>
          </a:p>
        </p:txBody>
      </p:sp>
      <p:sp>
        <p:nvSpPr>
          <p:cNvPr id="8" name="TextBox 7">
            <a:extLst>
              <a:ext uri="{FF2B5EF4-FFF2-40B4-BE49-F238E27FC236}">
                <a16:creationId xmlns:a16="http://schemas.microsoft.com/office/drawing/2014/main" id="{7C65803B-B0CE-4C2D-A2D2-0FA63F535CD9}"/>
              </a:ext>
            </a:extLst>
          </p:cNvPr>
          <p:cNvSpPr txBox="1"/>
          <p:nvPr/>
        </p:nvSpPr>
        <p:spPr>
          <a:xfrm>
            <a:off x="6972677" y="1774480"/>
            <a:ext cx="4184949" cy="40318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dirty="0" err="1">
                <a:solidFill>
                  <a:srgbClr val="FF0000"/>
                </a:solidFill>
                <a:cs typeface="Calibri"/>
              </a:rPr>
              <a:t>Aktivität</a:t>
            </a:r>
            <a:r>
              <a:rPr lang="en-US" sz="1600" b="1" dirty="0">
                <a:solidFill>
                  <a:srgbClr val="FF0000"/>
                </a:solidFill>
                <a:cs typeface="Calibri"/>
              </a:rPr>
              <a:t>:</a:t>
            </a:r>
          </a:p>
          <a:p>
            <a:endParaRPr lang="en-US" sz="1600" dirty="0"/>
          </a:p>
          <a:p>
            <a:r>
              <a:rPr lang="en-US" sz="1600" dirty="0"/>
              <a:t>Alle </a:t>
            </a:r>
            <a:r>
              <a:rPr lang="en-US" sz="1600" dirty="0" err="1"/>
              <a:t>Mitentwickler</a:t>
            </a:r>
            <a:r>
              <a:rPr lang="en-US" sz="1600" dirty="0"/>
              <a:t> </a:t>
            </a:r>
            <a:r>
              <a:rPr lang="en-US" sz="1600" dirty="0" err="1"/>
              <a:t>verwendeten</a:t>
            </a:r>
            <a:r>
              <a:rPr lang="en-US" sz="1600" dirty="0"/>
              <a:t> </a:t>
            </a:r>
            <a:r>
              <a:rPr lang="en-US" sz="1600" dirty="0" err="1">
                <a:solidFill>
                  <a:srgbClr val="FF0000"/>
                </a:solidFill>
              </a:rPr>
              <a:t>Atomgewichte</a:t>
            </a:r>
            <a:r>
              <a:rPr lang="en-US" sz="1600" dirty="0">
                <a:solidFill>
                  <a:srgbClr val="FF0000"/>
                </a:solidFill>
              </a:rPr>
              <a:t> </a:t>
            </a:r>
            <a:r>
              <a:rPr lang="en-US" sz="1600" dirty="0"/>
              <a:t>und </a:t>
            </a:r>
            <a:r>
              <a:rPr lang="en-US" sz="1600" dirty="0" err="1"/>
              <a:t>ausgewählte</a:t>
            </a:r>
            <a:r>
              <a:rPr lang="en-US" sz="1600" dirty="0"/>
              <a:t> </a:t>
            </a:r>
            <a:r>
              <a:rPr lang="en-US" sz="1600" dirty="0" err="1">
                <a:solidFill>
                  <a:srgbClr val="FF0000"/>
                </a:solidFill>
              </a:rPr>
              <a:t>chemische</a:t>
            </a:r>
            <a:r>
              <a:rPr lang="en-US" sz="1600" dirty="0">
                <a:solidFill>
                  <a:srgbClr val="FF0000"/>
                </a:solidFill>
              </a:rPr>
              <a:t> </a:t>
            </a:r>
            <a:r>
              <a:rPr lang="en-US" sz="1600" dirty="0" err="1">
                <a:solidFill>
                  <a:srgbClr val="FF0000"/>
                </a:solidFill>
              </a:rPr>
              <a:t>Eigenschaften</a:t>
            </a:r>
            <a:r>
              <a:rPr lang="en-US" sz="1600" dirty="0">
                <a:solidFill>
                  <a:srgbClr val="FF0000"/>
                </a:solidFill>
              </a:rPr>
              <a:t> </a:t>
            </a:r>
            <a:r>
              <a:rPr lang="en-US" sz="1600" dirty="0"/>
              <a:t>für die </a:t>
            </a:r>
            <a:r>
              <a:rPr lang="en-US" sz="1600" dirty="0" err="1"/>
              <a:t>Sortierung</a:t>
            </a:r>
            <a:r>
              <a:rPr lang="en-US" sz="1600" dirty="0"/>
              <a:t> und </a:t>
            </a:r>
            <a:r>
              <a:rPr lang="en-US" sz="1600" dirty="0" err="1"/>
              <a:t>Systematisierung</a:t>
            </a:r>
            <a:r>
              <a:rPr lang="en-US" sz="1600" dirty="0"/>
              <a:t> der </a:t>
            </a:r>
            <a:r>
              <a:rPr lang="en-US" sz="1600" dirty="0" err="1"/>
              <a:t>Elemente</a:t>
            </a:r>
            <a:r>
              <a:rPr lang="en-US" sz="1600" dirty="0"/>
              <a:t>. Die </a:t>
            </a:r>
            <a:r>
              <a:rPr lang="en-US" sz="1600" dirty="0" err="1"/>
              <a:t>periodische</a:t>
            </a:r>
            <a:r>
              <a:rPr lang="en-US" sz="1600" dirty="0"/>
              <a:t> </a:t>
            </a:r>
            <a:r>
              <a:rPr lang="en-US" sz="1600" dirty="0" err="1"/>
              <a:t>Wiederholung</a:t>
            </a:r>
            <a:r>
              <a:rPr lang="en-US" sz="1600" dirty="0"/>
              <a:t> </a:t>
            </a:r>
            <a:r>
              <a:rPr lang="en-US" sz="1600" dirty="0" err="1"/>
              <a:t>chemischer</a:t>
            </a:r>
            <a:r>
              <a:rPr lang="en-US" sz="1600" dirty="0"/>
              <a:t> </a:t>
            </a:r>
            <a:r>
              <a:rPr lang="en-US" sz="1600" dirty="0" err="1"/>
              <a:t>Eigenschaften</a:t>
            </a:r>
            <a:r>
              <a:rPr lang="en-US" sz="1600" dirty="0"/>
              <a:t> </a:t>
            </a:r>
            <a:r>
              <a:rPr lang="en-US" sz="1600" dirty="0" err="1"/>
              <a:t>wurde</a:t>
            </a:r>
            <a:r>
              <a:rPr lang="en-US" sz="1600" dirty="0"/>
              <a:t> </a:t>
            </a:r>
            <a:r>
              <a:rPr lang="en-US" sz="1600" dirty="0" err="1"/>
              <a:t>als</a:t>
            </a:r>
            <a:r>
              <a:rPr lang="en-US" sz="1600" dirty="0"/>
              <a:t> </a:t>
            </a:r>
            <a:r>
              <a:rPr lang="en-US" sz="1600" b="1" dirty="0" err="1"/>
              <a:t>Periodengesetz</a:t>
            </a:r>
            <a:r>
              <a:rPr lang="en-US" sz="1600" dirty="0"/>
              <a:t> </a:t>
            </a:r>
            <a:r>
              <a:rPr lang="en-US" sz="1600" dirty="0" err="1"/>
              <a:t>bezeichnet</a:t>
            </a:r>
            <a:r>
              <a:rPr lang="en-US" sz="1600" dirty="0"/>
              <a:t>.</a:t>
            </a:r>
            <a:endParaRPr lang="en-US" sz="1600" dirty="0">
              <a:cs typeface="Calibri"/>
            </a:endParaRPr>
          </a:p>
          <a:p>
            <a:endParaRPr lang="en-US" sz="1600" dirty="0">
              <a:cs typeface="Calibri"/>
            </a:endParaRPr>
          </a:p>
          <a:p>
            <a:r>
              <a:rPr lang="en-US" sz="1600" dirty="0" err="1">
                <a:cs typeface="Calibri"/>
              </a:rPr>
              <a:t>Nutzen</a:t>
            </a:r>
            <a:r>
              <a:rPr lang="en-US" sz="1600" dirty="0">
                <a:cs typeface="Calibri"/>
              </a:rPr>
              <a:t> Sie die Daten, die </a:t>
            </a:r>
            <a:r>
              <a:rPr lang="en-US" sz="1600" dirty="0" err="1">
                <a:cs typeface="Calibri"/>
              </a:rPr>
              <a:t>Mendelejew</a:t>
            </a:r>
            <a:r>
              <a:rPr lang="en-US" sz="1600" dirty="0">
                <a:cs typeface="Calibri"/>
              </a:rPr>
              <a:t> </a:t>
            </a:r>
            <a:r>
              <a:rPr lang="en-US" sz="1600" dirty="0" err="1">
                <a:cs typeface="Calibri"/>
              </a:rPr>
              <a:t>zur</a:t>
            </a:r>
            <a:r>
              <a:rPr lang="en-US" sz="1600" dirty="0">
                <a:cs typeface="Calibri"/>
              </a:rPr>
              <a:t> </a:t>
            </a:r>
            <a:r>
              <a:rPr lang="en-US" sz="1600" dirty="0" err="1">
                <a:cs typeface="Calibri"/>
              </a:rPr>
              <a:t>Verfügung</a:t>
            </a:r>
            <a:r>
              <a:rPr lang="en-US" sz="1600" dirty="0">
                <a:cs typeface="Calibri"/>
              </a:rPr>
              <a:t> </a:t>
            </a:r>
            <a:r>
              <a:rPr lang="en-US" sz="1600" dirty="0" err="1">
                <a:cs typeface="Calibri"/>
              </a:rPr>
              <a:t>standen</a:t>
            </a:r>
            <a:r>
              <a:rPr lang="en-US" sz="1600" dirty="0">
                <a:cs typeface="Calibri"/>
              </a:rPr>
              <a:t>, um </a:t>
            </a:r>
            <a:r>
              <a:rPr lang="en-US" sz="1600" dirty="0" err="1">
                <a:cs typeface="Calibri"/>
              </a:rPr>
              <a:t>nach</a:t>
            </a:r>
            <a:r>
              <a:rPr lang="en-US" sz="1600" dirty="0">
                <a:cs typeface="Calibri"/>
              </a:rPr>
              <a:t> </a:t>
            </a:r>
            <a:r>
              <a:rPr lang="en-US" sz="1600" dirty="0" err="1">
                <a:cs typeface="Calibri"/>
              </a:rPr>
              <a:t>einer</a:t>
            </a:r>
            <a:r>
              <a:rPr lang="en-US" sz="1600" dirty="0">
                <a:cs typeface="Calibri"/>
              </a:rPr>
              <a:t> </a:t>
            </a:r>
            <a:r>
              <a:rPr lang="en-US" sz="1600" dirty="0" err="1">
                <a:cs typeface="Calibri"/>
              </a:rPr>
              <a:t>Möglichkeit</a:t>
            </a:r>
            <a:r>
              <a:rPr lang="en-US" sz="1600" dirty="0">
                <a:cs typeface="Calibri"/>
              </a:rPr>
              <a:t> </a:t>
            </a:r>
            <a:r>
              <a:rPr lang="en-US" sz="1600" dirty="0" err="1">
                <a:cs typeface="Calibri"/>
              </a:rPr>
              <a:t>zu</a:t>
            </a:r>
            <a:r>
              <a:rPr lang="en-US" sz="1600" dirty="0">
                <a:cs typeface="Calibri"/>
              </a:rPr>
              <a:t> </a:t>
            </a:r>
            <a:r>
              <a:rPr lang="en-US" sz="1600" dirty="0" err="1">
                <a:cs typeface="Calibri"/>
              </a:rPr>
              <a:t>suchen</a:t>
            </a:r>
            <a:r>
              <a:rPr lang="en-US" sz="1600" dirty="0">
                <a:cs typeface="Calibri"/>
              </a:rPr>
              <a:t>, Ordnung </a:t>
            </a:r>
            <a:r>
              <a:rPr lang="en-US" sz="1600" dirty="0" err="1">
                <a:cs typeface="Calibri"/>
              </a:rPr>
              <a:t>zu</a:t>
            </a:r>
            <a:r>
              <a:rPr lang="en-US" sz="1600" dirty="0">
                <a:cs typeface="Calibri"/>
              </a:rPr>
              <a:t> </a:t>
            </a:r>
            <a:r>
              <a:rPr lang="en-US" sz="1600" dirty="0" err="1">
                <a:cs typeface="Calibri"/>
              </a:rPr>
              <a:t>schaffen</a:t>
            </a:r>
            <a:r>
              <a:rPr lang="en-US" sz="1600" dirty="0">
                <a:cs typeface="Calibri"/>
              </a:rPr>
              <a:t> (</a:t>
            </a:r>
            <a:r>
              <a:rPr lang="en-US" sz="1600" dirty="0" err="1">
                <a:cs typeface="Calibri"/>
              </a:rPr>
              <a:t>siehe</a:t>
            </a:r>
            <a:r>
              <a:rPr lang="en-US" sz="1600" dirty="0">
                <a:cs typeface="Calibri"/>
              </a:rPr>
              <a:t> </a:t>
            </a:r>
            <a:r>
              <a:rPr lang="en-US" sz="1600" dirty="0" err="1">
                <a:cs typeface="Calibri"/>
              </a:rPr>
              <a:t>Arbeitsblatt</a:t>
            </a:r>
            <a:r>
              <a:rPr lang="en-US" sz="1600" dirty="0">
                <a:cs typeface="Calibri"/>
              </a:rPr>
              <a:t>).</a:t>
            </a:r>
          </a:p>
          <a:p>
            <a:endParaRPr lang="en-US" sz="1600" dirty="0">
              <a:cs typeface="Calibri"/>
            </a:endParaRPr>
          </a:p>
          <a:p>
            <a:r>
              <a:rPr lang="en-US" sz="1600" dirty="0">
                <a:solidFill>
                  <a:srgbClr val="FF0000"/>
                </a:solidFill>
                <a:cs typeface="Calibri"/>
              </a:rPr>
              <a:t>In den 1860er Jahren </a:t>
            </a:r>
            <a:r>
              <a:rPr lang="en-US" sz="1600" dirty="0" err="1">
                <a:solidFill>
                  <a:srgbClr val="FF0000"/>
                </a:solidFill>
                <a:cs typeface="Calibri"/>
              </a:rPr>
              <a:t>waren</a:t>
            </a:r>
            <a:r>
              <a:rPr lang="en-US" sz="1600" dirty="0">
                <a:solidFill>
                  <a:srgbClr val="FF0000"/>
                </a:solidFill>
                <a:cs typeface="Calibri"/>
              </a:rPr>
              <a:t> 63 </a:t>
            </a:r>
            <a:r>
              <a:rPr lang="en-US" sz="1600" dirty="0" err="1">
                <a:solidFill>
                  <a:srgbClr val="FF0000"/>
                </a:solidFill>
                <a:cs typeface="Calibri"/>
              </a:rPr>
              <a:t>Elemente</a:t>
            </a:r>
            <a:r>
              <a:rPr lang="en-US" sz="1600" dirty="0">
                <a:solidFill>
                  <a:srgbClr val="FF0000"/>
                </a:solidFill>
                <a:cs typeface="Calibri"/>
              </a:rPr>
              <a:t> </a:t>
            </a:r>
            <a:r>
              <a:rPr lang="en-US" sz="1600" dirty="0" err="1">
                <a:solidFill>
                  <a:srgbClr val="FF0000"/>
                </a:solidFill>
                <a:cs typeface="Calibri"/>
              </a:rPr>
              <a:t>bekannt</a:t>
            </a:r>
            <a:r>
              <a:rPr lang="en-US" sz="1600" dirty="0">
                <a:solidFill>
                  <a:srgbClr val="FF0000"/>
                </a:solidFill>
                <a:cs typeface="Calibri"/>
              </a:rPr>
              <a:t>.</a:t>
            </a:r>
          </a:p>
        </p:txBody>
      </p:sp>
      <p:pic>
        <p:nvPicPr>
          <p:cNvPr id="6" name="Picture 6" descr="Icon&#10;&#10;Description automatically generated">
            <a:extLst>
              <a:ext uri="{FF2B5EF4-FFF2-40B4-BE49-F238E27FC236}">
                <a16:creationId xmlns:a16="http://schemas.microsoft.com/office/drawing/2014/main" id="{B45A2C13-D168-4722-B1E6-7095B69FD1B5}"/>
              </a:ext>
            </a:extLst>
          </p:cNvPr>
          <p:cNvPicPr>
            <a:picLocks noChangeAspect="1"/>
          </p:cNvPicPr>
          <p:nvPr/>
        </p:nvPicPr>
        <p:blipFill>
          <a:blip r:embed="rId3"/>
          <a:stretch>
            <a:fillRect/>
          </a:stretch>
        </p:blipFill>
        <p:spPr>
          <a:xfrm>
            <a:off x="7642826" y="88019"/>
            <a:ext cx="1072310" cy="1063129"/>
          </a:xfrm>
          <a:prstGeom prst="rect">
            <a:avLst/>
          </a:prstGeom>
        </p:spPr>
      </p:pic>
      <p:pic>
        <p:nvPicPr>
          <p:cNvPr id="7" name="Picture 10" descr="A picture containing text, clock, gauge&#10;&#10;Description automatically generated">
            <a:extLst>
              <a:ext uri="{FF2B5EF4-FFF2-40B4-BE49-F238E27FC236}">
                <a16:creationId xmlns:a16="http://schemas.microsoft.com/office/drawing/2014/main" id="{052AF5C8-FCA0-4B6F-964D-446756EB6EC0}"/>
              </a:ext>
            </a:extLst>
          </p:cNvPr>
          <p:cNvPicPr>
            <a:picLocks noChangeAspect="1"/>
          </p:cNvPicPr>
          <p:nvPr/>
        </p:nvPicPr>
        <p:blipFill>
          <a:blip r:embed="rId4"/>
          <a:stretch>
            <a:fillRect/>
          </a:stretch>
        </p:blipFill>
        <p:spPr>
          <a:xfrm>
            <a:off x="8834042" y="46705"/>
            <a:ext cx="1099852" cy="1145756"/>
          </a:xfrm>
          <a:prstGeom prst="rect">
            <a:avLst/>
          </a:prstGeom>
        </p:spPr>
      </p:pic>
    </p:spTree>
    <p:extLst>
      <p:ext uri="{BB962C8B-B14F-4D97-AF65-F5344CB8AC3E}">
        <p14:creationId xmlns:p14="http://schemas.microsoft.com/office/powerpoint/2010/main" val="40200222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1" descr="A picture containing text, clock, gauge&#10;&#10;Description automatically generated">
            <a:extLst>
              <a:ext uri="{FF2B5EF4-FFF2-40B4-BE49-F238E27FC236}">
                <a16:creationId xmlns:a16="http://schemas.microsoft.com/office/drawing/2014/main" id="{39E5F999-8C87-445A-9C4E-9471C9FECDD1}"/>
              </a:ext>
            </a:extLst>
          </p:cNvPr>
          <p:cNvPicPr>
            <a:picLocks noChangeAspect="1"/>
          </p:cNvPicPr>
          <p:nvPr/>
        </p:nvPicPr>
        <p:blipFill>
          <a:blip r:embed="rId3"/>
          <a:stretch>
            <a:fillRect/>
          </a:stretch>
        </p:blipFill>
        <p:spPr>
          <a:xfrm>
            <a:off x="9666712" y="83879"/>
            <a:ext cx="1139668" cy="1116737"/>
          </a:xfrm>
          <a:prstGeom prst="rect">
            <a:avLst/>
          </a:prstGeom>
        </p:spPr>
      </p:pic>
      <p:sp>
        <p:nvSpPr>
          <p:cNvPr id="2" name="Title 1">
            <a:extLst>
              <a:ext uri="{FF2B5EF4-FFF2-40B4-BE49-F238E27FC236}">
                <a16:creationId xmlns:a16="http://schemas.microsoft.com/office/drawing/2014/main" id="{59E5F76A-F16A-4BFA-A6D2-293937060C72}"/>
              </a:ext>
            </a:extLst>
          </p:cNvPr>
          <p:cNvSpPr>
            <a:spLocks noGrp="1"/>
          </p:cNvSpPr>
          <p:nvPr>
            <p:ph type="title"/>
          </p:nvPr>
        </p:nvSpPr>
        <p:spPr>
          <a:xfrm>
            <a:off x="637142" y="418808"/>
            <a:ext cx="7970705" cy="647794"/>
          </a:xfrm>
        </p:spPr>
        <p:txBody>
          <a:bodyPr>
            <a:normAutofit fontScale="90000"/>
          </a:bodyPr>
          <a:lstStyle/>
          <a:p>
            <a:r>
              <a:rPr lang="nb-NO">
                <a:latin typeface="Avenir Book"/>
              </a:rPr>
              <a:t>1.6 Gibt </a:t>
            </a:r>
            <a:r>
              <a:rPr lang="nb-NO" err="1">
                <a:latin typeface="Avenir Book"/>
              </a:rPr>
              <a:t>es </a:t>
            </a:r>
            <a:r>
              <a:rPr lang="nb-NO">
                <a:latin typeface="Avenir Book"/>
              </a:rPr>
              <a:t>eine ideale </a:t>
            </a:r>
            <a:r>
              <a:rPr lang="nb-NO" err="1">
                <a:latin typeface="Avenir Book"/>
              </a:rPr>
              <a:t>Darstellung </a:t>
            </a:r>
            <a:r>
              <a:rPr lang="nb-NO">
                <a:latin typeface="Avenir Book"/>
              </a:rPr>
              <a:t>des Periodensystems?</a:t>
            </a:r>
            <a:endParaRPr lang="nb-NO"/>
          </a:p>
        </p:txBody>
      </p:sp>
      <p:sp>
        <p:nvSpPr>
          <p:cNvPr id="4" name="Slide Number Placeholder 3">
            <a:extLst>
              <a:ext uri="{FF2B5EF4-FFF2-40B4-BE49-F238E27FC236}">
                <a16:creationId xmlns:a16="http://schemas.microsoft.com/office/drawing/2014/main" id="{5B51E03B-467A-4D41-8DB1-E9C0B8FF59BA}"/>
              </a:ext>
            </a:extLst>
          </p:cNvPr>
          <p:cNvSpPr>
            <a:spLocks noGrp="1"/>
          </p:cNvSpPr>
          <p:nvPr>
            <p:ph type="sldNum" sz="quarter" idx="11"/>
          </p:nvPr>
        </p:nvSpPr>
        <p:spPr/>
        <p:txBody>
          <a:bodyPr/>
          <a:lstStyle/>
          <a:p>
            <a:r>
              <a:rPr lang="es-ES_tradnl" sz="1200"/>
              <a:t>| </a:t>
            </a:r>
            <a:fld id="{9DD0088F-7E4A-9C4B-9ED2-72FAF1293163}" type="slidenum">
              <a:rPr lang="es-ES_tradnl" smtClean="0"/>
              <a:t>16</a:t>
            </a:fld>
            <a:endParaRPr lang="es-ES_tradnl"/>
          </a:p>
        </p:txBody>
      </p:sp>
      <p:sp>
        <p:nvSpPr>
          <p:cNvPr id="5" name="Footer Placeholder 4">
            <a:extLst>
              <a:ext uri="{FF2B5EF4-FFF2-40B4-BE49-F238E27FC236}">
                <a16:creationId xmlns:a16="http://schemas.microsoft.com/office/drawing/2014/main" id="{B44FBC39-3172-492C-942E-4F6C07762597}"/>
              </a:ext>
            </a:extLst>
          </p:cNvPr>
          <p:cNvSpPr>
            <a:spLocks noGrp="1"/>
          </p:cNvSpPr>
          <p:nvPr>
            <p:ph type="ftr" sz="quarter" idx="3"/>
          </p:nvPr>
        </p:nvSpPr>
        <p:spPr>
          <a:xfrm>
            <a:off x="8179778" y="83879"/>
            <a:ext cx="3110179" cy="365125"/>
          </a:xfrm>
        </p:spPr>
        <p:txBody>
          <a:bodyPr/>
          <a:lstStyle/>
          <a:p>
            <a:pPr algn="r"/>
            <a:r>
              <a:rPr lang="en-US" err="1">
                <a:solidFill>
                  <a:srgbClr val="CC023B"/>
                </a:solidFill>
              </a:rPr>
              <a:t>STEMkey</a:t>
            </a:r>
            <a:endParaRPr lang="en-US">
              <a:solidFill>
                <a:srgbClr val="CC023B"/>
              </a:solidFill>
            </a:endParaRPr>
          </a:p>
        </p:txBody>
      </p:sp>
      <p:pic>
        <p:nvPicPr>
          <p:cNvPr id="6" name="Picture 6" descr="Diagram&#10;&#10;Description automatically generated">
            <a:extLst>
              <a:ext uri="{FF2B5EF4-FFF2-40B4-BE49-F238E27FC236}">
                <a16:creationId xmlns:a16="http://schemas.microsoft.com/office/drawing/2014/main" id="{B7DEF3C3-C6DD-44E7-A250-991C7B46A196}"/>
              </a:ext>
            </a:extLst>
          </p:cNvPr>
          <p:cNvPicPr>
            <a:picLocks noChangeAspect="1"/>
          </p:cNvPicPr>
          <p:nvPr/>
        </p:nvPicPr>
        <p:blipFill>
          <a:blip r:embed="rId4"/>
          <a:stretch>
            <a:fillRect/>
          </a:stretch>
        </p:blipFill>
        <p:spPr>
          <a:xfrm>
            <a:off x="5774199" y="2918354"/>
            <a:ext cx="4400933" cy="3002204"/>
          </a:xfrm>
          <a:prstGeom prst="rect">
            <a:avLst/>
          </a:prstGeom>
        </p:spPr>
      </p:pic>
      <p:pic>
        <p:nvPicPr>
          <p:cNvPr id="10" name="Bilde 10" descr="Et bilde som inneholder tekst, innendørs&#10;&#10;Automatisk generert beskrivelse">
            <a:extLst>
              <a:ext uri="{FF2B5EF4-FFF2-40B4-BE49-F238E27FC236}">
                <a16:creationId xmlns:a16="http://schemas.microsoft.com/office/drawing/2014/main" id="{973FEBD0-0B53-4134-AD5A-E3B16F1E3023}"/>
              </a:ext>
            </a:extLst>
          </p:cNvPr>
          <p:cNvPicPr>
            <a:picLocks noChangeAspect="1"/>
          </p:cNvPicPr>
          <p:nvPr/>
        </p:nvPicPr>
        <p:blipFill>
          <a:blip r:embed="rId5"/>
          <a:stretch>
            <a:fillRect/>
          </a:stretch>
        </p:blipFill>
        <p:spPr>
          <a:xfrm>
            <a:off x="1237465" y="3086819"/>
            <a:ext cx="2692509" cy="2712819"/>
          </a:xfrm>
          <a:prstGeom prst="rect">
            <a:avLst/>
          </a:prstGeom>
        </p:spPr>
      </p:pic>
      <p:pic>
        <p:nvPicPr>
          <p:cNvPr id="13" name="Picture 13" descr="Icon&#10;&#10;Description automatically generated">
            <a:extLst>
              <a:ext uri="{FF2B5EF4-FFF2-40B4-BE49-F238E27FC236}">
                <a16:creationId xmlns:a16="http://schemas.microsoft.com/office/drawing/2014/main" id="{69783509-7F8B-41DE-810B-89689CD10E56}"/>
              </a:ext>
            </a:extLst>
          </p:cNvPr>
          <p:cNvPicPr>
            <a:picLocks noChangeAspect="1"/>
          </p:cNvPicPr>
          <p:nvPr/>
        </p:nvPicPr>
        <p:blipFill>
          <a:blip r:embed="rId6"/>
          <a:stretch>
            <a:fillRect/>
          </a:stretch>
        </p:blipFill>
        <p:spPr>
          <a:xfrm>
            <a:off x="8554620" y="83879"/>
            <a:ext cx="1112092" cy="1128311"/>
          </a:xfrm>
          <a:prstGeom prst="rect">
            <a:avLst/>
          </a:prstGeom>
        </p:spPr>
      </p:pic>
      <p:sp>
        <p:nvSpPr>
          <p:cNvPr id="15" name="TextBox 14">
            <a:extLst>
              <a:ext uri="{FF2B5EF4-FFF2-40B4-BE49-F238E27FC236}">
                <a16:creationId xmlns:a16="http://schemas.microsoft.com/office/drawing/2014/main" id="{323FD9B2-19B0-4817-BAB0-CAE1E010A3A7}"/>
              </a:ext>
            </a:extLst>
          </p:cNvPr>
          <p:cNvSpPr txBox="1"/>
          <p:nvPr/>
        </p:nvSpPr>
        <p:spPr>
          <a:xfrm>
            <a:off x="638978" y="1446881"/>
            <a:ext cx="10555993"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1. Bauen Sie Ihr eigenes 3D-Papiermodell des Periodensystems.</a:t>
            </a:r>
          </a:p>
          <a:p>
            <a:r>
              <a:rPr lang="en-US" dirty="0"/>
              <a:t>2. Sehen Sie sich Beispiele dafür an, wie das Periodensystem dargestellt wurde, unter </a:t>
            </a:r>
            <a:r>
              <a:rPr lang="en-US" dirty="0">
                <a:ea typeface="+mn-lt"/>
                <a:cs typeface="+mn-lt"/>
                <a:hlinkClick r:id="rId7"/>
              </a:rPr>
              <a:t>INTERNET Database of Periodic Tables | </a:t>
            </a:r>
            <a:r>
              <a:rPr lang="en-US" dirty="0" err="1">
                <a:ea typeface="+mn-lt"/>
                <a:cs typeface="+mn-lt"/>
                <a:hlinkClick r:id="rId7"/>
              </a:rPr>
              <a:t>Chemogenesis </a:t>
            </a:r>
            <a:r>
              <a:rPr lang="en-US" dirty="0">
                <a:ea typeface="+mn-lt"/>
                <a:cs typeface="+mn-lt"/>
                <a:hlinkClick r:id="rId7"/>
              </a:rPr>
              <a:t>(meta-synthesis.com)</a:t>
            </a:r>
            <a:r>
              <a:rPr lang="en-US" dirty="0">
                <a:ea typeface="+mn-lt"/>
                <a:cs typeface="+mn-lt"/>
              </a:rPr>
              <a:t>. Alle Formen </a:t>
            </a:r>
            <a:r>
              <a:rPr lang="en-US" dirty="0" err="1">
                <a:ea typeface="+mn-lt"/>
                <a:cs typeface="+mn-lt"/>
              </a:rPr>
              <a:t>wurden</a:t>
            </a:r>
            <a:r>
              <a:rPr lang="en-US" dirty="0">
                <a:ea typeface="+mn-lt"/>
                <a:cs typeface="+mn-lt"/>
              </a:rPr>
              <a:t> </a:t>
            </a:r>
            <a:r>
              <a:rPr lang="en-US" dirty="0" err="1">
                <a:ea typeface="+mn-lt"/>
                <a:cs typeface="+mn-lt"/>
              </a:rPr>
              <a:t>erstellt</a:t>
            </a:r>
            <a:r>
              <a:rPr lang="en-US" dirty="0">
                <a:ea typeface="+mn-lt"/>
                <a:cs typeface="+mn-lt"/>
              </a:rPr>
              <a:t>, weil man davon ausging, dass sie das Periodengesetz effizienter darstellen als andere. Diskutieren Sie, welche Vorteile ein Kreis oder eine Helix gegenüber einer Tabelle, 2D gegenüber 3D haben können.</a:t>
            </a:r>
            <a:endParaRPr lang="en-US" dirty="0"/>
          </a:p>
        </p:txBody>
      </p:sp>
    </p:spTree>
    <p:extLst>
      <p:ext uri="{BB962C8B-B14F-4D97-AF65-F5344CB8AC3E}">
        <p14:creationId xmlns:p14="http://schemas.microsoft.com/office/powerpoint/2010/main" val="4947708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A99BFC-4B3A-4534-8192-A95D82C19992}"/>
              </a:ext>
            </a:extLst>
          </p:cNvPr>
          <p:cNvSpPr>
            <a:spLocks noGrp="1"/>
          </p:cNvSpPr>
          <p:nvPr>
            <p:ph type="title"/>
          </p:nvPr>
        </p:nvSpPr>
        <p:spPr>
          <a:xfrm>
            <a:off x="609600" y="413147"/>
            <a:ext cx="8924733" cy="510981"/>
          </a:xfrm>
        </p:spPr>
        <p:txBody>
          <a:bodyPr>
            <a:normAutofit fontScale="90000"/>
          </a:bodyPr>
          <a:lstStyle/>
          <a:p>
            <a:r>
              <a:rPr lang="en-US" dirty="0">
                <a:latin typeface="Avenir Book"/>
              </a:rPr>
              <a:t>1.7 Der Übergang von einem auf empirischen Beobachtungen basierenden System zu einem durch die Atomwissenschaft erklärten System (1)</a:t>
            </a:r>
            <a:endParaRPr lang="en-US" dirty="0"/>
          </a:p>
        </p:txBody>
      </p:sp>
      <p:pic>
        <p:nvPicPr>
          <p:cNvPr id="9" name="Picture 9" descr="Timeline&#10;&#10;Description automatically generated">
            <a:extLst>
              <a:ext uri="{FF2B5EF4-FFF2-40B4-BE49-F238E27FC236}">
                <a16:creationId xmlns:a16="http://schemas.microsoft.com/office/drawing/2014/main" id="{DE51DBFA-4FA3-42BB-8213-DC480350EF5F}"/>
              </a:ext>
            </a:extLst>
          </p:cNvPr>
          <p:cNvPicPr>
            <a:picLocks noGrp="1" noChangeAspect="1"/>
          </p:cNvPicPr>
          <p:nvPr>
            <p:ph idx="1"/>
          </p:nvPr>
        </p:nvPicPr>
        <p:blipFill>
          <a:blip r:embed="rId3"/>
          <a:stretch>
            <a:fillRect/>
          </a:stretch>
        </p:blipFill>
        <p:spPr>
          <a:xfrm>
            <a:off x="612000" y="1692613"/>
            <a:ext cx="3133423" cy="3972017"/>
          </a:xfrm>
        </p:spPr>
      </p:pic>
      <p:sp>
        <p:nvSpPr>
          <p:cNvPr id="4" name="Slide Number Placeholder 3">
            <a:extLst>
              <a:ext uri="{FF2B5EF4-FFF2-40B4-BE49-F238E27FC236}">
                <a16:creationId xmlns:a16="http://schemas.microsoft.com/office/drawing/2014/main" id="{27971CCC-8E6C-417D-9DF3-F03738D38AC1}"/>
              </a:ext>
            </a:extLst>
          </p:cNvPr>
          <p:cNvSpPr>
            <a:spLocks noGrp="1"/>
          </p:cNvSpPr>
          <p:nvPr>
            <p:ph type="sldNum" sz="quarter" idx="11"/>
          </p:nvPr>
        </p:nvSpPr>
        <p:spPr/>
        <p:txBody>
          <a:bodyPr/>
          <a:lstStyle/>
          <a:p>
            <a:r>
              <a:rPr lang="es-ES_tradnl" sz="1200"/>
              <a:t>| </a:t>
            </a:r>
            <a:fld id="{9DD0088F-7E4A-9C4B-9ED2-72FAF1293163}" type="slidenum">
              <a:rPr lang="es-ES_tradnl" smtClean="0"/>
              <a:t>17</a:t>
            </a:fld>
            <a:endParaRPr lang="es-ES_tradnl"/>
          </a:p>
        </p:txBody>
      </p:sp>
      <p:sp>
        <p:nvSpPr>
          <p:cNvPr id="5" name="Footer Placeholder 4">
            <a:extLst>
              <a:ext uri="{FF2B5EF4-FFF2-40B4-BE49-F238E27FC236}">
                <a16:creationId xmlns:a16="http://schemas.microsoft.com/office/drawing/2014/main" id="{CD4315A7-70E8-46F1-B7DE-9BC0A024D57E}"/>
              </a:ext>
            </a:extLst>
          </p:cNvPr>
          <p:cNvSpPr>
            <a:spLocks noGrp="1"/>
          </p:cNvSpPr>
          <p:nvPr>
            <p:ph type="ftr" sz="quarter" idx="3"/>
          </p:nvPr>
        </p:nvSpPr>
        <p:spPr/>
        <p:txBody>
          <a:bodyPr/>
          <a:lstStyle/>
          <a:p>
            <a:pPr algn="r"/>
            <a:r>
              <a:rPr lang="en-US" err="1">
                <a:solidFill>
                  <a:srgbClr val="CC023B"/>
                </a:solidFill>
              </a:rPr>
              <a:t>STEMkey</a:t>
            </a:r>
            <a:endParaRPr lang="en-US">
              <a:solidFill>
                <a:srgbClr val="CC023B"/>
              </a:solidFill>
            </a:endParaRPr>
          </a:p>
        </p:txBody>
      </p:sp>
      <p:pic>
        <p:nvPicPr>
          <p:cNvPr id="7" name="Bild 27" descr="A picture containing text, sign&#10;&#10;Description automatically generated">
            <a:extLst>
              <a:ext uri="{FF2B5EF4-FFF2-40B4-BE49-F238E27FC236}">
                <a16:creationId xmlns:a16="http://schemas.microsoft.com/office/drawing/2014/main" id="{FCA19AD1-B181-4A42-828C-49879E09A668}"/>
              </a:ext>
            </a:extLst>
          </p:cNvPr>
          <p:cNvPicPr/>
          <p:nvPr/>
        </p:nvPicPr>
        <p:blipFill>
          <a:blip r:embed="rId4"/>
          <a:stretch/>
        </p:blipFill>
        <p:spPr bwMode="auto">
          <a:xfrm>
            <a:off x="9580934" y="343461"/>
            <a:ext cx="784821" cy="851672"/>
          </a:xfrm>
          <a:prstGeom prst="rect">
            <a:avLst/>
          </a:prstGeom>
          <a:noFill/>
          <a:ln w="9525">
            <a:noFill/>
            <a:miter lim="800000"/>
            <a:headEnd/>
            <a:tailEnd/>
          </a:ln>
        </p:spPr>
      </p:pic>
      <p:sp>
        <p:nvSpPr>
          <p:cNvPr id="10" name="TextBox 9">
            <a:extLst>
              <a:ext uri="{FF2B5EF4-FFF2-40B4-BE49-F238E27FC236}">
                <a16:creationId xmlns:a16="http://schemas.microsoft.com/office/drawing/2014/main" id="{5285D2DC-838A-402E-9150-C0B074C5636E}"/>
              </a:ext>
            </a:extLst>
          </p:cNvPr>
          <p:cNvSpPr txBox="1"/>
          <p:nvPr/>
        </p:nvSpPr>
        <p:spPr>
          <a:xfrm>
            <a:off x="4075935" y="1549247"/>
            <a:ext cx="7609246" cy="443198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200" dirty="0">
                <a:cs typeface="Calibri"/>
              </a:rPr>
              <a:t>Mit der Entdeckung der Radioaktivität um die Wende zum 20. Jahrhundert </a:t>
            </a:r>
            <a:r>
              <a:rPr lang="en-US" sz="2200" dirty="0">
                <a:solidFill>
                  <a:srgbClr val="FF0000"/>
                </a:solidFill>
                <a:cs typeface="Calibri"/>
              </a:rPr>
              <a:t>stellte sich heraus</a:t>
            </a:r>
            <a:r>
              <a:rPr lang="en-US" sz="2200" dirty="0">
                <a:cs typeface="Calibri"/>
              </a:rPr>
              <a:t>, </a:t>
            </a:r>
            <a:r>
              <a:rPr lang="en-US" sz="2200" dirty="0">
                <a:solidFill>
                  <a:srgbClr val="FF0000"/>
                </a:solidFill>
                <a:cs typeface="Calibri"/>
              </a:rPr>
              <a:t>dass</a:t>
            </a:r>
            <a:r>
              <a:rPr lang="en-US" sz="2200" dirty="0">
                <a:cs typeface="Calibri"/>
              </a:rPr>
              <a:t> </a:t>
            </a:r>
            <a:r>
              <a:rPr lang="en-US" sz="2200" dirty="0">
                <a:solidFill>
                  <a:srgbClr val="FF0000"/>
                </a:solidFill>
                <a:cs typeface="Calibri"/>
              </a:rPr>
              <a:t>mehrere radioaktive Substanzen </a:t>
            </a:r>
            <a:r>
              <a:rPr lang="en-US" sz="2200" dirty="0">
                <a:cs typeface="Calibri"/>
              </a:rPr>
              <a:t>mit ähnlichen chemischen Eigenschaften </a:t>
            </a:r>
            <a:r>
              <a:rPr lang="en-US" sz="2200" b="1" dirty="0">
                <a:solidFill>
                  <a:srgbClr val="FF0000"/>
                </a:solidFill>
                <a:cs typeface="Calibri"/>
              </a:rPr>
              <a:t>unterschiedliche Atomgewichte </a:t>
            </a:r>
            <a:r>
              <a:rPr lang="en-US" sz="2200" dirty="0">
                <a:solidFill>
                  <a:srgbClr val="FF0000"/>
                </a:solidFill>
                <a:cs typeface="Calibri"/>
              </a:rPr>
              <a:t>hatten</a:t>
            </a:r>
          </a:p>
          <a:p>
            <a:pPr marL="285750" indent="-285750">
              <a:buFont typeface="Arial"/>
              <a:buChar char="•"/>
            </a:pPr>
            <a:r>
              <a:rPr lang="en-US" sz="2200" dirty="0">
                <a:cs typeface="Calibri"/>
              </a:rPr>
              <a:t>Zunächst gingen Chemiker davon aus, dass alle diese „Radioelemente” neu entdeckte Elemente seien, </a:t>
            </a:r>
            <a:r>
              <a:rPr lang="en-US" sz="2200" dirty="0">
                <a:solidFill>
                  <a:srgbClr val="FF0000"/>
                </a:solidFill>
                <a:cs typeface="Calibri"/>
              </a:rPr>
              <a:t>da ihre Atomgewichte einzigartig waren</a:t>
            </a:r>
          </a:p>
          <a:p>
            <a:pPr marL="285750" indent="-285750">
              <a:buFont typeface="Arial"/>
              <a:buChar char="•"/>
            </a:pPr>
            <a:r>
              <a:rPr lang="en-US" sz="2200" dirty="0">
                <a:cs typeface="Calibri"/>
              </a:rPr>
              <a:t>Im Jahr 1913 vermutete Frederick Soddy, dass einige davon </a:t>
            </a:r>
            <a:r>
              <a:rPr lang="en-US" sz="2200" dirty="0">
                <a:solidFill>
                  <a:srgbClr val="FF0000"/>
                </a:solidFill>
                <a:cs typeface="Calibri"/>
              </a:rPr>
              <a:t>Varianten bestehender chemischer Elemente </a:t>
            </a:r>
            <a:r>
              <a:rPr lang="en-US" sz="2200" dirty="0">
                <a:cs typeface="Calibri"/>
              </a:rPr>
              <a:t>seien, und nannte diese Varianten </a:t>
            </a:r>
            <a:r>
              <a:rPr lang="en-US" sz="2200" b="1" dirty="0">
                <a:solidFill>
                  <a:srgbClr val="FF0000"/>
                </a:solidFill>
                <a:cs typeface="Calibri"/>
              </a:rPr>
              <a:t>„Isotope” </a:t>
            </a:r>
            <a:r>
              <a:rPr lang="en-US" sz="2200" dirty="0">
                <a:cs typeface="Calibri"/>
              </a:rPr>
              <a:t>(was „derselbe Platz” (</a:t>
            </a:r>
            <a:r>
              <a:rPr lang="en-US" sz="2200" dirty="0" err="1">
                <a:cs typeface="Calibri"/>
              </a:rPr>
              <a:t>im</a:t>
            </a:r>
            <a:r>
              <a:rPr lang="en-US" sz="2200" dirty="0">
                <a:cs typeface="Calibri"/>
              </a:rPr>
              <a:t> </a:t>
            </a:r>
            <a:r>
              <a:rPr lang="en-US" sz="2200" dirty="0" err="1">
                <a:cs typeface="Calibri"/>
              </a:rPr>
              <a:t>Periodensystem</a:t>
            </a:r>
            <a:r>
              <a:rPr lang="en-US" sz="2200" dirty="0">
                <a:cs typeface="Calibri"/>
              </a:rPr>
              <a:t>) </a:t>
            </a:r>
            <a:r>
              <a:rPr lang="en-US" sz="2200" dirty="0" err="1">
                <a:cs typeface="Calibri"/>
              </a:rPr>
              <a:t>bedeutet</a:t>
            </a:r>
            <a:r>
              <a:rPr lang="en-US" sz="2200" dirty="0">
                <a:cs typeface="Calibri"/>
              </a:rPr>
              <a:t> – ein Name, der Soddy von der Ärztin Margaret Todd vorgeschlagen wurde).</a:t>
            </a:r>
          </a:p>
          <a:p>
            <a:pPr marL="285750" indent="-285750">
              <a:buFont typeface="Arial"/>
              <a:buChar char="•"/>
            </a:pPr>
            <a:endParaRPr lang="en-US" dirty="0">
              <a:cs typeface="Calibri"/>
            </a:endParaRPr>
          </a:p>
        </p:txBody>
      </p:sp>
      <p:pic>
        <p:nvPicPr>
          <p:cNvPr id="12" name="Picture 14" descr="A picture containing text, clock, gauge&#10;&#10;Description automatically generated">
            <a:extLst>
              <a:ext uri="{FF2B5EF4-FFF2-40B4-BE49-F238E27FC236}">
                <a16:creationId xmlns:a16="http://schemas.microsoft.com/office/drawing/2014/main" id="{69DFB627-EA35-43C4-953F-BB9D5D2CDF37}"/>
              </a:ext>
            </a:extLst>
          </p:cNvPr>
          <p:cNvPicPr>
            <a:picLocks noChangeAspect="1"/>
          </p:cNvPicPr>
          <p:nvPr/>
        </p:nvPicPr>
        <p:blipFill>
          <a:blip r:embed="rId5"/>
          <a:stretch>
            <a:fillRect/>
          </a:stretch>
        </p:blipFill>
        <p:spPr>
          <a:xfrm>
            <a:off x="10585938" y="347484"/>
            <a:ext cx="871145" cy="851671"/>
          </a:xfrm>
          <a:prstGeom prst="rect">
            <a:avLst/>
          </a:prstGeom>
        </p:spPr>
      </p:pic>
    </p:spTree>
    <p:extLst>
      <p:ext uri="{BB962C8B-B14F-4D97-AF65-F5344CB8AC3E}">
        <p14:creationId xmlns:p14="http://schemas.microsoft.com/office/powerpoint/2010/main" val="14600286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C3C7F-B7B2-4820-AE8C-9644D44BBD0B}"/>
              </a:ext>
            </a:extLst>
          </p:cNvPr>
          <p:cNvSpPr>
            <a:spLocks noGrp="1"/>
          </p:cNvSpPr>
          <p:nvPr>
            <p:ph type="title"/>
          </p:nvPr>
        </p:nvSpPr>
        <p:spPr>
          <a:xfrm>
            <a:off x="609600" y="547338"/>
            <a:ext cx="9026487" cy="647794"/>
          </a:xfrm>
        </p:spPr>
        <p:txBody>
          <a:bodyPr>
            <a:normAutofit fontScale="90000"/>
          </a:bodyPr>
          <a:lstStyle/>
          <a:p>
            <a:r>
              <a:rPr lang="en-US">
                <a:latin typeface="Avenir Book"/>
              </a:rPr>
              <a:t>1.7 Der Übergang von einem auf empirischen Beobachtungen basierenden System zu einem durch die Atomwissenschaft erklärten System 2</a:t>
            </a:r>
            <a:endParaRPr lang="en-US" b="0">
              <a:latin typeface="Avenir Book"/>
            </a:endParaRPr>
          </a:p>
          <a:p>
            <a:endParaRPr lang="en-US"/>
          </a:p>
        </p:txBody>
      </p:sp>
      <p:pic>
        <p:nvPicPr>
          <p:cNvPr id="9" name="Picture 9" descr="A picture containing text, document, receipt&#10;&#10;Description automatically generated">
            <a:extLst>
              <a:ext uri="{FF2B5EF4-FFF2-40B4-BE49-F238E27FC236}">
                <a16:creationId xmlns:a16="http://schemas.microsoft.com/office/drawing/2014/main" id="{5E54A12C-FE50-4714-BF8C-D8B2A9D8B2D6}"/>
              </a:ext>
            </a:extLst>
          </p:cNvPr>
          <p:cNvPicPr>
            <a:picLocks noGrp="1" noChangeAspect="1"/>
          </p:cNvPicPr>
          <p:nvPr>
            <p:ph idx="1"/>
          </p:nvPr>
        </p:nvPicPr>
        <p:blipFill>
          <a:blip r:embed="rId3"/>
          <a:stretch>
            <a:fillRect/>
          </a:stretch>
        </p:blipFill>
        <p:spPr>
          <a:xfrm>
            <a:off x="1073865" y="1444129"/>
            <a:ext cx="4535837" cy="4482457"/>
          </a:xfrm>
        </p:spPr>
      </p:pic>
      <p:sp>
        <p:nvSpPr>
          <p:cNvPr id="4" name="Slide Number Placeholder 3">
            <a:extLst>
              <a:ext uri="{FF2B5EF4-FFF2-40B4-BE49-F238E27FC236}">
                <a16:creationId xmlns:a16="http://schemas.microsoft.com/office/drawing/2014/main" id="{8761DD77-FE42-440C-A91C-BFBF49EFD6BB}"/>
              </a:ext>
            </a:extLst>
          </p:cNvPr>
          <p:cNvSpPr>
            <a:spLocks noGrp="1"/>
          </p:cNvSpPr>
          <p:nvPr>
            <p:ph type="sldNum" sz="quarter" idx="11"/>
          </p:nvPr>
        </p:nvSpPr>
        <p:spPr/>
        <p:txBody>
          <a:bodyPr/>
          <a:lstStyle/>
          <a:p>
            <a:r>
              <a:rPr lang="es-ES_tradnl" sz="1200"/>
              <a:t>| </a:t>
            </a:r>
            <a:fld id="{9DD0088F-7E4A-9C4B-9ED2-72FAF1293163}" type="slidenum">
              <a:rPr lang="es-ES_tradnl" smtClean="0"/>
              <a:t>18</a:t>
            </a:fld>
            <a:endParaRPr lang="es-ES_tradnl"/>
          </a:p>
        </p:txBody>
      </p:sp>
      <p:sp>
        <p:nvSpPr>
          <p:cNvPr id="5" name="Footer Placeholder 4">
            <a:extLst>
              <a:ext uri="{FF2B5EF4-FFF2-40B4-BE49-F238E27FC236}">
                <a16:creationId xmlns:a16="http://schemas.microsoft.com/office/drawing/2014/main" id="{191F1283-E5A6-42BE-A950-D081F7EE0175}"/>
              </a:ext>
            </a:extLst>
          </p:cNvPr>
          <p:cNvSpPr>
            <a:spLocks noGrp="1"/>
          </p:cNvSpPr>
          <p:nvPr>
            <p:ph type="ftr" sz="quarter" idx="3"/>
          </p:nvPr>
        </p:nvSpPr>
        <p:spPr/>
        <p:txBody>
          <a:bodyPr/>
          <a:lstStyle/>
          <a:p>
            <a:pPr algn="r"/>
            <a:r>
              <a:rPr lang="en-US" err="1">
                <a:solidFill>
                  <a:srgbClr val="CC023B"/>
                </a:solidFill>
              </a:rPr>
              <a:t>STEMkey</a:t>
            </a:r>
            <a:endParaRPr lang="en-US">
              <a:solidFill>
                <a:srgbClr val="CC023B"/>
              </a:solidFill>
            </a:endParaRPr>
          </a:p>
        </p:txBody>
      </p:sp>
      <p:pic>
        <p:nvPicPr>
          <p:cNvPr id="7" name="Bild 27" descr="A picture containing text, sign&#10;&#10;Description automatically generated">
            <a:extLst>
              <a:ext uri="{FF2B5EF4-FFF2-40B4-BE49-F238E27FC236}">
                <a16:creationId xmlns:a16="http://schemas.microsoft.com/office/drawing/2014/main" id="{0ECA0438-F22B-4190-884A-23288585AD3E}"/>
              </a:ext>
            </a:extLst>
          </p:cNvPr>
          <p:cNvPicPr/>
          <p:nvPr/>
        </p:nvPicPr>
        <p:blipFill>
          <a:blip r:embed="rId4"/>
          <a:stretch/>
        </p:blipFill>
        <p:spPr bwMode="auto">
          <a:xfrm>
            <a:off x="9251290" y="55317"/>
            <a:ext cx="994180" cy="1066887"/>
          </a:xfrm>
          <a:prstGeom prst="rect">
            <a:avLst/>
          </a:prstGeom>
          <a:noFill/>
          <a:ln w="9525">
            <a:noFill/>
            <a:miter lim="800000"/>
            <a:headEnd/>
            <a:tailEnd/>
          </a:ln>
        </p:spPr>
      </p:pic>
      <p:sp>
        <p:nvSpPr>
          <p:cNvPr id="8" name="TextBox 7">
            <a:extLst>
              <a:ext uri="{FF2B5EF4-FFF2-40B4-BE49-F238E27FC236}">
                <a16:creationId xmlns:a16="http://schemas.microsoft.com/office/drawing/2014/main" id="{F47FDF80-B793-4BF5-B84E-68BCD7A95453}"/>
              </a:ext>
            </a:extLst>
          </p:cNvPr>
          <p:cNvSpPr txBox="1"/>
          <p:nvPr/>
        </p:nvSpPr>
        <p:spPr>
          <a:xfrm>
            <a:off x="6540206" y="1823856"/>
            <a:ext cx="5159705"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Sans-Serif"/>
              <a:buChar char="•"/>
            </a:pPr>
            <a:r>
              <a:rPr lang="en-US"/>
              <a:t>Etwa zur gleichen Zeit begannen Wissenschaftler mit der Entdeckung subatomarer Teilchen </a:t>
            </a:r>
            <a:r>
              <a:rPr lang="en-US">
                <a:solidFill>
                  <a:srgbClr val="FF0000"/>
                </a:solidFill>
              </a:rPr>
              <a:t>(1897 – Elektron, 1919 – Proton, 1934 – Neutron)</a:t>
            </a:r>
            <a:r>
              <a:rPr lang="en-US"/>
              <a:t>. Isotope wurden als Atome von Elementen mit identischer Protonenzahl, aber unterschiedlicher Neutronenzahl verstanden</a:t>
            </a:r>
            <a:endParaRPr lang="en-US">
              <a:ea typeface="+mn-lt"/>
              <a:cs typeface="+mn-lt"/>
            </a:endParaRPr>
          </a:p>
          <a:p>
            <a:pPr marL="285750" indent="-285750">
              <a:buFont typeface="Arial,Sans-Serif"/>
              <a:buChar char="•"/>
            </a:pPr>
            <a:r>
              <a:rPr lang="en-US">
                <a:solidFill>
                  <a:srgbClr val="FF0000"/>
                </a:solidFill>
                <a:ea typeface="+mn-lt"/>
                <a:cs typeface="+mn-lt"/>
              </a:rPr>
              <a:t>1913 </a:t>
            </a:r>
            <a:r>
              <a:rPr lang="en-US">
                <a:ea typeface="+mn-lt"/>
                <a:cs typeface="+mn-lt"/>
              </a:rPr>
              <a:t>entdeckte </a:t>
            </a:r>
            <a:r>
              <a:rPr lang="en-US">
                <a:solidFill>
                  <a:srgbClr val="FF0000"/>
                </a:solidFill>
                <a:ea typeface="+mn-lt"/>
                <a:cs typeface="+mn-lt"/>
              </a:rPr>
              <a:t>Henry Moseley </a:t>
            </a:r>
            <a:r>
              <a:rPr lang="en-US">
                <a:ea typeface="+mn-lt"/>
                <a:cs typeface="+mn-lt"/>
              </a:rPr>
              <a:t>einen Zusammenhang zwischen dem Röntgenspektrum eines Atoms und seiner Protonenzahl, d. h. der Ordnungszahl. </a:t>
            </a:r>
          </a:p>
          <a:p>
            <a:pPr marL="285750" indent="-285750">
              <a:buFont typeface="Arial,Sans-Serif"/>
              <a:buChar char="•"/>
            </a:pPr>
            <a:r>
              <a:rPr lang="en-US">
                <a:solidFill>
                  <a:srgbClr val="FF0000"/>
                </a:solidFill>
                <a:ea typeface="+mn-lt"/>
                <a:cs typeface="+mn-lt"/>
              </a:rPr>
              <a:t>Die Ordnungszahl wurde ab ca. 1922 als definierendes Merkmal eines Elements anerkannt </a:t>
            </a:r>
            <a:r>
              <a:rPr lang="en-US">
                <a:ea typeface="+mn-lt"/>
                <a:cs typeface="+mn-lt"/>
              </a:rPr>
              <a:t>und ersetzte das Atomgewicht als Ordnungsprinzip für das Periodensystem. </a:t>
            </a:r>
          </a:p>
          <a:p>
            <a:pPr algn="l"/>
            <a:endParaRPr lang="en-US">
              <a:cs typeface="Calibri"/>
            </a:endParaRPr>
          </a:p>
        </p:txBody>
      </p:sp>
    </p:spTree>
    <p:extLst>
      <p:ext uri="{BB962C8B-B14F-4D97-AF65-F5344CB8AC3E}">
        <p14:creationId xmlns:p14="http://schemas.microsoft.com/office/powerpoint/2010/main" val="7301955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8BF67-534F-4F02-A978-D121D23E3661}"/>
              </a:ext>
            </a:extLst>
          </p:cNvPr>
          <p:cNvSpPr>
            <a:spLocks noGrp="1"/>
          </p:cNvSpPr>
          <p:nvPr>
            <p:ph type="title"/>
          </p:nvPr>
        </p:nvSpPr>
        <p:spPr>
          <a:xfrm>
            <a:off x="609600" y="547338"/>
            <a:ext cx="10532123" cy="647794"/>
          </a:xfrm>
        </p:spPr>
        <p:txBody>
          <a:bodyPr>
            <a:normAutofit fontScale="90000"/>
          </a:bodyPr>
          <a:lstStyle/>
          <a:p>
            <a:r>
              <a:rPr lang="en-US">
                <a:latin typeface="Avenir Book"/>
              </a:rPr>
              <a:t>1.7 Der Übergang von einem auf empirischen Beobachtungen basierenden System zu einem durch die Atomwissenschaft erklärten System 3</a:t>
            </a:r>
            <a:endParaRPr lang="en-US" b="0">
              <a:latin typeface="Avenir Book"/>
            </a:endParaRPr>
          </a:p>
          <a:p>
            <a:endParaRPr lang="en-US"/>
          </a:p>
        </p:txBody>
      </p:sp>
      <p:pic>
        <p:nvPicPr>
          <p:cNvPr id="8" name="Picture 8">
            <a:extLst>
              <a:ext uri="{FF2B5EF4-FFF2-40B4-BE49-F238E27FC236}">
                <a16:creationId xmlns:a16="http://schemas.microsoft.com/office/drawing/2014/main" id="{F7AAE5B6-B396-412C-A701-D60BCF101C46}"/>
              </a:ext>
            </a:extLst>
          </p:cNvPr>
          <p:cNvPicPr>
            <a:picLocks noGrp="1" noChangeAspect="1"/>
          </p:cNvPicPr>
          <p:nvPr>
            <p:ph idx="1"/>
          </p:nvPr>
        </p:nvPicPr>
        <p:blipFill>
          <a:blip r:embed="rId3"/>
          <a:stretch>
            <a:fillRect/>
          </a:stretch>
        </p:blipFill>
        <p:spPr>
          <a:xfrm>
            <a:off x="384161" y="1581840"/>
            <a:ext cx="6695605" cy="4730337"/>
          </a:xfrm>
        </p:spPr>
      </p:pic>
      <p:sp>
        <p:nvSpPr>
          <p:cNvPr id="4" name="Slide Number Placeholder 3">
            <a:extLst>
              <a:ext uri="{FF2B5EF4-FFF2-40B4-BE49-F238E27FC236}">
                <a16:creationId xmlns:a16="http://schemas.microsoft.com/office/drawing/2014/main" id="{266D2256-456C-43C9-9915-62D8D3C2CB6C}"/>
              </a:ext>
            </a:extLst>
          </p:cNvPr>
          <p:cNvSpPr>
            <a:spLocks noGrp="1"/>
          </p:cNvSpPr>
          <p:nvPr>
            <p:ph type="sldNum" sz="quarter" idx="11"/>
          </p:nvPr>
        </p:nvSpPr>
        <p:spPr/>
        <p:txBody>
          <a:bodyPr/>
          <a:lstStyle/>
          <a:p>
            <a:r>
              <a:rPr lang="es-ES_tradnl" sz="1200"/>
              <a:t>| </a:t>
            </a:r>
            <a:fld id="{9DD0088F-7E4A-9C4B-9ED2-72FAF1293163}" type="slidenum">
              <a:rPr lang="es-ES_tradnl" smtClean="0"/>
              <a:t>19</a:t>
            </a:fld>
            <a:endParaRPr lang="es-ES_tradnl"/>
          </a:p>
        </p:txBody>
      </p:sp>
      <p:sp>
        <p:nvSpPr>
          <p:cNvPr id="5" name="Footer Placeholder 4">
            <a:extLst>
              <a:ext uri="{FF2B5EF4-FFF2-40B4-BE49-F238E27FC236}">
                <a16:creationId xmlns:a16="http://schemas.microsoft.com/office/drawing/2014/main" id="{D71A1E0D-42FC-47AE-B93A-08E4A5C7921C}"/>
              </a:ext>
            </a:extLst>
          </p:cNvPr>
          <p:cNvSpPr>
            <a:spLocks noGrp="1"/>
          </p:cNvSpPr>
          <p:nvPr>
            <p:ph type="ftr" sz="quarter" idx="3"/>
          </p:nvPr>
        </p:nvSpPr>
        <p:spPr/>
        <p:txBody>
          <a:bodyPr/>
          <a:lstStyle/>
          <a:p>
            <a:pPr algn="r"/>
            <a:r>
              <a:rPr lang="en-US" err="1">
                <a:solidFill>
                  <a:srgbClr val="CC023B"/>
                </a:solidFill>
              </a:rPr>
              <a:t>STEMkey</a:t>
            </a:r>
            <a:endParaRPr lang="en-US">
              <a:solidFill>
                <a:srgbClr val="CC023B"/>
              </a:solidFill>
            </a:endParaRPr>
          </a:p>
        </p:txBody>
      </p:sp>
      <p:pic>
        <p:nvPicPr>
          <p:cNvPr id="7" name="Bild 27" descr="A picture containing text, sign&#10;&#10;Description automatically generated">
            <a:extLst>
              <a:ext uri="{FF2B5EF4-FFF2-40B4-BE49-F238E27FC236}">
                <a16:creationId xmlns:a16="http://schemas.microsoft.com/office/drawing/2014/main" id="{28315107-EB4F-4712-AFF9-01FFEBEEB141}"/>
              </a:ext>
            </a:extLst>
          </p:cNvPr>
          <p:cNvPicPr/>
          <p:nvPr/>
        </p:nvPicPr>
        <p:blipFill>
          <a:blip r:embed="rId4"/>
          <a:stretch/>
        </p:blipFill>
        <p:spPr bwMode="auto">
          <a:xfrm>
            <a:off x="10940686" y="533338"/>
            <a:ext cx="994180" cy="1066887"/>
          </a:xfrm>
          <a:prstGeom prst="rect">
            <a:avLst/>
          </a:prstGeom>
          <a:noFill/>
          <a:ln w="9525">
            <a:noFill/>
            <a:miter lim="800000"/>
            <a:headEnd/>
            <a:tailEnd/>
          </a:ln>
        </p:spPr>
      </p:pic>
      <p:sp>
        <p:nvSpPr>
          <p:cNvPr id="9" name="TextBox 8">
            <a:extLst>
              <a:ext uri="{FF2B5EF4-FFF2-40B4-BE49-F238E27FC236}">
                <a16:creationId xmlns:a16="http://schemas.microsoft.com/office/drawing/2014/main" id="{E5E8733A-EA63-46B4-8B12-2A55154EA651}"/>
              </a:ext>
            </a:extLst>
          </p:cNvPr>
          <p:cNvSpPr txBox="1"/>
          <p:nvPr/>
        </p:nvSpPr>
        <p:spPr>
          <a:xfrm>
            <a:off x="7074665" y="1713122"/>
            <a:ext cx="4496716" cy="40164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1700" dirty="0"/>
              <a:t>Mit der </a:t>
            </a:r>
            <a:r>
              <a:rPr lang="en-US" sz="1700" dirty="0" err="1"/>
              <a:t>Einführung</a:t>
            </a:r>
            <a:r>
              <a:rPr lang="en-US" sz="1700" dirty="0"/>
              <a:t> der </a:t>
            </a:r>
            <a:r>
              <a:rPr lang="en-US" sz="1700" dirty="0" err="1">
                <a:solidFill>
                  <a:srgbClr val="FF0000"/>
                </a:solidFill>
              </a:rPr>
              <a:t>Ordnungszahl</a:t>
            </a:r>
            <a:r>
              <a:rPr lang="en-US" sz="1700" dirty="0">
                <a:solidFill>
                  <a:srgbClr val="FF0000"/>
                </a:solidFill>
              </a:rPr>
              <a:t> </a:t>
            </a:r>
            <a:r>
              <a:rPr lang="en-US" sz="1700" dirty="0" err="1">
                <a:solidFill>
                  <a:srgbClr val="FF0000"/>
                </a:solidFill>
              </a:rPr>
              <a:t>als</a:t>
            </a:r>
            <a:r>
              <a:rPr lang="en-US" sz="1700" dirty="0">
                <a:solidFill>
                  <a:srgbClr val="FF0000"/>
                </a:solidFill>
              </a:rPr>
              <a:t> </a:t>
            </a:r>
            <a:r>
              <a:rPr lang="en-US" sz="1700" dirty="0" err="1">
                <a:solidFill>
                  <a:srgbClr val="FF0000"/>
                </a:solidFill>
              </a:rPr>
              <a:t>Ordnungsprinzip</a:t>
            </a:r>
            <a:r>
              <a:rPr lang="en-US" sz="1700" dirty="0">
                <a:solidFill>
                  <a:srgbClr val="FF0000"/>
                </a:solidFill>
              </a:rPr>
              <a:t> </a:t>
            </a:r>
            <a:r>
              <a:rPr lang="en-US" sz="1700" dirty="0" err="1"/>
              <a:t>wurde</a:t>
            </a:r>
            <a:r>
              <a:rPr lang="en-US" sz="1700" dirty="0"/>
              <a:t> die Position </a:t>
            </a:r>
            <a:r>
              <a:rPr lang="en-US" sz="1700" dirty="0" err="1"/>
              <a:t>zweier</a:t>
            </a:r>
            <a:r>
              <a:rPr lang="en-US" sz="1700" dirty="0"/>
              <a:t> </a:t>
            </a:r>
            <a:r>
              <a:rPr lang="en-US" sz="1700" dirty="0" err="1"/>
              <a:t>Elemente</a:t>
            </a:r>
            <a:r>
              <a:rPr lang="en-US" sz="1700" dirty="0"/>
              <a:t> in </a:t>
            </a:r>
            <a:r>
              <a:rPr lang="en-US" sz="1700" dirty="0" err="1"/>
              <a:t>umgekehrter</a:t>
            </a:r>
            <a:r>
              <a:rPr lang="en-US" sz="1700" dirty="0"/>
              <a:t> </a:t>
            </a:r>
            <a:r>
              <a:rPr lang="en-US" sz="1700" dirty="0" err="1"/>
              <a:t>Reihenfolge</a:t>
            </a:r>
            <a:r>
              <a:rPr lang="en-US" sz="1700" dirty="0"/>
              <a:t> </a:t>
            </a:r>
            <a:r>
              <a:rPr lang="en-US" sz="1700" dirty="0" err="1"/>
              <a:t>entsprechend</a:t>
            </a:r>
            <a:r>
              <a:rPr lang="en-US" sz="1700" dirty="0"/>
              <a:t> </a:t>
            </a:r>
            <a:r>
              <a:rPr lang="en-US" sz="1700" dirty="0" err="1"/>
              <a:t>ihrem</a:t>
            </a:r>
            <a:r>
              <a:rPr lang="en-US" sz="1700" dirty="0"/>
              <a:t> </a:t>
            </a:r>
            <a:r>
              <a:rPr lang="en-US" sz="1700" dirty="0" err="1"/>
              <a:t>Atomgewicht</a:t>
            </a:r>
            <a:r>
              <a:rPr lang="en-US" sz="1700" dirty="0"/>
              <a:t> </a:t>
            </a:r>
            <a:r>
              <a:rPr lang="en-US" sz="1700" dirty="0" err="1"/>
              <a:t>bestätigt</a:t>
            </a:r>
            <a:r>
              <a:rPr lang="en-US" sz="1700" dirty="0"/>
              <a:t> (z. B. </a:t>
            </a:r>
            <a:r>
              <a:rPr lang="en-US" sz="1700" dirty="0" err="1"/>
              <a:t>Te</a:t>
            </a:r>
            <a:r>
              <a:rPr lang="en-US" sz="1700" dirty="0"/>
              <a:t> und I).</a:t>
            </a:r>
          </a:p>
          <a:p>
            <a:pPr marL="285750" indent="-285750">
              <a:buFont typeface="Arial"/>
              <a:buChar char="•"/>
            </a:pPr>
            <a:r>
              <a:rPr lang="en-US" sz="1700" dirty="0" err="1">
                <a:cs typeface="Calibri"/>
              </a:rPr>
              <a:t>Sehen</a:t>
            </a:r>
            <a:r>
              <a:rPr lang="en-US" sz="1700" dirty="0">
                <a:cs typeface="Calibri"/>
              </a:rPr>
              <a:t> Sie </a:t>
            </a:r>
            <a:r>
              <a:rPr lang="en-US" sz="1700" dirty="0" err="1">
                <a:cs typeface="Calibri"/>
              </a:rPr>
              <a:t>sich</a:t>
            </a:r>
            <a:r>
              <a:rPr lang="en-US" sz="1700" dirty="0">
                <a:cs typeface="Calibri"/>
              </a:rPr>
              <a:t> die </a:t>
            </a:r>
            <a:r>
              <a:rPr lang="en-US" sz="1700" dirty="0" err="1">
                <a:cs typeface="Calibri"/>
              </a:rPr>
              <a:t>Atomgewichte</a:t>
            </a:r>
            <a:r>
              <a:rPr lang="en-US" sz="1700" dirty="0">
                <a:cs typeface="Calibri"/>
              </a:rPr>
              <a:t> für </a:t>
            </a:r>
            <a:r>
              <a:rPr lang="en-US" sz="1700" dirty="0" err="1">
                <a:cs typeface="Calibri"/>
              </a:rPr>
              <a:t>Te</a:t>
            </a:r>
            <a:r>
              <a:rPr lang="en-US" sz="1700" dirty="0">
                <a:cs typeface="Calibri"/>
              </a:rPr>
              <a:t> und I </a:t>
            </a:r>
            <a:r>
              <a:rPr lang="en-US" sz="1700" dirty="0" err="1">
                <a:cs typeface="Calibri"/>
              </a:rPr>
              <a:t>im</a:t>
            </a:r>
            <a:r>
              <a:rPr lang="en-US" sz="1700" dirty="0">
                <a:cs typeface="Calibri"/>
              </a:rPr>
              <a:t> </a:t>
            </a:r>
            <a:r>
              <a:rPr lang="en-US" sz="1700" dirty="0" err="1">
                <a:cs typeface="Calibri"/>
              </a:rPr>
              <a:t>hier</a:t>
            </a:r>
            <a:r>
              <a:rPr lang="en-US" sz="1700" dirty="0">
                <a:cs typeface="Calibri"/>
              </a:rPr>
              <a:t> </a:t>
            </a:r>
            <a:r>
              <a:rPr lang="en-US" sz="1700" dirty="0" err="1">
                <a:cs typeface="Calibri"/>
              </a:rPr>
              <a:t>dargestellten</a:t>
            </a:r>
            <a:r>
              <a:rPr lang="en-US" sz="1700" dirty="0">
                <a:cs typeface="Calibri"/>
              </a:rPr>
              <a:t> </a:t>
            </a:r>
            <a:r>
              <a:rPr lang="en-US" sz="1700" dirty="0" err="1">
                <a:cs typeface="Calibri"/>
              </a:rPr>
              <a:t>Periodensystem</a:t>
            </a:r>
            <a:r>
              <a:rPr lang="en-US" sz="1700" dirty="0">
                <a:cs typeface="Calibri"/>
              </a:rPr>
              <a:t> an. </a:t>
            </a:r>
            <a:r>
              <a:rPr lang="en-US" sz="1700" dirty="0" err="1">
                <a:cs typeface="Calibri"/>
              </a:rPr>
              <a:t>Können</a:t>
            </a:r>
            <a:r>
              <a:rPr lang="en-US" sz="1700" dirty="0">
                <a:cs typeface="Calibri"/>
              </a:rPr>
              <a:t> Sie </a:t>
            </a:r>
            <a:r>
              <a:rPr lang="en-US" sz="1700" dirty="0" err="1">
                <a:cs typeface="Calibri"/>
              </a:rPr>
              <a:t>andere</a:t>
            </a:r>
            <a:r>
              <a:rPr lang="en-US" sz="1700" dirty="0">
                <a:cs typeface="Calibri"/>
              </a:rPr>
              <a:t> </a:t>
            </a:r>
            <a:r>
              <a:rPr lang="en-US" sz="1700" dirty="0" err="1">
                <a:cs typeface="Calibri"/>
              </a:rPr>
              <a:t>Elementpaare</a:t>
            </a:r>
            <a:r>
              <a:rPr lang="en-US" sz="1700" dirty="0">
                <a:cs typeface="Calibri"/>
              </a:rPr>
              <a:t> </a:t>
            </a:r>
            <a:r>
              <a:rPr lang="en-US" sz="1700" dirty="0" err="1">
                <a:cs typeface="Calibri"/>
              </a:rPr>
              <a:t>finden</a:t>
            </a:r>
            <a:r>
              <a:rPr lang="en-US" sz="1700" dirty="0">
                <a:cs typeface="Calibri"/>
              </a:rPr>
              <a:t>, die in </a:t>
            </a:r>
            <a:r>
              <a:rPr lang="en-US" sz="1700" dirty="0" err="1">
                <a:solidFill>
                  <a:srgbClr val="FF0000"/>
                </a:solidFill>
                <a:cs typeface="Calibri"/>
              </a:rPr>
              <a:t>umgekehrter</a:t>
            </a:r>
            <a:r>
              <a:rPr lang="en-US" sz="1700" dirty="0">
                <a:solidFill>
                  <a:srgbClr val="FF0000"/>
                </a:solidFill>
                <a:cs typeface="Calibri"/>
              </a:rPr>
              <a:t> </a:t>
            </a:r>
            <a:r>
              <a:rPr lang="en-US" sz="1700" dirty="0" err="1">
                <a:solidFill>
                  <a:srgbClr val="FF0000"/>
                </a:solidFill>
                <a:cs typeface="Calibri"/>
              </a:rPr>
              <a:t>Reihenfolge</a:t>
            </a:r>
            <a:r>
              <a:rPr lang="en-US" sz="1700" dirty="0">
                <a:cs typeface="Calibri"/>
              </a:rPr>
              <a:t> </a:t>
            </a:r>
            <a:r>
              <a:rPr lang="en-US" sz="1700" dirty="0" err="1">
                <a:cs typeface="Calibri"/>
              </a:rPr>
              <a:t>angeordnet</a:t>
            </a:r>
            <a:r>
              <a:rPr lang="en-US" sz="1700" dirty="0">
                <a:cs typeface="Calibri"/>
              </a:rPr>
              <a:t> </a:t>
            </a:r>
            <a:r>
              <a:rPr lang="en-US" sz="1700" dirty="0" err="1">
                <a:cs typeface="Calibri"/>
              </a:rPr>
              <a:t>sind</a:t>
            </a:r>
            <a:r>
              <a:rPr lang="en-US" sz="1700" dirty="0">
                <a:cs typeface="Calibri"/>
              </a:rPr>
              <a:t>, </a:t>
            </a:r>
            <a:r>
              <a:rPr lang="en-US" sz="1700" dirty="0" err="1">
                <a:cs typeface="Calibri"/>
              </a:rPr>
              <a:t>wenn</a:t>
            </a:r>
            <a:r>
              <a:rPr lang="en-US" sz="1700" dirty="0">
                <a:cs typeface="Calibri"/>
              </a:rPr>
              <a:t> man </a:t>
            </a:r>
            <a:r>
              <a:rPr lang="en-US" sz="1700" dirty="0" err="1">
                <a:cs typeface="Calibri"/>
              </a:rPr>
              <a:t>nach</a:t>
            </a:r>
            <a:r>
              <a:rPr lang="en-US" sz="1700" dirty="0">
                <a:cs typeface="Calibri"/>
              </a:rPr>
              <a:t> dem </a:t>
            </a:r>
            <a:r>
              <a:rPr lang="en-US" sz="1700" dirty="0" err="1">
                <a:cs typeface="Calibri"/>
              </a:rPr>
              <a:t>Gewicht</a:t>
            </a:r>
            <a:r>
              <a:rPr lang="en-US" sz="1700" dirty="0">
                <a:cs typeface="Calibri"/>
              </a:rPr>
              <a:t> </a:t>
            </a:r>
            <a:r>
              <a:rPr lang="en-US" sz="1700" dirty="0" err="1">
                <a:cs typeface="Calibri"/>
              </a:rPr>
              <a:t>urteilt</a:t>
            </a:r>
            <a:r>
              <a:rPr lang="en-US" sz="1700" dirty="0">
                <a:cs typeface="Calibri"/>
              </a:rPr>
              <a:t>? </a:t>
            </a:r>
          </a:p>
          <a:p>
            <a:pPr marL="285750" indent="-285750">
              <a:buFont typeface="Arial"/>
              <a:buChar char="•"/>
            </a:pPr>
            <a:r>
              <a:rPr lang="en-US" sz="1700" dirty="0">
                <a:cs typeface="Calibri"/>
              </a:rPr>
              <a:t>Ab den 1920er Jahren </a:t>
            </a:r>
            <a:r>
              <a:rPr lang="en-US" sz="1700" dirty="0" err="1">
                <a:solidFill>
                  <a:srgbClr val="FF0000"/>
                </a:solidFill>
                <a:cs typeface="Calibri"/>
              </a:rPr>
              <a:t>erklärte</a:t>
            </a:r>
            <a:r>
              <a:rPr lang="en-US" sz="1700" dirty="0">
                <a:solidFill>
                  <a:srgbClr val="FF0000"/>
                </a:solidFill>
                <a:cs typeface="Calibri"/>
              </a:rPr>
              <a:t> die </a:t>
            </a:r>
            <a:r>
              <a:rPr lang="en-US" sz="1700" dirty="0" err="1">
                <a:solidFill>
                  <a:srgbClr val="FF0000"/>
                </a:solidFill>
                <a:cs typeface="Calibri"/>
              </a:rPr>
              <a:t>Quantenmechanik</a:t>
            </a:r>
            <a:r>
              <a:rPr lang="en-US" sz="1700" dirty="0">
                <a:solidFill>
                  <a:srgbClr val="FF0000"/>
                </a:solidFill>
                <a:cs typeface="Calibri"/>
              </a:rPr>
              <a:t> das </a:t>
            </a:r>
            <a:r>
              <a:rPr lang="en-US" sz="1700" dirty="0" err="1">
                <a:solidFill>
                  <a:srgbClr val="FF0000"/>
                </a:solidFill>
                <a:cs typeface="Calibri"/>
              </a:rPr>
              <a:t>Periodengesetz</a:t>
            </a:r>
            <a:r>
              <a:rPr lang="en-US" sz="1700" dirty="0">
                <a:solidFill>
                  <a:srgbClr val="FF0000"/>
                </a:solidFill>
                <a:cs typeface="Calibri"/>
              </a:rPr>
              <a:t> </a:t>
            </a:r>
            <a:r>
              <a:rPr lang="en-US" sz="1700" dirty="0">
                <a:cs typeface="Calibri"/>
              </a:rPr>
              <a:t>==&gt;; Es war in der Tat </a:t>
            </a:r>
            <a:r>
              <a:rPr lang="en-US" sz="1700" dirty="0" err="1">
                <a:cs typeface="Calibri"/>
              </a:rPr>
              <a:t>mehr</a:t>
            </a:r>
            <a:r>
              <a:rPr lang="en-US" sz="1700" dirty="0">
                <a:cs typeface="Calibri"/>
              </a:rPr>
              <a:t> </a:t>
            </a:r>
            <a:r>
              <a:rPr lang="en-US" sz="1700" dirty="0" err="1">
                <a:cs typeface="Calibri"/>
              </a:rPr>
              <a:t>als</a:t>
            </a:r>
            <a:r>
              <a:rPr lang="en-US" sz="1700" dirty="0">
                <a:cs typeface="Calibri"/>
              </a:rPr>
              <a:t> </a:t>
            </a:r>
            <a:r>
              <a:rPr lang="en-US" sz="1700" dirty="0" err="1">
                <a:cs typeface="Calibri"/>
              </a:rPr>
              <a:t>ein</a:t>
            </a:r>
            <a:r>
              <a:rPr lang="en-US" sz="1700" dirty="0">
                <a:cs typeface="Calibri"/>
              </a:rPr>
              <a:t> auf </a:t>
            </a:r>
            <a:r>
              <a:rPr lang="en-US" sz="1700" dirty="0" err="1">
                <a:cs typeface="Calibri"/>
              </a:rPr>
              <a:t>Beobachtungen</a:t>
            </a:r>
            <a:r>
              <a:rPr lang="en-US" sz="1700" dirty="0">
                <a:cs typeface="Calibri"/>
              </a:rPr>
              <a:t> </a:t>
            </a:r>
            <a:r>
              <a:rPr lang="en-US" sz="1700" dirty="0" err="1">
                <a:cs typeface="Calibri"/>
              </a:rPr>
              <a:t>basierendes</a:t>
            </a:r>
            <a:r>
              <a:rPr lang="en-US" sz="1700" dirty="0">
                <a:cs typeface="Calibri"/>
              </a:rPr>
              <a:t> </a:t>
            </a:r>
            <a:r>
              <a:rPr lang="en-US" sz="1700" dirty="0" err="1">
                <a:cs typeface="Calibri"/>
              </a:rPr>
              <a:t>pädagogisches</a:t>
            </a:r>
            <a:r>
              <a:rPr lang="en-US" sz="1700" dirty="0">
                <a:cs typeface="Calibri"/>
              </a:rPr>
              <a:t> Instrument, es </a:t>
            </a:r>
            <a:r>
              <a:rPr lang="en-US" sz="1700" dirty="0" err="1">
                <a:cs typeface="Calibri"/>
              </a:rPr>
              <a:t>beruhte</a:t>
            </a:r>
            <a:r>
              <a:rPr lang="en-US" sz="1700" dirty="0">
                <a:cs typeface="Calibri"/>
              </a:rPr>
              <a:t> auf Wissenschaft!</a:t>
            </a:r>
          </a:p>
        </p:txBody>
      </p:sp>
      <p:pic>
        <p:nvPicPr>
          <p:cNvPr id="11" name="Picture 13" descr="Icon&#10;&#10;Description automatically generated">
            <a:extLst>
              <a:ext uri="{FF2B5EF4-FFF2-40B4-BE49-F238E27FC236}">
                <a16:creationId xmlns:a16="http://schemas.microsoft.com/office/drawing/2014/main" id="{7B29C7DF-4B16-40B6-87CB-54B15DE7CAC2}"/>
              </a:ext>
            </a:extLst>
          </p:cNvPr>
          <p:cNvPicPr>
            <a:picLocks noChangeAspect="1"/>
          </p:cNvPicPr>
          <p:nvPr/>
        </p:nvPicPr>
        <p:blipFill>
          <a:blip r:embed="rId5"/>
          <a:stretch>
            <a:fillRect/>
          </a:stretch>
        </p:blipFill>
        <p:spPr>
          <a:xfrm>
            <a:off x="9749315" y="722064"/>
            <a:ext cx="985092" cy="950511"/>
          </a:xfrm>
          <a:prstGeom prst="rect">
            <a:avLst/>
          </a:prstGeom>
        </p:spPr>
      </p:pic>
    </p:spTree>
    <p:extLst>
      <p:ext uri="{BB962C8B-B14F-4D97-AF65-F5344CB8AC3E}">
        <p14:creationId xmlns:p14="http://schemas.microsoft.com/office/powerpoint/2010/main" val="42279830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2219325" y="1192192"/>
            <a:ext cx="7772400" cy="2475530"/>
          </a:xfrm>
        </p:spPr>
        <p:txBody>
          <a:bodyPr>
            <a:normAutofit/>
          </a:bodyPr>
          <a:lstStyle/>
          <a:p>
            <a:pPr>
              <a:spcBef>
                <a:spcPts val="600"/>
              </a:spcBef>
            </a:pPr>
            <a:br>
              <a:rPr lang="de-DE" sz="3600"/>
            </a:br>
            <a:r>
              <a:rPr lang="de-DE" sz="3600">
                <a:solidFill>
                  <a:srgbClr val="002369"/>
                </a:solidFill>
                <a:latin typeface="Avenir Book"/>
              </a:rPr>
              <a:t>IO</a:t>
            </a:r>
            <a:r>
              <a:rPr lang="de-DE" sz="3600" err="1">
                <a:solidFill>
                  <a:srgbClr val="002369"/>
                </a:solidFill>
                <a:latin typeface="Avenir Book"/>
              </a:rPr>
              <a:t>7</a:t>
            </a:r>
            <a:r>
              <a:rPr lang="de-DE" sz="3600">
                <a:solidFill>
                  <a:srgbClr val="002369"/>
                </a:solidFill>
                <a:latin typeface="Avenir Book"/>
              </a:rPr>
              <a:t> Das Periodensystem</a:t>
            </a:r>
            <a:br>
              <a:rPr lang="de-DE" sz="3600"/>
            </a:br>
            <a:br>
              <a:rPr lang="de-DE" sz="3600"/>
            </a:br>
            <a:r>
              <a:rPr lang="en-US" sz="2800">
                <a:latin typeface="Avenir Book"/>
              </a:rPr>
              <a:t>Einführung (Teaser)</a:t>
            </a:r>
            <a:endParaRPr lang="de-DE" sz="2800" b="0">
              <a:latin typeface="Avenir Book"/>
            </a:endParaRPr>
          </a:p>
          <a:p>
            <a:pPr>
              <a:spcBef>
                <a:spcPts val="600"/>
              </a:spcBef>
            </a:pPr>
            <a:endParaRPr lang="de-DE" sz="3600"/>
          </a:p>
        </p:txBody>
      </p:sp>
      <p:sp>
        <p:nvSpPr>
          <p:cNvPr id="8" name="Untertitel 2">
            <a:extLst>
              <a:ext uri="{FF2B5EF4-FFF2-40B4-BE49-F238E27FC236}">
                <a16:creationId xmlns:a16="http://schemas.microsoft.com/office/drawing/2014/main" id="{0A97CD6B-61A0-4386-A5CD-8A16C9350F1E}"/>
              </a:ext>
            </a:extLst>
          </p:cNvPr>
          <p:cNvSpPr>
            <a:spLocks noGrp="1"/>
          </p:cNvSpPr>
          <p:nvPr>
            <p:ph type="subTitle" idx="1"/>
          </p:nvPr>
        </p:nvSpPr>
        <p:spPr>
          <a:xfrm>
            <a:off x="2895600" y="3913208"/>
            <a:ext cx="6400800" cy="1752600"/>
          </a:xfrm>
        </p:spPr>
        <p:txBody>
          <a:bodyPr vert="horz" lIns="91440" tIns="45720" rIns="91440" bIns="45720" rtlCol="0" anchor="t">
            <a:normAutofit/>
          </a:bodyPr>
          <a:lstStyle/>
          <a:p>
            <a:pPr algn="l"/>
            <a:r>
              <a:rPr lang="en-US" dirty="0" err="1"/>
              <a:t>Lernziele</a:t>
            </a:r>
            <a:r>
              <a:rPr lang="en-US" dirty="0"/>
              <a:t>: </a:t>
            </a:r>
          </a:p>
          <a:p>
            <a:pPr marL="342900" indent="-342900" algn="l">
              <a:buChar char="•"/>
            </a:pPr>
            <a:r>
              <a:rPr lang="en-US" sz="1600" i="1" dirty="0"/>
              <a:t>Den </a:t>
            </a:r>
            <a:r>
              <a:rPr lang="en-US" sz="1600" i="1" dirty="0" err="1"/>
              <a:t>Unterschied</a:t>
            </a:r>
            <a:r>
              <a:rPr lang="en-US" sz="1600" i="1" dirty="0"/>
              <a:t> </a:t>
            </a:r>
            <a:r>
              <a:rPr lang="en-US" sz="1600" i="1" dirty="0" err="1"/>
              <a:t>zwischen</a:t>
            </a:r>
            <a:r>
              <a:rPr lang="en-US" sz="1600" i="1" dirty="0"/>
              <a:t> </a:t>
            </a:r>
            <a:r>
              <a:rPr lang="en-US" sz="1600" i="1" dirty="0" err="1"/>
              <a:t>einer</a:t>
            </a:r>
            <a:r>
              <a:rPr lang="en-US" sz="1600" i="1" dirty="0"/>
              <a:t> </a:t>
            </a:r>
            <a:r>
              <a:rPr lang="en-US" sz="1600" i="1" dirty="0" err="1"/>
              <a:t>Verbindung</a:t>
            </a:r>
            <a:r>
              <a:rPr lang="en-US" sz="1600" i="1" dirty="0"/>
              <a:t> und </a:t>
            </a:r>
            <a:r>
              <a:rPr lang="en-US" sz="1600" i="1" dirty="0" err="1"/>
              <a:t>einem</a:t>
            </a:r>
            <a:r>
              <a:rPr lang="en-US" sz="1600" i="1" dirty="0"/>
              <a:t> Element </a:t>
            </a:r>
            <a:r>
              <a:rPr lang="en-US" sz="1600" i="1" dirty="0" err="1"/>
              <a:t>beschreiben</a:t>
            </a:r>
            <a:r>
              <a:rPr lang="en-US" sz="1600" i="1" dirty="0"/>
              <a:t>.</a:t>
            </a:r>
            <a:endParaRPr lang="en-US" sz="1600" dirty="0"/>
          </a:p>
          <a:p>
            <a:pPr marL="342900" indent="-342900" algn="l">
              <a:buChar char="•"/>
            </a:pPr>
            <a:r>
              <a:rPr lang="en-US" sz="1600" i="1" dirty="0" err="1"/>
              <a:t>Erklären</a:t>
            </a:r>
            <a:r>
              <a:rPr lang="en-US" sz="1600" i="1" dirty="0"/>
              <a:t>, </a:t>
            </a:r>
            <a:r>
              <a:rPr lang="en-US" sz="1600" i="1" dirty="0" err="1"/>
              <a:t>wie</a:t>
            </a:r>
            <a:r>
              <a:rPr lang="en-US" sz="1600" i="1" dirty="0"/>
              <a:t> Anfang des 19. </a:t>
            </a:r>
            <a:r>
              <a:rPr lang="en-US" sz="1600" i="1" dirty="0" err="1"/>
              <a:t>Jahrhunderts</a:t>
            </a:r>
            <a:r>
              <a:rPr lang="en-US" sz="1600" i="1" dirty="0"/>
              <a:t> </a:t>
            </a:r>
            <a:r>
              <a:rPr lang="en-US" sz="1600" i="1" dirty="0" err="1"/>
              <a:t>nachgewiesen</a:t>
            </a:r>
            <a:r>
              <a:rPr lang="en-US" sz="1600" i="1" dirty="0"/>
              <a:t> </a:t>
            </a:r>
            <a:r>
              <a:rPr lang="en-US" sz="1600" i="1" dirty="0" err="1"/>
              <a:t>wurde</a:t>
            </a:r>
            <a:r>
              <a:rPr lang="en-US" sz="1600" i="1" dirty="0"/>
              <a:t>, </a:t>
            </a:r>
            <a:r>
              <a:rPr lang="en-US" sz="1600" i="1" dirty="0" err="1"/>
              <a:t>dass</a:t>
            </a:r>
            <a:r>
              <a:rPr lang="en-US" sz="1600" i="1" dirty="0"/>
              <a:t> Wasser </a:t>
            </a:r>
            <a:r>
              <a:rPr lang="en-US" sz="1600" i="1" dirty="0" err="1"/>
              <a:t>aus</a:t>
            </a:r>
            <a:r>
              <a:rPr lang="en-US" sz="1600" i="1" dirty="0"/>
              <a:t> </a:t>
            </a:r>
            <a:r>
              <a:rPr lang="en-US" sz="1600" i="1" dirty="0" err="1"/>
              <a:t>Wasserstoff</a:t>
            </a:r>
            <a:r>
              <a:rPr lang="en-US" sz="1600" i="1" dirty="0"/>
              <a:t> und </a:t>
            </a:r>
            <a:r>
              <a:rPr lang="en-US" sz="1600" i="1" dirty="0" err="1"/>
              <a:t>Sauerstoff</a:t>
            </a:r>
            <a:r>
              <a:rPr lang="en-US" sz="1600" i="1" dirty="0"/>
              <a:t> </a:t>
            </a:r>
            <a:r>
              <a:rPr lang="en-US" sz="1600" i="1" dirty="0" err="1"/>
              <a:t>besteht</a:t>
            </a:r>
            <a:endParaRPr lang="en-US" sz="1600" i="1" dirty="0"/>
          </a:p>
          <a:p>
            <a:pPr marL="342900" indent="-342900" algn="l">
              <a:buChar char="•"/>
            </a:pPr>
            <a:endParaRPr lang="en-US" i="1" dirty="0"/>
          </a:p>
          <a:p>
            <a:endParaRPr lang="en-US" dirty="0"/>
          </a:p>
        </p:txBody>
      </p:sp>
    </p:spTree>
    <p:extLst>
      <p:ext uri="{BB962C8B-B14F-4D97-AF65-F5344CB8AC3E}">
        <p14:creationId xmlns:p14="http://schemas.microsoft.com/office/powerpoint/2010/main" val="38501822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8F4D6BF-3F56-4B7F-A12B-3037E0E6FF5E}"/>
              </a:ext>
            </a:extLst>
          </p:cNvPr>
          <p:cNvSpPr>
            <a:spLocks noGrp="1"/>
          </p:cNvSpPr>
          <p:nvPr>
            <p:ph type="title"/>
          </p:nvPr>
        </p:nvSpPr>
        <p:spPr/>
        <p:txBody>
          <a:bodyPr>
            <a:normAutofit/>
          </a:bodyPr>
          <a:lstStyle/>
          <a:p>
            <a:r>
              <a:rPr lang="en-US" sz="2700" dirty="0">
                <a:latin typeface="Avenir Book"/>
              </a:rPr>
              <a:t>1.7 </a:t>
            </a:r>
            <a:r>
              <a:rPr lang="nb-NO" sz="2700" dirty="0">
                <a:latin typeface="Avenir Book"/>
              </a:rPr>
              <a:t>Einsatz der Physik zur Ermittlung der vorhandenen Elemente</a:t>
            </a:r>
            <a:endParaRPr lang="nb-NO" sz="2700" b="0" dirty="0">
              <a:latin typeface="Avenir Book"/>
            </a:endParaRPr>
          </a:p>
        </p:txBody>
      </p:sp>
      <p:sp>
        <p:nvSpPr>
          <p:cNvPr id="3" name="Plassholder for innhold 2">
            <a:extLst>
              <a:ext uri="{FF2B5EF4-FFF2-40B4-BE49-F238E27FC236}">
                <a16:creationId xmlns:a16="http://schemas.microsoft.com/office/drawing/2014/main" id="{BE7FC61F-4A22-4E72-8C9C-BBF3CEEFF9B2}"/>
              </a:ext>
            </a:extLst>
          </p:cNvPr>
          <p:cNvSpPr>
            <a:spLocks noGrp="1"/>
          </p:cNvSpPr>
          <p:nvPr>
            <p:ph idx="1"/>
          </p:nvPr>
        </p:nvSpPr>
        <p:spPr>
          <a:xfrm>
            <a:off x="609600" y="1600201"/>
            <a:ext cx="7086601" cy="4115229"/>
          </a:xfrm>
        </p:spPr>
        <p:txBody>
          <a:bodyPr vert="horz" lIns="91440" tIns="45720" rIns="91440" bIns="45720" rtlCol="0" anchor="t">
            <a:normAutofit/>
          </a:bodyPr>
          <a:lstStyle/>
          <a:p>
            <a:pPr marL="0" indent="0">
              <a:buNone/>
            </a:pPr>
            <a:r>
              <a:rPr lang="en-GB">
                <a:ea typeface="+mn-lt"/>
                <a:cs typeface="+mn-lt"/>
              </a:rPr>
              <a:t>Die Moseley-Beziehung wird aktiv in der RFA genutzt, wo Röntgenlinien aufgezeichnet und verwendet werden, um festzustellen, welche Elemente vorhanden sind und in welcher Menge.</a:t>
            </a:r>
          </a:p>
          <a:p>
            <a:pPr marL="0" indent="0">
              <a:buNone/>
            </a:pPr>
            <a:r>
              <a:rPr lang="nb-NO">
                <a:ea typeface="+mn-lt"/>
                <a:cs typeface="+mn-lt"/>
              </a:rPr>
              <a:t>Ein </a:t>
            </a:r>
            <a:r>
              <a:rPr lang="en-GB">
                <a:ea typeface="+mn-lt"/>
                <a:cs typeface="+mn-lt"/>
              </a:rPr>
              <a:t>Handgerät, das bei der Mineralienuntersuchung eingesetzt werden kann.</a:t>
            </a:r>
          </a:p>
        </p:txBody>
      </p:sp>
      <p:sp>
        <p:nvSpPr>
          <p:cNvPr id="4" name="Plassholder for lysbildenummer 3">
            <a:extLst>
              <a:ext uri="{FF2B5EF4-FFF2-40B4-BE49-F238E27FC236}">
                <a16:creationId xmlns:a16="http://schemas.microsoft.com/office/drawing/2014/main" id="{2E11B4BA-D7D4-4E70-AF3F-117383A37CD2}"/>
              </a:ext>
            </a:extLst>
          </p:cNvPr>
          <p:cNvSpPr>
            <a:spLocks noGrp="1"/>
          </p:cNvSpPr>
          <p:nvPr>
            <p:ph type="sldNum" sz="quarter" idx="11"/>
          </p:nvPr>
        </p:nvSpPr>
        <p:spPr/>
        <p:txBody>
          <a:bodyPr/>
          <a:lstStyle/>
          <a:p>
            <a:r>
              <a:rPr lang="es-ES_tradnl" sz="1200"/>
              <a:t>| </a:t>
            </a:r>
            <a:fld id="{9DD0088F-7E4A-9C4B-9ED2-72FAF1293163}" type="slidenum">
              <a:rPr lang="es-ES_tradnl" smtClean="0"/>
              <a:t>20</a:t>
            </a:fld>
            <a:endParaRPr lang="es-ES_tradnl"/>
          </a:p>
        </p:txBody>
      </p:sp>
      <p:sp>
        <p:nvSpPr>
          <p:cNvPr id="5" name="Plassholder for bunntekst 4">
            <a:extLst>
              <a:ext uri="{FF2B5EF4-FFF2-40B4-BE49-F238E27FC236}">
                <a16:creationId xmlns:a16="http://schemas.microsoft.com/office/drawing/2014/main" id="{C3F6AD31-E35B-44AB-B734-9D4EE896E852}"/>
              </a:ext>
            </a:extLst>
          </p:cNvPr>
          <p:cNvSpPr>
            <a:spLocks noGrp="1"/>
          </p:cNvSpPr>
          <p:nvPr>
            <p:ph type="ftr" sz="quarter" idx="3"/>
          </p:nvPr>
        </p:nvSpPr>
        <p:spPr/>
        <p:txBody>
          <a:bodyPr/>
          <a:lstStyle/>
          <a:p>
            <a:pPr algn="r"/>
            <a:r>
              <a:rPr lang="en-US" err="1">
                <a:solidFill>
                  <a:srgbClr val="CC023B"/>
                </a:solidFill>
              </a:rPr>
              <a:t>STEMkey</a:t>
            </a:r>
            <a:endParaRPr lang="en-US">
              <a:solidFill>
                <a:srgbClr val="CC023B"/>
              </a:solidFill>
            </a:endParaRPr>
          </a:p>
        </p:txBody>
      </p:sp>
      <p:pic>
        <p:nvPicPr>
          <p:cNvPr id="1026" name="Picture 2" descr="File:Niton XL3t GOLDD Plus on rock 800-600.jpg">
            <a:extLst>
              <a:ext uri="{FF2B5EF4-FFF2-40B4-BE49-F238E27FC236}">
                <a16:creationId xmlns:a16="http://schemas.microsoft.com/office/drawing/2014/main" id="{620A17FD-D526-4500-A5EB-9260E00259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6201" y="1600201"/>
            <a:ext cx="3979333" cy="2984500"/>
          </a:xfrm>
          <a:prstGeom prst="rect">
            <a:avLst/>
          </a:prstGeom>
          <a:noFill/>
          <a:extLst>
            <a:ext uri="{909E8E84-426E-40DD-AFC4-6F175D3DCCD1}">
              <a14:hiddenFill xmlns:a14="http://schemas.microsoft.com/office/drawing/2010/main">
                <a:solidFill>
                  <a:srgbClr val="FFFFFF"/>
                </a:solidFill>
              </a14:hiddenFill>
            </a:ext>
          </a:extLst>
        </p:spPr>
      </p:pic>
      <p:pic>
        <p:nvPicPr>
          <p:cNvPr id="7" name="Bild 27" descr="A picture containing text, sign&#10;&#10;Description automatically generated">
            <a:extLst>
              <a:ext uri="{FF2B5EF4-FFF2-40B4-BE49-F238E27FC236}">
                <a16:creationId xmlns:a16="http://schemas.microsoft.com/office/drawing/2014/main" id="{0E67D669-195D-4ADD-BA2C-3F94AAC6A6A0}"/>
              </a:ext>
            </a:extLst>
          </p:cNvPr>
          <p:cNvPicPr/>
          <p:nvPr/>
        </p:nvPicPr>
        <p:blipFill>
          <a:blip r:embed="rId4"/>
          <a:stretch/>
        </p:blipFill>
        <p:spPr bwMode="auto">
          <a:xfrm>
            <a:off x="10034887" y="89533"/>
            <a:ext cx="994180" cy="1066887"/>
          </a:xfrm>
          <a:prstGeom prst="rect">
            <a:avLst/>
          </a:prstGeom>
          <a:noFill/>
          <a:ln w="9525">
            <a:noFill/>
            <a:miter lim="800000"/>
            <a:headEnd/>
            <a:tailEnd/>
          </a:ln>
        </p:spPr>
      </p:pic>
    </p:spTree>
    <p:extLst>
      <p:ext uri="{BB962C8B-B14F-4D97-AF65-F5344CB8AC3E}">
        <p14:creationId xmlns:p14="http://schemas.microsoft.com/office/powerpoint/2010/main" val="33503848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2182602" y="1596144"/>
            <a:ext cx="7772400" cy="2475530"/>
          </a:xfrm>
        </p:spPr>
        <p:txBody>
          <a:bodyPr>
            <a:normAutofit fontScale="90000"/>
          </a:bodyPr>
          <a:lstStyle/>
          <a:p>
            <a:pPr>
              <a:spcBef>
                <a:spcPct val="20000"/>
              </a:spcBef>
            </a:pPr>
            <a:br>
              <a:rPr lang="de-DE" sz="3600"/>
            </a:br>
            <a:r>
              <a:rPr lang="de-DE" sz="3600">
                <a:solidFill>
                  <a:srgbClr val="002369"/>
                </a:solidFill>
                <a:latin typeface="Avenir Book"/>
              </a:rPr>
              <a:t>IO</a:t>
            </a:r>
            <a:r>
              <a:rPr lang="de-DE" sz="3600" err="1">
                <a:solidFill>
                  <a:srgbClr val="002369"/>
                </a:solidFill>
                <a:latin typeface="Avenir Book"/>
              </a:rPr>
              <a:t>7</a:t>
            </a:r>
            <a:r>
              <a:rPr lang="de-DE" sz="3600">
                <a:solidFill>
                  <a:srgbClr val="002369"/>
                </a:solidFill>
                <a:latin typeface="Avenir Book"/>
              </a:rPr>
              <a:t> Das Periodensystem</a:t>
            </a:r>
            <a:br>
              <a:rPr lang="en-US"/>
            </a:br>
            <a:br>
              <a:rPr lang="de-DE" sz="3600">
                <a:latin typeface="Avenir Book"/>
              </a:rPr>
            </a:br>
            <a:r>
              <a:rPr lang="en-US" sz="2400">
                <a:latin typeface="Avenir Book"/>
              </a:rPr>
              <a:t>Teil 2: Die Elemente kennenlernen</a:t>
            </a:r>
            <a:endParaRPr lang="en-US" sz="2400" b="0">
              <a:latin typeface="Avenir Book"/>
            </a:endParaRPr>
          </a:p>
          <a:p>
            <a:pPr>
              <a:spcBef>
                <a:spcPct val="20000"/>
              </a:spcBef>
            </a:pPr>
            <a:endParaRPr lang="en-US" sz="3600" b="0"/>
          </a:p>
          <a:p>
            <a:pPr>
              <a:spcBef>
                <a:spcPts val="600"/>
              </a:spcBef>
            </a:pPr>
            <a:br>
              <a:rPr lang="de-DE" sz="3600"/>
            </a:br>
            <a:endParaRPr lang="en-US" sz="3600"/>
          </a:p>
        </p:txBody>
      </p:sp>
      <p:sp>
        <p:nvSpPr>
          <p:cNvPr id="8" name="Untertitel 2">
            <a:extLst>
              <a:ext uri="{FF2B5EF4-FFF2-40B4-BE49-F238E27FC236}">
                <a16:creationId xmlns:a16="http://schemas.microsoft.com/office/drawing/2014/main" id="{0A97CD6B-61A0-4386-A5CD-8A16C9350F1E}"/>
              </a:ext>
            </a:extLst>
          </p:cNvPr>
          <p:cNvSpPr>
            <a:spLocks noGrp="1"/>
          </p:cNvSpPr>
          <p:nvPr>
            <p:ph type="subTitle" idx="1"/>
          </p:nvPr>
        </p:nvSpPr>
        <p:spPr>
          <a:xfrm>
            <a:off x="187778" y="3657601"/>
            <a:ext cx="12004222" cy="2628900"/>
          </a:xfrm>
        </p:spPr>
        <p:txBody>
          <a:bodyPr vert="horz" lIns="91440" tIns="45720" rIns="91440" bIns="45720" rtlCol="0" anchor="t">
            <a:normAutofit/>
          </a:bodyPr>
          <a:lstStyle/>
          <a:p>
            <a:pPr algn="l"/>
            <a:r>
              <a:rPr lang="en-US" sz="2200" dirty="0" err="1"/>
              <a:t>Lernziel</a:t>
            </a:r>
            <a:r>
              <a:rPr lang="en-US" sz="2200" dirty="0"/>
              <a:t>: </a:t>
            </a:r>
          </a:p>
          <a:p>
            <a:pPr marL="342900" indent="-342900" algn="l">
              <a:buFont typeface="Arial" panose="020B0604020202020204" pitchFamily="34" charset="0"/>
              <a:buChar char="•"/>
            </a:pPr>
            <a:r>
              <a:rPr lang="en-US" sz="1700" b="0" dirty="0">
                <a:latin typeface="Calibri" panose="020F0502020204030204" pitchFamily="34" charset="0"/>
                <a:cs typeface="Calibri" panose="020F0502020204030204" pitchFamily="34" charset="0"/>
              </a:rPr>
              <a:t>D</a:t>
            </a:r>
            <a:r>
              <a:rPr lang="en-US" sz="1700" b="0" i="0" dirty="0">
                <a:effectLst/>
                <a:latin typeface="Calibri" panose="020F0502020204030204" pitchFamily="34" charset="0"/>
                <a:cs typeface="Calibri" panose="020F0502020204030204" pitchFamily="34" charset="0"/>
              </a:rPr>
              <a:t>ie </a:t>
            </a:r>
            <a:r>
              <a:rPr lang="en-US" sz="1700" b="0" i="1" dirty="0" err="1">
                <a:effectLst/>
                <a:latin typeface="Calibri" panose="020F0502020204030204" pitchFamily="34" charset="0"/>
                <a:cs typeface="Calibri" panose="020F0502020204030204" pitchFamily="34" charset="0"/>
              </a:rPr>
              <a:t>Eigenschaften</a:t>
            </a:r>
            <a:r>
              <a:rPr lang="en-US" sz="1700" b="0" i="1" dirty="0">
                <a:effectLst/>
                <a:latin typeface="Calibri" panose="020F0502020204030204" pitchFamily="34" charset="0"/>
                <a:cs typeface="Calibri" panose="020F0502020204030204" pitchFamily="34" charset="0"/>
              </a:rPr>
              <a:t> </a:t>
            </a:r>
            <a:r>
              <a:rPr lang="en-US" sz="1700" b="0" i="1" dirty="0" err="1">
                <a:effectLst/>
                <a:latin typeface="Calibri" panose="020F0502020204030204" pitchFamily="34" charset="0"/>
                <a:cs typeface="Calibri" panose="020F0502020204030204" pitchFamily="34" charset="0"/>
              </a:rPr>
              <a:t>einiger</a:t>
            </a:r>
            <a:r>
              <a:rPr lang="en-US" sz="1700" b="0" i="1" dirty="0">
                <a:effectLst/>
                <a:latin typeface="Calibri" panose="020F0502020204030204" pitchFamily="34" charset="0"/>
                <a:cs typeface="Calibri" panose="020F0502020204030204" pitchFamily="34" charset="0"/>
              </a:rPr>
              <a:t> „</a:t>
            </a:r>
            <a:r>
              <a:rPr lang="en-US" sz="1700" b="0" i="1" dirty="0" err="1">
                <a:effectLst/>
                <a:latin typeface="Calibri" panose="020F0502020204030204" pitchFamily="34" charset="0"/>
                <a:cs typeface="Calibri" panose="020F0502020204030204" pitchFamily="34" charset="0"/>
              </a:rPr>
              <a:t>Bewohner</a:t>
            </a:r>
            <a:r>
              <a:rPr lang="en-US" sz="1700" b="0" i="1" dirty="0">
                <a:effectLst/>
                <a:latin typeface="Calibri" panose="020F0502020204030204" pitchFamily="34" charset="0"/>
                <a:cs typeface="Calibri" panose="020F0502020204030204" pitchFamily="34" charset="0"/>
              </a:rPr>
              <a:t>” </a:t>
            </a:r>
            <a:r>
              <a:rPr lang="en-US" sz="1700" b="0" i="0" dirty="0">
                <a:effectLst/>
                <a:latin typeface="Calibri" panose="020F0502020204030204" pitchFamily="34" charset="0"/>
                <a:cs typeface="Calibri" panose="020F0502020204030204" pitchFamily="34" charset="0"/>
              </a:rPr>
              <a:t>des </a:t>
            </a:r>
            <a:r>
              <a:rPr lang="en-US" sz="1700" b="0" i="0" dirty="0" err="1">
                <a:effectLst/>
                <a:latin typeface="Calibri" panose="020F0502020204030204" pitchFamily="34" charset="0"/>
                <a:cs typeface="Calibri" panose="020F0502020204030204" pitchFamily="34" charset="0"/>
              </a:rPr>
              <a:t>Periodensystems</a:t>
            </a:r>
            <a:r>
              <a:rPr lang="en-US" sz="1700" b="0" i="0" dirty="0">
                <a:effectLst/>
                <a:latin typeface="Calibri" panose="020F0502020204030204" pitchFamily="34" charset="0"/>
                <a:cs typeface="Calibri" panose="020F0502020204030204" pitchFamily="34" charset="0"/>
              </a:rPr>
              <a:t> (d. h. der </a:t>
            </a:r>
            <a:r>
              <a:rPr lang="en-US" sz="1700" b="0" i="0" dirty="0" err="1">
                <a:effectLst/>
                <a:latin typeface="Calibri" panose="020F0502020204030204" pitchFamily="34" charset="0"/>
                <a:cs typeface="Calibri" panose="020F0502020204030204" pitchFamily="34" charset="0"/>
              </a:rPr>
              <a:t>chemischen</a:t>
            </a:r>
            <a:r>
              <a:rPr lang="en-US" sz="1700" b="0" i="0" dirty="0">
                <a:effectLst/>
                <a:latin typeface="Calibri" panose="020F0502020204030204" pitchFamily="34" charset="0"/>
                <a:cs typeface="Calibri" panose="020F0502020204030204" pitchFamily="34" charset="0"/>
              </a:rPr>
              <a:t> </a:t>
            </a:r>
            <a:r>
              <a:rPr lang="en-US" sz="1700" b="0" i="0" dirty="0" err="1">
                <a:effectLst/>
                <a:latin typeface="Calibri" panose="020F0502020204030204" pitchFamily="34" charset="0"/>
                <a:cs typeface="Calibri" panose="020F0502020204030204" pitchFamily="34" charset="0"/>
              </a:rPr>
              <a:t>Elemente</a:t>
            </a:r>
            <a:r>
              <a:rPr lang="en-US" sz="1700" b="0" i="0" dirty="0">
                <a:effectLst/>
                <a:latin typeface="Calibri" panose="020F0502020204030204" pitchFamily="34" charset="0"/>
                <a:cs typeface="Calibri" panose="020F0502020204030204" pitchFamily="34" charset="0"/>
              </a:rPr>
              <a:t>) </a:t>
            </a:r>
            <a:r>
              <a:rPr lang="en-US" sz="1700" b="0" i="0" dirty="0" err="1">
                <a:effectLst/>
                <a:latin typeface="Calibri" panose="020F0502020204030204" pitchFamily="34" charset="0"/>
                <a:cs typeface="Calibri" panose="020F0502020204030204" pitchFamily="34" charset="0"/>
              </a:rPr>
              <a:t>erklären</a:t>
            </a:r>
            <a:r>
              <a:rPr lang="en-US" sz="1700" b="0" i="0" dirty="0">
                <a:effectLst/>
                <a:latin typeface="Calibri" panose="020F0502020204030204" pitchFamily="34" charset="0"/>
                <a:cs typeface="Calibri" panose="020F0502020204030204" pitchFamily="34" charset="0"/>
              </a:rPr>
              <a:t> und </a:t>
            </a:r>
            <a:r>
              <a:rPr lang="en-US" sz="1700" b="0" i="0" dirty="0" err="1">
                <a:effectLst/>
                <a:latin typeface="Calibri" panose="020F0502020204030204" pitchFamily="34" charset="0"/>
                <a:cs typeface="Calibri" panose="020F0502020204030204" pitchFamily="34" charset="0"/>
              </a:rPr>
              <a:t>diskutieren</a:t>
            </a:r>
            <a:r>
              <a:rPr lang="en-US" sz="1700" b="0" i="0" dirty="0">
                <a:effectLst/>
                <a:latin typeface="Calibri" panose="020F0502020204030204" pitchFamily="34" charset="0"/>
                <a:cs typeface="Calibri" panose="020F0502020204030204" pitchFamily="34" charset="0"/>
              </a:rPr>
              <a:t>, </a:t>
            </a:r>
            <a:r>
              <a:rPr lang="en-US" sz="1700" b="0" i="0" dirty="0" err="1">
                <a:effectLst/>
                <a:latin typeface="Calibri" panose="020F0502020204030204" pitchFamily="34" charset="0"/>
                <a:cs typeface="Calibri" panose="020F0502020204030204" pitchFamily="34" charset="0"/>
              </a:rPr>
              <a:t>wie</a:t>
            </a:r>
            <a:r>
              <a:rPr lang="en-US" sz="1700" b="0" i="0" dirty="0">
                <a:effectLst/>
                <a:latin typeface="Calibri" panose="020F0502020204030204" pitchFamily="34" charset="0"/>
                <a:cs typeface="Calibri" panose="020F0502020204030204" pitchFamily="34" charset="0"/>
              </a:rPr>
              <a:t> der </a:t>
            </a:r>
            <a:r>
              <a:rPr lang="en-US" sz="1700" b="0" i="0" dirty="0" err="1">
                <a:effectLst/>
                <a:latin typeface="Calibri" panose="020F0502020204030204" pitchFamily="34" charset="0"/>
                <a:cs typeface="Calibri" panose="020F0502020204030204" pitchFamily="34" charset="0"/>
              </a:rPr>
              <a:t>Kontext</a:t>
            </a:r>
            <a:r>
              <a:rPr lang="en-US" sz="1700" b="0" i="0" dirty="0">
                <a:effectLst/>
                <a:latin typeface="Calibri" panose="020F0502020204030204" pitchFamily="34" charset="0"/>
                <a:cs typeface="Calibri" panose="020F0502020204030204" pitchFamily="34" charset="0"/>
              </a:rPr>
              <a:t> die </a:t>
            </a:r>
            <a:r>
              <a:rPr lang="en-US" sz="1700" b="0" i="0" dirty="0" err="1">
                <a:effectLst/>
                <a:latin typeface="Calibri" panose="020F0502020204030204" pitchFamily="34" charset="0"/>
                <a:cs typeface="Calibri" panose="020F0502020204030204" pitchFamily="34" charset="0"/>
              </a:rPr>
              <a:t>Elemente</a:t>
            </a:r>
            <a:r>
              <a:rPr lang="en-US" sz="1700" b="0" i="0" dirty="0">
                <a:effectLst/>
                <a:latin typeface="Calibri" panose="020F0502020204030204" pitchFamily="34" charset="0"/>
                <a:cs typeface="Calibri" panose="020F0502020204030204" pitchFamily="34" charset="0"/>
              </a:rPr>
              <a:t> für das Leben der </a:t>
            </a:r>
            <a:r>
              <a:rPr lang="en-US" sz="1700" b="0" i="0" dirty="0" err="1">
                <a:effectLst/>
                <a:latin typeface="Calibri" panose="020F0502020204030204" pitchFamily="34" charset="0"/>
                <a:cs typeface="Calibri" panose="020F0502020204030204" pitchFamily="34" charset="0"/>
              </a:rPr>
              <a:t>Lernenden</a:t>
            </a:r>
            <a:r>
              <a:rPr lang="en-US" sz="1700" b="0" i="0" dirty="0">
                <a:effectLst/>
                <a:latin typeface="Calibri" panose="020F0502020204030204" pitchFamily="34" charset="0"/>
                <a:cs typeface="Calibri" panose="020F0502020204030204" pitchFamily="34" charset="0"/>
              </a:rPr>
              <a:t> </a:t>
            </a:r>
            <a:r>
              <a:rPr lang="en-US" sz="1700" b="0" i="0" dirty="0" err="1">
                <a:effectLst/>
                <a:latin typeface="Calibri" panose="020F0502020204030204" pitchFamily="34" charset="0"/>
                <a:cs typeface="Calibri" panose="020F0502020204030204" pitchFamily="34" charset="0"/>
              </a:rPr>
              <a:t>relevanter</a:t>
            </a:r>
            <a:r>
              <a:rPr lang="en-US" sz="1700" b="0" i="0" dirty="0">
                <a:effectLst/>
                <a:latin typeface="Calibri" panose="020F0502020204030204" pitchFamily="34" charset="0"/>
                <a:cs typeface="Calibri" panose="020F0502020204030204" pitchFamily="34" charset="0"/>
              </a:rPr>
              <a:t> </a:t>
            </a:r>
            <a:r>
              <a:rPr lang="en-US" sz="1700" b="0" i="0" dirty="0" err="1">
                <a:effectLst/>
                <a:latin typeface="Calibri" panose="020F0502020204030204" pitchFamily="34" charset="0"/>
                <a:cs typeface="Calibri" panose="020F0502020204030204" pitchFamily="34" charset="0"/>
              </a:rPr>
              <a:t>machen</a:t>
            </a:r>
            <a:r>
              <a:rPr lang="en-US" sz="1700" b="0" i="0" dirty="0">
                <a:effectLst/>
                <a:latin typeface="Calibri" panose="020F0502020204030204" pitchFamily="34" charset="0"/>
                <a:cs typeface="Calibri" panose="020F0502020204030204" pitchFamily="34" charset="0"/>
              </a:rPr>
              <a:t> </a:t>
            </a:r>
            <a:r>
              <a:rPr lang="en-US" sz="1700" b="0" i="0" dirty="0" err="1">
                <a:effectLst/>
                <a:latin typeface="Calibri" panose="020F0502020204030204" pitchFamily="34" charset="0"/>
                <a:cs typeface="Calibri" panose="020F0502020204030204" pitchFamily="34" charset="0"/>
              </a:rPr>
              <a:t>kann</a:t>
            </a:r>
            <a:r>
              <a:rPr lang="en-US" sz="1700" b="0" i="0" dirty="0">
                <a:effectLst/>
                <a:latin typeface="Calibri" panose="020F0502020204030204" pitchFamily="34" charset="0"/>
                <a:cs typeface="Calibri" panose="020F0502020204030204" pitchFamily="34" charset="0"/>
              </a:rPr>
              <a:t>.</a:t>
            </a:r>
          </a:p>
          <a:p>
            <a:pPr algn="l"/>
            <a:r>
              <a:rPr lang="en-US" sz="1700" b="0" dirty="0" err="1">
                <a:cs typeface="Calibri"/>
              </a:rPr>
              <a:t>Teilziele</a:t>
            </a:r>
            <a:r>
              <a:rPr lang="en-US" sz="1700" b="0" dirty="0">
                <a:cs typeface="Calibri"/>
              </a:rPr>
              <a:t>: </a:t>
            </a:r>
          </a:p>
          <a:p>
            <a:pPr algn="just" fontAlgn="base">
              <a:buFont typeface="Arial" panose="020B0604020202020204" pitchFamily="34" charset="0"/>
              <a:buChar char="•"/>
            </a:pPr>
            <a:r>
              <a:rPr lang="en-US" sz="1700" b="0" i="0" dirty="0" err="1">
                <a:effectLst/>
                <a:latin typeface="Calibri Light" panose="020F0302020204030204" pitchFamily="34" charset="0"/>
              </a:rPr>
              <a:t>Diskutieren</a:t>
            </a:r>
            <a:r>
              <a:rPr lang="en-US" sz="1700" b="0" i="0" dirty="0">
                <a:effectLst/>
                <a:latin typeface="Calibri Light" panose="020F0302020204030204" pitchFamily="34" charset="0"/>
              </a:rPr>
              <a:t>, </a:t>
            </a:r>
            <a:r>
              <a:rPr lang="en-US" sz="1700" b="0" i="0" dirty="0" err="1">
                <a:effectLst/>
                <a:latin typeface="Calibri Light" panose="020F0302020204030204" pitchFamily="34" charset="0"/>
              </a:rPr>
              <a:t>wie</a:t>
            </a:r>
            <a:r>
              <a:rPr lang="en-US" sz="1700" b="0" i="0" dirty="0">
                <a:effectLst/>
                <a:latin typeface="Calibri Light" panose="020F0302020204030204" pitchFamily="34" charset="0"/>
              </a:rPr>
              <a:t> </a:t>
            </a:r>
            <a:r>
              <a:rPr lang="en-US" sz="1700" b="0" i="0" dirty="0" err="1">
                <a:effectLst/>
                <a:latin typeface="Calibri Light" panose="020F0302020204030204" pitchFamily="34" charset="0"/>
              </a:rPr>
              <a:t>ein</a:t>
            </a:r>
            <a:r>
              <a:rPr lang="en-US" sz="1700" b="0" i="0" dirty="0">
                <a:effectLst/>
                <a:latin typeface="Calibri Light" panose="020F0302020204030204" pitchFamily="34" charset="0"/>
              </a:rPr>
              <a:t> </a:t>
            </a:r>
            <a:r>
              <a:rPr lang="en-US" sz="1700" b="0" i="0" dirty="0" err="1">
                <a:effectLst/>
                <a:latin typeface="Calibri Light" panose="020F0302020204030204" pitchFamily="34" charset="0"/>
              </a:rPr>
              <a:t>kontextbasierter</a:t>
            </a:r>
            <a:r>
              <a:rPr lang="en-US" sz="1700" b="0" i="0" dirty="0">
                <a:effectLst/>
                <a:latin typeface="Calibri Light" panose="020F0302020204030204" pitchFamily="34" charset="0"/>
              </a:rPr>
              <a:t> Ansatz das </a:t>
            </a:r>
            <a:r>
              <a:rPr lang="en-US" sz="1700" b="0" i="0" dirty="0" err="1">
                <a:effectLst/>
                <a:latin typeface="Calibri Light" panose="020F0302020204030204" pitchFamily="34" charset="0"/>
              </a:rPr>
              <a:t>Lernen</a:t>
            </a:r>
            <a:r>
              <a:rPr lang="en-US" sz="1700" b="0" i="0" dirty="0">
                <a:effectLst/>
                <a:latin typeface="Calibri Light" panose="020F0302020204030204" pitchFamily="34" charset="0"/>
              </a:rPr>
              <a:t> </a:t>
            </a:r>
            <a:r>
              <a:rPr lang="en-US" sz="1700" b="0" i="0" dirty="0" err="1">
                <a:effectLst/>
                <a:latin typeface="Calibri Light" panose="020F0302020204030204" pitchFamily="34" charset="0"/>
              </a:rPr>
              <a:t>über</a:t>
            </a:r>
            <a:r>
              <a:rPr lang="en-US" sz="1700" b="0" i="0" dirty="0">
                <a:effectLst/>
                <a:latin typeface="Calibri Light" panose="020F0302020204030204" pitchFamily="34" charset="0"/>
              </a:rPr>
              <a:t> die </a:t>
            </a:r>
            <a:r>
              <a:rPr lang="en-US" sz="1700" b="0" i="0" dirty="0" err="1">
                <a:effectLst/>
                <a:latin typeface="Calibri Light" panose="020F0302020204030204" pitchFamily="34" charset="0"/>
              </a:rPr>
              <a:t>Elemente</a:t>
            </a:r>
            <a:r>
              <a:rPr lang="en-US" sz="1700" b="0" i="0" dirty="0">
                <a:effectLst/>
                <a:latin typeface="Calibri Light" panose="020F0302020204030204" pitchFamily="34" charset="0"/>
              </a:rPr>
              <a:t> </a:t>
            </a:r>
            <a:r>
              <a:rPr lang="en-US" sz="1700" b="0" i="0" dirty="0" err="1">
                <a:effectLst/>
                <a:latin typeface="Calibri Light" panose="020F0302020204030204" pitchFamily="34" charset="0"/>
              </a:rPr>
              <a:t>relevanter</a:t>
            </a:r>
            <a:r>
              <a:rPr lang="en-US" sz="1700" b="0" i="0" dirty="0">
                <a:effectLst/>
                <a:latin typeface="Calibri Light" panose="020F0302020204030204" pitchFamily="34" charset="0"/>
              </a:rPr>
              <a:t> </a:t>
            </a:r>
            <a:r>
              <a:rPr lang="en-US" sz="1700" b="0" i="0" dirty="0" err="1">
                <a:effectLst/>
                <a:latin typeface="Calibri Light" panose="020F0302020204030204" pitchFamily="34" charset="0"/>
              </a:rPr>
              <a:t>machen</a:t>
            </a:r>
            <a:r>
              <a:rPr lang="en-US" sz="1700" b="0" i="0" dirty="0">
                <a:effectLst/>
                <a:latin typeface="Calibri Light" panose="020F0302020204030204" pitchFamily="34" charset="0"/>
              </a:rPr>
              <a:t> </a:t>
            </a:r>
            <a:r>
              <a:rPr lang="en-US" sz="1700" b="0" i="0" dirty="0" err="1">
                <a:effectLst/>
                <a:latin typeface="Calibri Light" panose="020F0302020204030204" pitchFamily="34" charset="0"/>
              </a:rPr>
              <a:t>kann</a:t>
            </a:r>
            <a:r>
              <a:rPr lang="en-US" sz="1700" b="0" i="0" dirty="0">
                <a:effectLst/>
                <a:latin typeface="Calibri Light" panose="020F0302020204030204" pitchFamily="34" charset="0"/>
              </a:rPr>
              <a:t>.</a:t>
            </a:r>
            <a:endParaRPr lang="en-US" sz="1800" b="0" i="0" dirty="0">
              <a:effectLst/>
              <a:latin typeface="Calibri Light" panose="020F0302020204030204" pitchFamily="34" charset="0"/>
            </a:endParaRPr>
          </a:p>
          <a:p>
            <a:pPr algn="just" rtl="0" fontAlgn="base">
              <a:buFont typeface="Arial" panose="020B0604020202020204" pitchFamily="34" charset="0"/>
              <a:buChar char="•"/>
            </a:pPr>
            <a:r>
              <a:rPr lang="en-US" sz="1700" b="0" i="0" dirty="0" err="1">
                <a:effectLst/>
                <a:latin typeface="Calibri Light" panose="020F0302020204030204" pitchFamily="34" charset="0"/>
              </a:rPr>
              <a:t>Beschreiben</a:t>
            </a:r>
            <a:r>
              <a:rPr lang="en-US" sz="1700" b="0" i="0" dirty="0">
                <a:effectLst/>
                <a:latin typeface="Calibri Light" panose="020F0302020204030204" pitchFamily="34" charset="0"/>
              </a:rPr>
              <a:t>, </a:t>
            </a:r>
            <a:r>
              <a:rPr lang="en-US" sz="1700" b="0" i="0" dirty="0" err="1">
                <a:effectLst/>
                <a:latin typeface="Calibri Light" panose="020F0302020204030204" pitchFamily="34" charset="0"/>
              </a:rPr>
              <a:t>warum</a:t>
            </a:r>
            <a:r>
              <a:rPr lang="en-US" sz="1700" b="0" i="0" dirty="0">
                <a:effectLst/>
                <a:latin typeface="Calibri Light" panose="020F0302020204030204" pitchFamily="34" charset="0"/>
              </a:rPr>
              <a:t> </a:t>
            </a:r>
            <a:r>
              <a:rPr lang="en-US" sz="1700" b="0" i="0" dirty="0" err="1">
                <a:effectLst/>
                <a:latin typeface="Calibri Light" panose="020F0302020204030204" pitchFamily="34" charset="0"/>
              </a:rPr>
              <a:t>Elemente</a:t>
            </a:r>
            <a:r>
              <a:rPr lang="en-US" sz="1700" b="0" i="0" dirty="0">
                <a:effectLst/>
                <a:latin typeface="Calibri Light" panose="020F0302020204030204" pitchFamily="34" charset="0"/>
              </a:rPr>
              <a:t> für </a:t>
            </a:r>
            <a:r>
              <a:rPr lang="en-US" sz="1700" b="0" i="0" dirty="0" err="1">
                <a:effectLst/>
                <a:latin typeface="Calibri Light" panose="020F0302020204030204" pitchFamily="34" charset="0"/>
              </a:rPr>
              <a:t>uns</a:t>
            </a:r>
            <a:r>
              <a:rPr lang="en-US" sz="1700" b="0" i="0" dirty="0">
                <a:effectLst/>
                <a:latin typeface="Calibri Light" panose="020F0302020204030204" pitchFamily="34" charset="0"/>
              </a:rPr>
              <a:t> und </a:t>
            </a:r>
            <a:r>
              <a:rPr lang="en-US" sz="1700" b="0" i="0" dirty="0" err="1">
                <a:effectLst/>
                <a:latin typeface="Calibri Light" panose="020F0302020204030204" pitchFamily="34" charset="0"/>
              </a:rPr>
              <a:t>unser</a:t>
            </a:r>
            <a:r>
              <a:rPr lang="en-US" sz="1700" b="0" i="0" dirty="0">
                <a:effectLst/>
                <a:latin typeface="Calibri Light" panose="020F0302020204030204" pitchFamily="34" charset="0"/>
              </a:rPr>
              <a:t> </a:t>
            </a:r>
            <a:r>
              <a:rPr lang="en-US" sz="1700" b="0" i="0" dirty="0" err="1">
                <a:effectLst/>
                <a:latin typeface="Calibri Light" panose="020F0302020204030204" pitchFamily="34" charset="0"/>
              </a:rPr>
              <a:t>modernes</a:t>
            </a:r>
            <a:r>
              <a:rPr lang="en-US" sz="1700" b="0" i="0" dirty="0">
                <a:effectLst/>
                <a:latin typeface="Calibri Light" panose="020F0302020204030204" pitchFamily="34" charset="0"/>
              </a:rPr>
              <a:t> Leben </a:t>
            </a:r>
            <a:r>
              <a:rPr lang="en-US" sz="1700" b="0" i="0" dirty="0" err="1">
                <a:effectLst/>
                <a:latin typeface="Calibri Light" panose="020F0302020204030204" pitchFamily="34" charset="0"/>
              </a:rPr>
              <a:t>wichtig</a:t>
            </a:r>
            <a:r>
              <a:rPr lang="en-US" sz="1700" b="0" i="0" dirty="0">
                <a:effectLst/>
                <a:latin typeface="Calibri Light" panose="020F0302020204030204" pitchFamily="34" charset="0"/>
              </a:rPr>
              <a:t> </a:t>
            </a:r>
            <a:r>
              <a:rPr lang="en-US" sz="1700" b="0" i="0" dirty="0" err="1">
                <a:effectLst/>
                <a:latin typeface="Calibri Light" panose="020F0302020204030204" pitchFamily="34" charset="0"/>
              </a:rPr>
              <a:t>sind</a:t>
            </a:r>
            <a:r>
              <a:rPr lang="en-US" sz="1700" b="0" i="0" dirty="0">
                <a:effectLst/>
                <a:latin typeface="Calibri Light" panose="020F0302020204030204" pitchFamily="34" charset="0"/>
              </a:rPr>
              <a:t>. </a:t>
            </a:r>
          </a:p>
          <a:p>
            <a:pPr algn="just" rtl="0" fontAlgn="base">
              <a:buFont typeface="Arial" panose="020B0604020202020204" pitchFamily="34" charset="0"/>
              <a:buChar char="•"/>
            </a:pPr>
            <a:r>
              <a:rPr lang="en-US" sz="1700" b="0" i="0" dirty="0" err="1">
                <a:effectLst/>
                <a:latin typeface="Calibri Light" panose="020F0302020204030204" pitchFamily="34" charset="0"/>
              </a:rPr>
              <a:t>Beispiele</a:t>
            </a:r>
            <a:r>
              <a:rPr lang="en-US" sz="1700" b="0" i="0" dirty="0">
                <a:effectLst/>
                <a:latin typeface="Calibri Light" panose="020F0302020204030204" pitchFamily="34" charset="0"/>
              </a:rPr>
              <a:t> </a:t>
            </a:r>
            <a:r>
              <a:rPr lang="en-US" sz="1700" b="0" i="0" dirty="0" err="1">
                <a:effectLst/>
                <a:latin typeface="Calibri Light" panose="020F0302020204030204" pitchFamily="34" charset="0"/>
              </a:rPr>
              <a:t>dafür</a:t>
            </a:r>
            <a:r>
              <a:rPr lang="en-US" sz="1700" b="0" i="0" dirty="0">
                <a:effectLst/>
                <a:latin typeface="Calibri Light" panose="020F0302020204030204" pitchFamily="34" charset="0"/>
              </a:rPr>
              <a:t> </a:t>
            </a:r>
            <a:r>
              <a:rPr lang="en-US" sz="1700" b="0" i="0" dirty="0" err="1">
                <a:effectLst/>
                <a:latin typeface="Calibri Light" panose="020F0302020204030204" pitchFamily="34" charset="0"/>
              </a:rPr>
              <a:t>nennen</a:t>
            </a:r>
            <a:r>
              <a:rPr lang="en-US" sz="1700" b="0" i="0" dirty="0">
                <a:effectLst/>
                <a:latin typeface="Calibri Light" panose="020F0302020204030204" pitchFamily="34" charset="0"/>
              </a:rPr>
              <a:t>, </a:t>
            </a:r>
            <a:r>
              <a:rPr lang="en-US" sz="1700" b="0" i="0" dirty="0" err="1">
                <a:effectLst/>
                <a:latin typeface="Calibri Light" panose="020F0302020204030204" pitchFamily="34" charset="0"/>
              </a:rPr>
              <a:t>wie</a:t>
            </a:r>
            <a:r>
              <a:rPr lang="en-US" sz="1700" b="0" i="0" dirty="0">
                <a:effectLst/>
                <a:latin typeface="Calibri Light" panose="020F0302020204030204" pitchFamily="34" charset="0"/>
              </a:rPr>
              <a:t> </a:t>
            </a:r>
            <a:r>
              <a:rPr lang="en-US" sz="1700" b="0" i="0" dirty="0" err="1">
                <a:effectLst/>
                <a:latin typeface="Calibri Light" panose="020F0302020204030204" pitchFamily="34" charset="0"/>
              </a:rPr>
              <a:t>Elemente</a:t>
            </a:r>
            <a:r>
              <a:rPr lang="en-US" sz="1700" b="0" i="0" dirty="0">
                <a:effectLst/>
                <a:latin typeface="Calibri Light" panose="020F0302020204030204" pitchFamily="34" charset="0"/>
              </a:rPr>
              <a:t> </a:t>
            </a:r>
            <a:r>
              <a:rPr lang="en-US" sz="1700" b="0" i="0" dirty="0" err="1">
                <a:effectLst/>
                <a:latin typeface="Calibri Light" panose="020F0302020204030204" pitchFamily="34" charset="0"/>
              </a:rPr>
              <a:t>genutzt</a:t>
            </a:r>
            <a:r>
              <a:rPr lang="en-US" sz="1700" b="0" i="0" dirty="0">
                <a:effectLst/>
                <a:latin typeface="Calibri Light" panose="020F0302020204030204" pitchFamily="34" charset="0"/>
              </a:rPr>
              <a:t> </a:t>
            </a:r>
            <a:r>
              <a:rPr lang="en-US" sz="1700" b="0" i="0" dirty="0" err="1">
                <a:effectLst/>
                <a:latin typeface="Calibri Light" panose="020F0302020204030204" pitchFamily="34" charset="0"/>
              </a:rPr>
              <a:t>werden</a:t>
            </a:r>
            <a:r>
              <a:rPr lang="en-US" sz="1700" b="0" i="0" dirty="0">
                <a:effectLst/>
                <a:latin typeface="Calibri Light" panose="020F0302020204030204" pitchFamily="34" charset="0"/>
              </a:rPr>
              <a:t>. </a:t>
            </a:r>
          </a:p>
          <a:p>
            <a:endParaRPr lang="en-US" b="0" dirty="0">
              <a:cs typeface="Calibri"/>
            </a:endParaRPr>
          </a:p>
          <a:p>
            <a:endParaRPr lang="en-US" i="1" dirty="0"/>
          </a:p>
        </p:txBody>
      </p:sp>
    </p:spTree>
    <p:extLst>
      <p:ext uri="{BB962C8B-B14F-4D97-AF65-F5344CB8AC3E}">
        <p14:creationId xmlns:p14="http://schemas.microsoft.com/office/powerpoint/2010/main" val="28947348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24879" y="591661"/>
            <a:ext cx="9477375" cy="647794"/>
          </a:xfrm>
        </p:spPr>
        <p:txBody>
          <a:bodyPr>
            <a:normAutofit/>
          </a:bodyPr>
          <a:lstStyle/>
          <a:p>
            <a:r>
              <a:rPr lang="es-ES_tradnl">
                <a:latin typeface="Avenir Book"/>
              </a:rPr>
              <a:t>2.1 Einleitung – Relevanz der Elemente</a:t>
            </a:r>
          </a:p>
        </p:txBody>
      </p:sp>
      <p:sp>
        <p:nvSpPr>
          <p:cNvPr id="3" name="Marcador de contenido 2"/>
          <p:cNvSpPr>
            <a:spLocks noGrp="1"/>
          </p:cNvSpPr>
          <p:nvPr>
            <p:ph idx="1"/>
          </p:nvPr>
        </p:nvSpPr>
        <p:spPr>
          <a:xfrm>
            <a:off x="497305" y="1388957"/>
            <a:ext cx="11093896" cy="4049312"/>
          </a:xfrm>
        </p:spPr>
        <p:txBody>
          <a:bodyPr vert="horz" lIns="91440" tIns="45720" rIns="91440" bIns="45720" rtlCol="0" anchor="t">
            <a:noAutofit/>
          </a:bodyPr>
          <a:lstStyle/>
          <a:p>
            <a:r>
              <a:rPr lang="en-GB" sz="2000" dirty="0">
                <a:ea typeface="+mn-lt"/>
                <a:cs typeface="+mn-lt"/>
              </a:rPr>
              <a:t>Um eine positivere Einstellung zur Chemie zu fördern und den </a:t>
            </a:r>
            <a:r>
              <a:rPr lang="en-GB" sz="2000" dirty="0" err="1">
                <a:ea typeface="+mn-lt"/>
                <a:cs typeface="+mn-lt"/>
              </a:rPr>
              <a:t>Lernenden</a:t>
            </a:r>
            <a:r>
              <a:rPr lang="en-GB" sz="2000" dirty="0">
                <a:ea typeface="+mn-lt"/>
                <a:cs typeface="+mn-lt"/>
              </a:rPr>
              <a:t> zu helfen, Aktivitäten und Konzepte in der Chemie mit Bedeutung zu füllen, wurden kontextbasierte Ansätze entwickelt.</a:t>
            </a:r>
            <a:endParaRPr lang="en-US" sz="2000" dirty="0"/>
          </a:p>
          <a:p>
            <a:endParaRPr lang="en-GB" sz="2000" dirty="0">
              <a:ea typeface="+mn-lt"/>
              <a:cs typeface="+mn-lt"/>
            </a:endParaRPr>
          </a:p>
          <a:p>
            <a:r>
              <a:rPr lang="en-GB" sz="2000" dirty="0">
                <a:ea typeface="+mn-lt"/>
                <a:cs typeface="+mn-lt"/>
              </a:rPr>
              <a:t>Der kontextbasierte Chemieunterricht zielt darauf ab, die Motivation und das Interesse der </a:t>
            </a:r>
            <a:r>
              <a:rPr lang="en-GB" sz="2000" dirty="0" err="1">
                <a:ea typeface="+mn-lt"/>
                <a:cs typeface="+mn-lt"/>
              </a:rPr>
              <a:t>Lernenden</a:t>
            </a:r>
            <a:r>
              <a:rPr lang="en-GB" sz="2000" dirty="0">
                <a:ea typeface="+mn-lt"/>
                <a:cs typeface="+mn-lt"/>
              </a:rPr>
              <a:t> an der Chemie zu steigern, indem chemische Konzepte mit Kontexten aus der realen Welt verknüpft werden. </a:t>
            </a:r>
            <a:endParaRPr lang="de-DE" sz="2000" dirty="0">
              <a:ea typeface="+mn-lt"/>
              <a:cs typeface="+mn-lt"/>
            </a:endParaRPr>
          </a:p>
          <a:p>
            <a:endParaRPr lang="en-GB" sz="2000" dirty="0">
              <a:ea typeface="+mn-lt"/>
              <a:cs typeface="+mn-lt"/>
            </a:endParaRPr>
          </a:p>
          <a:p>
            <a:r>
              <a:rPr lang="en-GB" sz="2000" dirty="0">
                <a:ea typeface="+mn-lt"/>
                <a:cs typeface="+mn-lt"/>
              </a:rPr>
              <a:t>Die Wahrnehmung der Relevanz ist bei kontextbasierten Ansätzen von besonderer Bedeutung, z. B. durch die Hervorhebung der Chemie, die in Produkten und Prozessen des täglichen Lebens Anwendung findet, wie z. B. gesellschaftliche Debatten über Themen wie den Klimawandel. Persönlich relevante Kontexte wirken sich nachweislich positiv auf die Motivation und das Interesse der </a:t>
            </a:r>
            <a:r>
              <a:rPr lang="en-GB" sz="2000" dirty="0" err="1">
                <a:ea typeface="+mn-lt"/>
                <a:cs typeface="+mn-lt"/>
              </a:rPr>
              <a:t>Lernenden</a:t>
            </a:r>
            <a:r>
              <a:rPr lang="en-GB" sz="2000" dirty="0">
                <a:ea typeface="+mn-lt"/>
                <a:cs typeface="+mn-lt"/>
              </a:rPr>
              <a:t> aus. Dies ist der didaktische Hintergrund für die Aktivitäten in Teil 2.</a:t>
            </a:r>
            <a:endParaRPr lang="en-GB" sz="2000" dirty="0">
              <a:cs typeface="Calibri"/>
            </a:endParaRPr>
          </a:p>
          <a:p>
            <a:pPr marL="0" indent="0">
              <a:buNone/>
            </a:pPr>
            <a:endParaRPr lang="de-DE" dirty="0">
              <a:solidFill>
                <a:schemeClr val="tx2"/>
              </a:solidFill>
            </a:endParaRPr>
          </a:p>
        </p:txBody>
      </p:sp>
      <p:sp>
        <p:nvSpPr>
          <p:cNvPr id="5" name="Marcador de número de diapositiva 4"/>
          <p:cNvSpPr>
            <a:spLocks noGrp="1"/>
          </p:cNvSpPr>
          <p:nvPr>
            <p:ph type="sldNum" sz="quarter" idx="11"/>
          </p:nvPr>
        </p:nvSpPr>
        <p:spPr/>
        <p:txBody>
          <a:bodyPr/>
          <a:lstStyle/>
          <a:p>
            <a:r>
              <a:rPr lang="es-ES_tradnl" sz="1200"/>
              <a:t>| </a:t>
            </a:r>
            <a:fld id="{9DD0088F-7E4A-9C4B-9ED2-72FAF1293163}" type="slidenum">
              <a:rPr lang="es-ES_tradnl" smtClean="0"/>
              <a:t>22</a:t>
            </a:fld>
            <a:endParaRPr lang="es-ES_tradnl"/>
          </a:p>
        </p:txBody>
      </p:sp>
      <p:pic>
        <p:nvPicPr>
          <p:cNvPr id="4" name="Picture 5">
            <a:extLst>
              <a:ext uri="{FF2B5EF4-FFF2-40B4-BE49-F238E27FC236}">
                <a16:creationId xmlns:a16="http://schemas.microsoft.com/office/drawing/2014/main" id="{25DF89AB-FFD0-4A00-9521-48C6BD6084A2}"/>
              </a:ext>
            </a:extLst>
          </p:cNvPr>
          <p:cNvPicPr>
            <a:picLocks noChangeAspect="1"/>
          </p:cNvPicPr>
          <p:nvPr/>
        </p:nvPicPr>
        <p:blipFill>
          <a:blip r:embed="rId3"/>
          <a:stretch>
            <a:fillRect/>
          </a:stretch>
        </p:blipFill>
        <p:spPr>
          <a:xfrm>
            <a:off x="9137530" y="163902"/>
            <a:ext cx="990600" cy="1066800"/>
          </a:xfrm>
          <a:prstGeom prst="rect">
            <a:avLst/>
          </a:prstGeom>
        </p:spPr>
      </p:pic>
      <p:pic>
        <p:nvPicPr>
          <p:cNvPr id="6" name="Picture 6">
            <a:extLst>
              <a:ext uri="{FF2B5EF4-FFF2-40B4-BE49-F238E27FC236}">
                <a16:creationId xmlns:a16="http://schemas.microsoft.com/office/drawing/2014/main" id="{02480220-A4B8-491D-8584-D887201C0692}"/>
              </a:ext>
            </a:extLst>
          </p:cNvPr>
          <p:cNvPicPr>
            <a:picLocks noChangeAspect="1"/>
          </p:cNvPicPr>
          <p:nvPr/>
        </p:nvPicPr>
        <p:blipFill>
          <a:blip r:embed="rId4"/>
          <a:stretch>
            <a:fillRect/>
          </a:stretch>
        </p:blipFill>
        <p:spPr>
          <a:xfrm>
            <a:off x="10159040" y="159588"/>
            <a:ext cx="1046673" cy="1089804"/>
          </a:xfrm>
          <a:prstGeom prst="rect">
            <a:avLst/>
          </a:prstGeom>
        </p:spPr>
      </p:pic>
    </p:spTree>
    <p:extLst>
      <p:ext uri="{BB962C8B-B14F-4D97-AF65-F5344CB8AC3E}">
        <p14:creationId xmlns:p14="http://schemas.microsoft.com/office/powerpoint/2010/main" val="35109983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EE6F911F-42A8-4A6C-945A-79DD90BF8843}"/>
              </a:ext>
            </a:extLst>
          </p:cNvPr>
          <p:cNvSpPr>
            <a:spLocks noGrp="1"/>
          </p:cNvSpPr>
          <p:nvPr>
            <p:ph type="title"/>
          </p:nvPr>
        </p:nvSpPr>
        <p:spPr/>
        <p:txBody>
          <a:bodyPr/>
          <a:lstStyle/>
          <a:p>
            <a:r>
              <a:rPr lang="nn-NO">
                <a:latin typeface="Avenir Book"/>
              </a:rPr>
              <a:t>2.2 Elemente in </a:t>
            </a:r>
            <a:r>
              <a:rPr lang="nn-NO" err="1">
                <a:latin typeface="Avenir Book"/>
              </a:rPr>
              <a:t>Ihrem Körper</a:t>
            </a:r>
            <a:r>
              <a:rPr lang="nn-NO">
                <a:latin typeface="Avenir Book"/>
              </a:rPr>
              <a:t> 1</a:t>
            </a:r>
            <a:endParaRPr lang="nn-NO" err="1"/>
          </a:p>
        </p:txBody>
      </p:sp>
      <p:sp>
        <p:nvSpPr>
          <p:cNvPr id="3" name="Plasshaldar for innhald 2">
            <a:extLst>
              <a:ext uri="{FF2B5EF4-FFF2-40B4-BE49-F238E27FC236}">
                <a16:creationId xmlns:a16="http://schemas.microsoft.com/office/drawing/2014/main" id="{B3751072-8127-41BD-AB0D-D396EC12A145}"/>
              </a:ext>
            </a:extLst>
          </p:cNvPr>
          <p:cNvSpPr>
            <a:spLocks noGrp="1"/>
          </p:cNvSpPr>
          <p:nvPr>
            <p:ph idx="1"/>
          </p:nvPr>
        </p:nvSpPr>
        <p:spPr>
          <a:xfrm>
            <a:off x="609600" y="1600201"/>
            <a:ext cx="7613939" cy="4115229"/>
          </a:xfrm>
        </p:spPr>
        <p:txBody>
          <a:bodyPr vert="horz" lIns="91440" tIns="45720" rIns="91440" bIns="45720" rtlCol="0" anchor="t">
            <a:normAutofit/>
          </a:bodyPr>
          <a:lstStyle/>
          <a:p>
            <a:r>
              <a:rPr lang="de-DE" sz="2400" dirty="0" err="1">
                <a:solidFill>
                  <a:srgbClr val="4C5F7E"/>
                </a:solidFill>
                <a:ea typeface="+mn-lt"/>
                <a:cs typeface="+mn-lt"/>
              </a:rPr>
              <a:t>Haben Sie jemals darüber nachgedacht, dass Ihr Körper </a:t>
            </a:r>
            <a:r>
              <a:rPr lang="de-DE" sz="2400" dirty="0">
                <a:solidFill>
                  <a:srgbClr val="4C5F7E"/>
                </a:solidFill>
                <a:ea typeface="+mn-lt"/>
                <a:cs typeface="+mn-lt"/>
              </a:rPr>
              <a:t>aus </a:t>
            </a:r>
            <a:r>
              <a:rPr lang="de-DE" sz="2400" dirty="0" err="1">
                <a:solidFill>
                  <a:srgbClr val="4C5F7E"/>
                </a:solidFill>
                <a:ea typeface="+mn-lt"/>
                <a:cs typeface="+mn-lt"/>
              </a:rPr>
              <a:t>Elementen besteht</a:t>
            </a:r>
            <a:r>
              <a:rPr lang="de-DE" sz="2400" dirty="0">
                <a:solidFill>
                  <a:srgbClr val="4C5F7E"/>
                </a:solidFill>
                <a:ea typeface="+mn-lt"/>
                <a:cs typeface="+mn-lt"/>
              </a:rPr>
              <a:t>? </a:t>
            </a:r>
            <a:r>
              <a:rPr lang="de-DE" sz="2400" dirty="0" err="1">
                <a:solidFill>
                  <a:srgbClr val="4C5F7E"/>
                </a:solidFill>
                <a:ea typeface="+mn-lt"/>
                <a:cs typeface="+mn-lt"/>
              </a:rPr>
              <a:t>Tatsächlich ist Denken nur </a:t>
            </a:r>
            <a:r>
              <a:rPr lang="de-DE" sz="2400" dirty="0">
                <a:solidFill>
                  <a:srgbClr val="4C5F7E"/>
                </a:solidFill>
                <a:ea typeface="+mn-lt"/>
                <a:cs typeface="+mn-lt"/>
              </a:rPr>
              <a:t>möglich</a:t>
            </a:r>
            <a:r>
              <a:rPr lang="de-DE" sz="2400" dirty="0" err="1">
                <a:solidFill>
                  <a:srgbClr val="4C5F7E"/>
                </a:solidFill>
                <a:ea typeface="+mn-lt"/>
                <a:cs typeface="+mn-lt"/>
              </a:rPr>
              <a:t>,</a:t>
            </a:r>
            <a:r>
              <a:rPr lang="de-DE" sz="2400" dirty="0">
                <a:solidFill>
                  <a:srgbClr val="4C5F7E"/>
                </a:solidFill>
                <a:ea typeface="+mn-lt"/>
                <a:cs typeface="+mn-lt"/>
              </a:rPr>
              <a:t> </a:t>
            </a:r>
            <a:r>
              <a:rPr lang="de-DE" sz="2400" dirty="0" err="1">
                <a:solidFill>
                  <a:srgbClr val="4C5F7E"/>
                </a:solidFill>
                <a:ea typeface="+mn-lt"/>
                <a:cs typeface="+mn-lt"/>
              </a:rPr>
              <a:t>weil Ionen bestimmter Elemente </a:t>
            </a:r>
            <a:r>
              <a:rPr lang="de-DE" sz="2400" dirty="0">
                <a:solidFill>
                  <a:srgbClr val="4C5F7E"/>
                </a:solidFill>
                <a:ea typeface="+mn-lt"/>
                <a:cs typeface="+mn-lt"/>
              </a:rPr>
              <a:t>wie </a:t>
            </a:r>
            <a:r>
              <a:rPr lang="de-DE" sz="2400" dirty="0" err="1">
                <a:solidFill>
                  <a:srgbClr val="4C5F7E"/>
                </a:solidFill>
                <a:ea typeface="+mn-lt"/>
                <a:cs typeface="+mn-lt"/>
              </a:rPr>
              <a:t>Natrium </a:t>
            </a:r>
            <a:r>
              <a:rPr lang="de-DE" sz="2400" dirty="0">
                <a:solidFill>
                  <a:srgbClr val="4C5F7E"/>
                </a:solidFill>
                <a:ea typeface="+mn-lt"/>
                <a:cs typeface="+mn-lt"/>
              </a:rPr>
              <a:t>und </a:t>
            </a:r>
            <a:r>
              <a:rPr lang="de-DE" sz="2400" dirty="0" err="1">
                <a:solidFill>
                  <a:srgbClr val="4C5F7E"/>
                </a:solidFill>
                <a:ea typeface="+mn-lt"/>
                <a:cs typeface="+mn-lt"/>
              </a:rPr>
              <a:t>Kalzium Ihre Gehirnzellen aktivieren</a:t>
            </a:r>
            <a:r>
              <a:rPr lang="de-DE" sz="2400" dirty="0">
                <a:solidFill>
                  <a:srgbClr val="4C5F7E"/>
                </a:solidFill>
                <a:ea typeface="+mn-lt"/>
                <a:cs typeface="+mn-lt"/>
              </a:rPr>
              <a:t>.</a:t>
            </a:r>
            <a:endParaRPr lang="de-DE" sz="2400" dirty="0">
              <a:solidFill>
                <a:srgbClr val="4C5F7E"/>
              </a:solidFill>
              <a:cs typeface="Calibri"/>
            </a:endParaRPr>
          </a:p>
          <a:p>
            <a:r>
              <a:rPr lang="de-DE" sz="2400" dirty="0">
                <a:solidFill>
                  <a:srgbClr val="4C5F7E"/>
                </a:solidFill>
                <a:ea typeface="+mn-lt"/>
                <a:cs typeface="+mn-lt"/>
              </a:rPr>
              <a:t>Die </a:t>
            </a:r>
            <a:r>
              <a:rPr lang="de-DE" sz="2400" dirty="0" err="1">
                <a:solidFill>
                  <a:srgbClr val="4C5F7E"/>
                </a:solidFill>
                <a:ea typeface="+mn-lt"/>
                <a:cs typeface="+mn-lt"/>
              </a:rPr>
              <a:t>Abbildung zeigt das durchschnittliche Massenverhältnis der Elemente </a:t>
            </a:r>
            <a:r>
              <a:rPr lang="de-DE" sz="2400" dirty="0">
                <a:solidFill>
                  <a:srgbClr val="4C5F7E"/>
                </a:solidFill>
                <a:ea typeface="+mn-lt"/>
                <a:cs typeface="+mn-lt"/>
              </a:rPr>
              <a:t>im menschlichen </a:t>
            </a:r>
            <a:r>
              <a:rPr lang="de-DE" sz="2400" dirty="0" err="1">
                <a:solidFill>
                  <a:srgbClr val="4C5F7E"/>
                </a:solidFill>
                <a:ea typeface="+mn-lt"/>
                <a:cs typeface="+mn-lt"/>
              </a:rPr>
              <a:t>Körper</a:t>
            </a:r>
            <a:r>
              <a:rPr lang="de-DE" sz="2400" dirty="0">
                <a:solidFill>
                  <a:srgbClr val="4C5F7E"/>
                </a:solidFill>
                <a:ea typeface="+mn-lt"/>
                <a:cs typeface="+mn-lt"/>
              </a:rPr>
              <a:t>. </a:t>
            </a:r>
            <a:endParaRPr lang="de-DE" dirty="0"/>
          </a:p>
          <a:p>
            <a:r>
              <a:rPr lang="de-DE" sz="2400" dirty="0">
                <a:solidFill>
                  <a:srgbClr val="4C5F7E"/>
                </a:solidFill>
                <a:ea typeface="+mn-lt"/>
                <a:cs typeface="+mn-lt"/>
              </a:rPr>
              <a:t>Denkt nach und </a:t>
            </a:r>
            <a:r>
              <a:rPr lang="de-DE" sz="2400" dirty="0" err="1">
                <a:solidFill>
                  <a:srgbClr val="4C5F7E"/>
                </a:solidFill>
                <a:ea typeface="+mn-lt"/>
                <a:cs typeface="+mn-lt"/>
              </a:rPr>
              <a:t>diskutiert </a:t>
            </a:r>
            <a:r>
              <a:rPr lang="de-DE" sz="2400" dirty="0">
                <a:solidFill>
                  <a:srgbClr val="4C5F7E"/>
                </a:solidFill>
                <a:ea typeface="+mn-lt"/>
                <a:cs typeface="+mn-lt"/>
              </a:rPr>
              <a:t>in </a:t>
            </a:r>
            <a:r>
              <a:rPr lang="de-DE" sz="2400" dirty="0" err="1">
                <a:solidFill>
                  <a:srgbClr val="4C5F7E"/>
                </a:solidFill>
                <a:ea typeface="+mn-lt"/>
                <a:cs typeface="+mn-lt"/>
              </a:rPr>
              <a:t>kleinen Gruppen</a:t>
            </a:r>
            <a:r>
              <a:rPr lang="de-DE" sz="2400" dirty="0">
                <a:solidFill>
                  <a:srgbClr val="4C5F7E"/>
                </a:solidFill>
                <a:ea typeface="+mn-lt"/>
                <a:cs typeface="+mn-lt"/>
              </a:rPr>
              <a:t>: </a:t>
            </a:r>
            <a:r>
              <a:rPr lang="de-DE" sz="2400" dirty="0" err="1">
                <a:solidFill>
                  <a:srgbClr val="4C5F7E"/>
                </a:solidFill>
                <a:ea typeface="+mn-lt"/>
                <a:cs typeface="+mn-lt"/>
              </a:rPr>
              <a:t>Welche Elemente werden</a:t>
            </a:r>
            <a:r>
              <a:rPr lang="de-DE" sz="2400" dirty="0">
                <a:solidFill>
                  <a:srgbClr val="4C5F7E"/>
                </a:solidFill>
                <a:ea typeface="+mn-lt"/>
                <a:cs typeface="+mn-lt"/>
              </a:rPr>
              <a:t> </a:t>
            </a:r>
            <a:r>
              <a:rPr lang="de-DE" sz="2400" dirty="0" err="1">
                <a:solidFill>
                  <a:srgbClr val="4C5F7E"/>
                </a:solidFill>
                <a:ea typeface="+mn-lt"/>
                <a:cs typeface="+mn-lt"/>
              </a:rPr>
              <a:t>eurer</a:t>
            </a:r>
            <a:r>
              <a:rPr lang="de-DE" sz="2400" dirty="0">
                <a:solidFill>
                  <a:srgbClr val="4C5F7E"/>
                </a:solidFill>
                <a:ea typeface="+mn-lt"/>
                <a:cs typeface="+mn-lt"/>
              </a:rPr>
              <a:t> </a:t>
            </a:r>
            <a:r>
              <a:rPr lang="de-DE" sz="2400" dirty="0" err="1">
                <a:solidFill>
                  <a:srgbClr val="4C5F7E"/>
                </a:solidFill>
                <a:ea typeface="+mn-lt"/>
                <a:cs typeface="+mn-lt"/>
              </a:rPr>
              <a:t>Meinung nach </a:t>
            </a:r>
            <a:r>
              <a:rPr lang="de-DE" sz="2400" dirty="0">
                <a:solidFill>
                  <a:srgbClr val="4C5F7E"/>
                </a:solidFill>
                <a:ea typeface="+mn-lt"/>
                <a:cs typeface="+mn-lt"/>
              </a:rPr>
              <a:t>durch </a:t>
            </a:r>
            <a:r>
              <a:rPr lang="de-DE" sz="2400" dirty="0" err="1">
                <a:solidFill>
                  <a:srgbClr val="4C5F7E"/>
                </a:solidFill>
                <a:ea typeface="+mn-lt"/>
                <a:cs typeface="+mn-lt"/>
              </a:rPr>
              <a:t>die </a:t>
            </a:r>
            <a:r>
              <a:rPr lang="de-DE" sz="2400" dirty="0">
                <a:solidFill>
                  <a:srgbClr val="4C5F7E"/>
                </a:solidFill>
                <a:ea typeface="+mn-lt"/>
                <a:cs typeface="+mn-lt"/>
              </a:rPr>
              <a:t>verschiedenen </a:t>
            </a:r>
            <a:r>
              <a:rPr lang="de-DE" sz="2400" dirty="0" err="1">
                <a:solidFill>
                  <a:srgbClr val="4C5F7E"/>
                </a:solidFill>
                <a:ea typeface="+mn-lt"/>
                <a:cs typeface="+mn-lt"/>
              </a:rPr>
              <a:t>Farben dargestellt</a:t>
            </a:r>
            <a:r>
              <a:rPr lang="de-DE" sz="2400" dirty="0">
                <a:solidFill>
                  <a:srgbClr val="4C5F7E"/>
                </a:solidFill>
                <a:ea typeface="+mn-lt"/>
                <a:cs typeface="+mn-lt"/>
              </a:rPr>
              <a:t>? </a:t>
            </a:r>
          </a:p>
          <a:p>
            <a:endParaRPr lang="de-DE" sz="2400" dirty="0">
              <a:solidFill>
                <a:srgbClr val="4C5F7E"/>
              </a:solidFill>
              <a:cs typeface="Calibri"/>
            </a:endParaRPr>
          </a:p>
          <a:p>
            <a:pPr marL="0" indent="0">
              <a:buNone/>
            </a:pPr>
            <a:endParaRPr lang="de-DE" sz="2400" dirty="0">
              <a:solidFill>
                <a:srgbClr val="4C5F7E"/>
              </a:solidFill>
              <a:cs typeface="Calibri"/>
            </a:endParaRPr>
          </a:p>
          <a:p>
            <a:endParaRPr lang="de-DE" dirty="0">
              <a:solidFill>
                <a:srgbClr val="4C5F7E"/>
              </a:solidFill>
              <a:cs typeface="Calibri"/>
            </a:endParaRPr>
          </a:p>
        </p:txBody>
      </p:sp>
      <p:sp>
        <p:nvSpPr>
          <p:cNvPr id="4" name="Plasshaldar for lysbiletnummer 3">
            <a:extLst>
              <a:ext uri="{FF2B5EF4-FFF2-40B4-BE49-F238E27FC236}">
                <a16:creationId xmlns:a16="http://schemas.microsoft.com/office/drawing/2014/main" id="{9D7BECD8-5F1E-400C-A5CF-9CA95D8F7677}"/>
              </a:ext>
            </a:extLst>
          </p:cNvPr>
          <p:cNvSpPr>
            <a:spLocks noGrp="1"/>
          </p:cNvSpPr>
          <p:nvPr>
            <p:ph type="sldNum" sz="quarter" idx="11"/>
          </p:nvPr>
        </p:nvSpPr>
        <p:spPr/>
        <p:txBody>
          <a:bodyPr/>
          <a:lstStyle/>
          <a:p>
            <a:r>
              <a:rPr lang="es-ES_tradnl" sz="1200"/>
              <a:t>| </a:t>
            </a:r>
            <a:fld id="{9DD0088F-7E4A-9C4B-9ED2-72FAF1293163}" type="slidenum">
              <a:rPr lang="es-ES_tradnl" smtClean="0"/>
              <a:t>23</a:t>
            </a:fld>
            <a:endParaRPr lang="es-ES_tradnl"/>
          </a:p>
        </p:txBody>
      </p:sp>
      <p:sp>
        <p:nvSpPr>
          <p:cNvPr id="5" name="Plasshaldar for botntekst 4">
            <a:extLst>
              <a:ext uri="{FF2B5EF4-FFF2-40B4-BE49-F238E27FC236}">
                <a16:creationId xmlns:a16="http://schemas.microsoft.com/office/drawing/2014/main" id="{AB10FA6C-5286-4BF1-A2AC-3D2E907B7932}"/>
              </a:ext>
            </a:extLst>
          </p:cNvPr>
          <p:cNvSpPr>
            <a:spLocks noGrp="1"/>
          </p:cNvSpPr>
          <p:nvPr>
            <p:ph type="ftr" sz="quarter" idx="3"/>
          </p:nvPr>
        </p:nvSpPr>
        <p:spPr>
          <a:xfrm>
            <a:off x="7696201" y="55319"/>
            <a:ext cx="3110179" cy="365125"/>
          </a:xfrm>
          <a:prstGeom prst="rect">
            <a:avLst/>
          </a:prstGeom>
        </p:spPr>
        <p:txBody>
          <a:bodyPr vert="horz" lIns="91440" tIns="45720" rIns="91440" bIns="45720" rtlCol="0" anchor="ctr"/>
          <a:lstStyle>
            <a:defPPr>
              <a:defRPr lang="de-DE"/>
            </a:defPPr>
            <a:lvl1pPr marL="0" algn="ctr" defTabSz="457200" rtl="0" eaLnBrk="1" latinLnBrk="0" hangingPunct="1">
              <a:defRPr sz="800" b="1" kern="1200">
                <a:solidFill>
                  <a:schemeClr val="tx1">
                    <a:tint val="75000"/>
                  </a:schemeClr>
                </a:solidFill>
                <a:latin typeface="Avenir Book" charset="0"/>
                <a:ea typeface="Avenir Book" charset="0"/>
                <a:cs typeface="Avenir Book"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solidFill>
                  <a:srgbClr val="CC023B"/>
                </a:solidFill>
              </a:rPr>
              <a:t>STEMkey</a:t>
            </a:r>
          </a:p>
        </p:txBody>
      </p:sp>
      <p:pic>
        <p:nvPicPr>
          <p:cNvPr id="6" name="Bilete 6" descr="Eit bilete som inneheld vegg, innandørs&#10;&#10;Skildring generert automatisk">
            <a:extLst>
              <a:ext uri="{FF2B5EF4-FFF2-40B4-BE49-F238E27FC236}">
                <a16:creationId xmlns:a16="http://schemas.microsoft.com/office/drawing/2014/main" id="{AB72E893-034D-4961-9B29-4AD03FC518CD}"/>
              </a:ext>
            </a:extLst>
          </p:cNvPr>
          <p:cNvPicPr>
            <a:picLocks noChangeAspect="1"/>
          </p:cNvPicPr>
          <p:nvPr/>
        </p:nvPicPr>
        <p:blipFill>
          <a:blip r:embed="rId3"/>
          <a:stretch>
            <a:fillRect/>
          </a:stretch>
        </p:blipFill>
        <p:spPr>
          <a:xfrm>
            <a:off x="8272996" y="1323108"/>
            <a:ext cx="1963680" cy="4678878"/>
          </a:xfrm>
          <a:prstGeom prst="rect">
            <a:avLst/>
          </a:prstGeom>
        </p:spPr>
      </p:pic>
      <p:pic>
        <p:nvPicPr>
          <p:cNvPr id="10" name="Picture 10" descr="A picture containing text, clock&#10;&#10;Description automatically generated">
            <a:extLst>
              <a:ext uri="{FF2B5EF4-FFF2-40B4-BE49-F238E27FC236}">
                <a16:creationId xmlns:a16="http://schemas.microsoft.com/office/drawing/2014/main" id="{9859C8CC-9A20-4599-BADD-7E2F84F3724D}"/>
              </a:ext>
            </a:extLst>
          </p:cNvPr>
          <p:cNvPicPr>
            <a:picLocks noChangeAspect="1"/>
          </p:cNvPicPr>
          <p:nvPr/>
        </p:nvPicPr>
        <p:blipFill>
          <a:blip r:embed="rId4"/>
          <a:stretch>
            <a:fillRect/>
          </a:stretch>
        </p:blipFill>
        <p:spPr>
          <a:xfrm>
            <a:off x="8586700" y="37956"/>
            <a:ext cx="1207828" cy="1196456"/>
          </a:xfrm>
          <a:prstGeom prst="rect">
            <a:avLst/>
          </a:prstGeom>
        </p:spPr>
      </p:pic>
      <p:pic>
        <p:nvPicPr>
          <p:cNvPr id="12" name="Picture 11" descr="A picture containing text, clipart&#10;&#10;Description automatically generated">
            <a:extLst>
              <a:ext uri="{FF2B5EF4-FFF2-40B4-BE49-F238E27FC236}">
                <a16:creationId xmlns:a16="http://schemas.microsoft.com/office/drawing/2014/main" id="{8440F2AF-8781-4A2C-BA36-2728B613F61F}"/>
              </a:ext>
            </a:extLst>
          </p:cNvPr>
          <p:cNvPicPr>
            <a:picLocks noChangeAspect="1"/>
          </p:cNvPicPr>
          <p:nvPr/>
        </p:nvPicPr>
        <p:blipFill>
          <a:blip r:embed="rId5"/>
          <a:stretch>
            <a:fillRect/>
          </a:stretch>
        </p:blipFill>
        <p:spPr>
          <a:xfrm>
            <a:off x="7323919" y="64771"/>
            <a:ext cx="1196455" cy="1150962"/>
          </a:xfrm>
          <a:prstGeom prst="rect">
            <a:avLst/>
          </a:prstGeom>
        </p:spPr>
      </p:pic>
    </p:spTree>
    <p:extLst>
      <p:ext uri="{BB962C8B-B14F-4D97-AF65-F5344CB8AC3E}">
        <p14:creationId xmlns:p14="http://schemas.microsoft.com/office/powerpoint/2010/main" val="34558964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EE6F911F-42A8-4A6C-945A-79DD90BF8843}"/>
              </a:ext>
            </a:extLst>
          </p:cNvPr>
          <p:cNvSpPr>
            <a:spLocks noGrp="1"/>
          </p:cNvSpPr>
          <p:nvPr>
            <p:ph type="title"/>
          </p:nvPr>
        </p:nvSpPr>
        <p:spPr/>
        <p:txBody>
          <a:bodyPr/>
          <a:lstStyle/>
          <a:p>
            <a:r>
              <a:rPr lang="nn-NO">
                <a:latin typeface="Avenir Book"/>
              </a:rPr>
              <a:t>2.2 Elemente in </a:t>
            </a:r>
            <a:r>
              <a:rPr lang="nn-NO" err="1">
                <a:latin typeface="Avenir Book"/>
              </a:rPr>
              <a:t>Ihrem </a:t>
            </a:r>
            <a:r>
              <a:rPr lang="nn-NO">
                <a:latin typeface="Avenir Book"/>
              </a:rPr>
              <a:t>Körper 2</a:t>
            </a:r>
            <a:endParaRPr lang="nn-NO" err="1"/>
          </a:p>
        </p:txBody>
      </p:sp>
      <p:sp>
        <p:nvSpPr>
          <p:cNvPr id="3" name="Plasshaldar for innhald 2">
            <a:extLst>
              <a:ext uri="{FF2B5EF4-FFF2-40B4-BE49-F238E27FC236}">
                <a16:creationId xmlns:a16="http://schemas.microsoft.com/office/drawing/2014/main" id="{B3751072-8127-41BD-AB0D-D396EC12A145}"/>
              </a:ext>
            </a:extLst>
          </p:cNvPr>
          <p:cNvSpPr>
            <a:spLocks noGrp="1"/>
          </p:cNvSpPr>
          <p:nvPr>
            <p:ph idx="1"/>
          </p:nvPr>
        </p:nvSpPr>
        <p:spPr>
          <a:xfrm>
            <a:off x="609600" y="1600201"/>
            <a:ext cx="6941003" cy="4115229"/>
          </a:xfrm>
        </p:spPr>
        <p:txBody>
          <a:bodyPr vert="horz" lIns="91440" tIns="45720" rIns="91440" bIns="45720" rtlCol="0" anchor="t">
            <a:normAutofit fontScale="85000" lnSpcReduction="20000"/>
          </a:bodyPr>
          <a:lstStyle/>
          <a:p>
            <a:r>
              <a:rPr lang="de-DE" sz="2400" dirty="0" err="1">
                <a:solidFill>
                  <a:srgbClr val="4C5F7E"/>
                </a:solidFill>
                <a:ea typeface="+mn-lt"/>
                <a:cs typeface="+mn-lt"/>
              </a:rPr>
              <a:t>Haben Sie erraten, welche Elemente </a:t>
            </a:r>
            <a:r>
              <a:rPr lang="de-DE" sz="2400" dirty="0">
                <a:solidFill>
                  <a:srgbClr val="4C5F7E"/>
                </a:solidFill>
                <a:ea typeface="+mn-lt"/>
                <a:cs typeface="+mn-lt"/>
              </a:rPr>
              <a:t>in </a:t>
            </a:r>
            <a:r>
              <a:rPr lang="de-DE" sz="2400" dirty="0" err="1">
                <a:solidFill>
                  <a:srgbClr val="4C5F7E"/>
                </a:solidFill>
                <a:ea typeface="+mn-lt"/>
                <a:cs typeface="+mn-lt"/>
              </a:rPr>
              <a:t>Ihrem Körper </a:t>
            </a:r>
            <a:r>
              <a:rPr lang="de-DE" sz="2400" dirty="0">
                <a:solidFill>
                  <a:srgbClr val="4C5F7E"/>
                </a:solidFill>
                <a:ea typeface="+mn-lt"/>
                <a:cs typeface="+mn-lt"/>
              </a:rPr>
              <a:t>am häufigsten </a:t>
            </a:r>
            <a:r>
              <a:rPr lang="de-DE" sz="2400" dirty="0" err="1">
                <a:solidFill>
                  <a:srgbClr val="4C5F7E"/>
                </a:solidFill>
                <a:ea typeface="+mn-lt"/>
                <a:cs typeface="+mn-lt"/>
              </a:rPr>
              <a:t>vorkommen</a:t>
            </a:r>
            <a:r>
              <a:rPr lang="de-DE" sz="2400" dirty="0">
                <a:solidFill>
                  <a:srgbClr val="4C5F7E"/>
                </a:solidFill>
                <a:ea typeface="+mn-lt"/>
                <a:cs typeface="+mn-lt"/>
              </a:rPr>
              <a:t>?</a:t>
            </a:r>
          </a:p>
          <a:p>
            <a:endParaRPr lang="de-DE" sz="2400" dirty="0">
              <a:solidFill>
                <a:srgbClr val="4C5F7E"/>
              </a:solidFill>
              <a:cs typeface="Calibri"/>
            </a:endParaRPr>
          </a:p>
          <a:p>
            <a:r>
              <a:rPr lang="de-DE" sz="2400" dirty="0">
                <a:solidFill>
                  <a:srgbClr val="4C5F7E"/>
                </a:solidFill>
                <a:cs typeface="Calibri"/>
              </a:rPr>
              <a:t>Eine </a:t>
            </a:r>
            <a:r>
              <a:rPr lang="de-DE" sz="2400" dirty="0" err="1">
                <a:solidFill>
                  <a:srgbClr val="4C5F7E"/>
                </a:solidFill>
                <a:cs typeface="Calibri"/>
              </a:rPr>
              <a:t>verblüffende Tatsache ist, dass </a:t>
            </a:r>
            <a:r>
              <a:rPr lang="de-DE" sz="2400" dirty="0">
                <a:solidFill>
                  <a:srgbClr val="4C5F7E"/>
                </a:solidFill>
                <a:cs typeface="Calibri"/>
              </a:rPr>
              <a:t>alle </a:t>
            </a:r>
            <a:r>
              <a:rPr lang="de-DE" sz="2400" dirty="0" err="1">
                <a:solidFill>
                  <a:srgbClr val="4C5F7E"/>
                </a:solidFill>
                <a:cs typeface="Calibri"/>
              </a:rPr>
              <a:t>Wasserstoffatome </a:t>
            </a:r>
            <a:r>
              <a:rPr lang="de-DE" sz="2400" dirty="0">
                <a:solidFill>
                  <a:srgbClr val="4C5F7E"/>
                </a:solidFill>
                <a:cs typeface="Calibri"/>
              </a:rPr>
              <a:t>in </a:t>
            </a:r>
            <a:r>
              <a:rPr lang="de-DE" sz="2400" dirty="0" err="1">
                <a:solidFill>
                  <a:srgbClr val="4C5F7E"/>
                </a:solidFill>
                <a:cs typeface="Calibri"/>
              </a:rPr>
              <a:t>Ihrem Körper vor</a:t>
            </a:r>
            <a:r>
              <a:rPr lang="de-DE" sz="2400" dirty="0">
                <a:solidFill>
                  <a:srgbClr val="4C5F7E"/>
                </a:solidFill>
                <a:cs typeface="Calibri"/>
              </a:rPr>
              <a:t> 13,6 </a:t>
            </a:r>
            <a:r>
              <a:rPr lang="de-DE" sz="2400" dirty="0" err="1">
                <a:solidFill>
                  <a:srgbClr val="4C5F7E"/>
                </a:solidFill>
                <a:cs typeface="Calibri"/>
              </a:rPr>
              <a:t>Milliarden Jahren </a:t>
            </a:r>
            <a:r>
              <a:rPr lang="de-DE" sz="2400" dirty="0">
                <a:solidFill>
                  <a:srgbClr val="4C5F7E"/>
                </a:solidFill>
                <a:cs typeface="Calibri"/>
              </a:rPr>
              <a:t>beim Urknall </a:t>
            </a:r>
            <a:r>
              <a:rPr lang="de-DE" sz="2400" dirty="0" err="1">
                <a:solidFill>
                  <a:srgbClr val="4C5F7E"/>
                </a:solidFill>
                <a:cs typeface="Calibri"/>
              </a:rPr>
              <a:t>entstanden sind</a:t>
            </a:r>
            <a:r>
              <a:rPr lang="de-DE" sz="2400" dirty="0">
                <a:solidFill>
                  <a:srgbClr val="4C5F7E"/>
                </a:solidFill>
                <a:cs typeface="Calibri"/>
              </a:rPr>
              <a:t>. </a:t>
            </a:r>
          </a:p>
          <a:p>
            <a:r>
              <a:rPr lang="de-DE" sz="2400" dirty="0">
                <a:solidFill>
                  <a:srgbClr val="4C5F7E"/>
                </a:solidFill>
                <a:cs typeface="Calibri"/>
              </a:rPr>
              <a:t>Die </a:t>
            </a:r>
            <a:r>
              <a:rPr lang="de-DE" sz="2400" dirty="0" err="1">
                <a:solidFill>
                  <a:srgbClr val="4C5F7E"/>
                </a:solidFill>
                <a:cs typeface="Calibri"/>
              </a:rPr>
              <a:t>anderen Elemente </a:t>
            </a:r>
            <a:r>
              <a:rPr lang="de-DE" sz="2400" dirty="0">
                <a:solidFill>
                  <a:srgbClr val="4C5F7E"/>
                </a:solidFill>
                <a:cs typeface="Calibri"/>
              </a:rPr>
              <a:t>in </a:t>
            </a:r>
            <a:r>
              <a:rPr lang="de-DE" sz="2400" dirty="0" err="1">
                <a:solidFill>
                  <a:srgbClr val="4C5F7E"/>
                </a:solidFill>
                <a:cs typeface="Calibri"/>
              </a:rPr>
              <a:t>deinem Körper entstanden durch Fusion </a:t>
            </a:r>
            <a:r>
              <a:rPr lang="de-DE" sz="2400" dirty="0">
                <a:solidFill>
                  <a:srgbClr val="4C5F7E"/>
                </a:solidFill>
                <a:cs typeface="Calibri"/>
              </a:rPr>
              <a:t>in </a:t>
            </a:r>
            <a:r>
              <a:rPr lang="de-DE" sz="2400" dirty="0" err="1">
                <a:solidFill>
                  <a:srgbClr val="4C5F7E"/>
                </a:solidFill>
                <a:cs typeface="Calibri"/>
              </a:rPr>
              <a:t>Sternen</a:t>
            </a:r>
            <a:r>
              <a:rPr lang="de-DE" sz="2400" dirty="0">
                <a:solidFill>
                  <a:srgbClr val="4C5F7E"/>
                </a:solidFill>
                <a:cs typeface="Calibri"/>
              </a:rPr>
              <a:t>, und </a:t>
            </a:r>
            <a:r>
              <a:rPr lang="de-DE" sz="2400" dirty="0" err="1">
                <a:solidFill>
                  <a:srgbClr val="4C5F7E"/>
                </a:solidFill>
                <a:cs typeface="Calibri"/>
              </a:rPr>
              <a:t>Elemente, die schwerer als </a:t>
            </a:r>
            <a:r>
              <a:rPr lang="de-DE" sz="2400" dirty="0">
                <a:solidFill>
                  <a:srgbClr val="4C5F7E"/>
                </a:solidFill>
                <a:cs typeface="Calibri"/>
              </a:rPr>
              <a:t>Eisen sind, </a:t>
            </a:r>
            <a:r>
              <a:rPr lang="de-DE" sz="2400" dirty="0" err="1">
                <a:solidFill>
                  <a:srgbClr val="4C5F7E"/>
                </a:solidFill>
                <a:cs typeface="Calibri"/>
              </a:rPr>
              <a:t>wurden </a:t>
            </a:r>
            <a:r>
              <a:rPr lang="de-DE" sz="2400" dirty="0">
                <a:solidFill>
                  <a:srgbClr val="4C5F7E"/>
                </a:solidFill>
                <a:cs typeface="Calibri"/>
              </a:rPr>
              <a:t>in </a:t>
            </a:r>
            <a:r>
              <a:rPr lang="de-DE" sz="2400" dirty="0" err="1">
                <a:solidFill>
                  <a:srgbClr val="4C5F7E"/>
                </a:solidFill>
                <a:cs typeface="Calibri"/>
              </a:rPr>
              <a:t>Supernovas oder bei Neutronensternverschmelzungen gebildet</a:t>
            </a:r>
            <a:r>
              <a:rPr lang="de-DE" sz="2400" dirty="0">
                <a:solidFill>
                  <a:srgbClr val="4C5F7E"/>
                </a:solidFill>
                <a:cs typeface="Calibri"/>
              </a:rPr>
              <a:t>.</a:t>
            </a:r>
          </a:p>
          <a:p>
            <a:r>
              <a:rPr lang="de-DE" sz="2400" dirty="0">
                <a:solidFill>
                  <a:srgbClr val="4C5F7E"/>
                </a:solidFill>
                <a:cs typeface="Calibri"/>
              </a:rPr>
              <a:t>Das </a:t>
            </a:r>
            <a:r>
              <a:rPr lang="de-DE" sz="2400" dirty="0" err="1">
                <a:solidFill>
                  <a:srgbClr val="4C5F7E"/>
                </a:solidFill>
                <a:cs typeface="Calibri"/>
              </a:rPr>
              <a:t>bedeutet, dass Ihr Körper praktisch </a:t>
            </a:r>
            <a:r>
              <a:rPr lang="de-DE" sz="2400" dirty="0">
                <a:solidFill>
                  <a:srgbClr val="4C5F7E"/>
                </a:solidFill>
                <a:cs typeface="Calibri"/>
              </a:rPr>
              <a:t>aus </a:t>
            </a:r>
            <a:r>
              <a:rPr lang="de-DE" sz="2400" dirty="0" err="1">
                <a:solidFill>
                  <a:srgbClr val="4C5F7E"/>
                </a:solidFill>
                <a:cs typeface="Calibri"/>
              </a:rPr>
              <a:t>Sternenstaub besteht</a:t>
            </a:r>
            <a:r>
              <a:rPr lang="de-DE" sz="2400" dirty="0">
                <a:solidFill>
                  <a:srgbClr val="4C5F7E"/>
                </a:solidFill>
                <a:cs typeface="Calibri"/>
              </a:rPr>
              <a:t>!</a:t>
            </a:r>
          </a:p>
          <a:p>
            <a:endParaRPr lang="de-DE" sz="2400" dirty="0">
              <a:solidFill>
                <a:srgbClr val="4C5F7E"/>
              </a:solidFill>
              <a:cs typeface="Calibri"/>
            </a:endParaRPr>
          </a:p>
          <a:p>
            <a:r>
              <a:rPr lang="de-DE" sz="2400" dirty="0">
                <a:solidFill>
                  <a:srgbClr val="4C5F7E"/>
                </a:solidFill>
                <a:cs typeface="Calibri"/>
              </a:rPr>
              <a:t>In </a:t>
            </a:r>
            <a:r>
              <a:rPr lang="de-DE" sz="2400" dirty="0" err="1">
                <a:solidFill>
                  <a:srgbClr val="4C5F7E"/>
                </a:solidFill>
                <a:cs typeface="Calibri"/>
              </a:rPr>
              <a:t>der nächsten Aktivität </a:t>
            </a:r>
            <a:r>
              <a:rPr lang="de-DE" sz="2400" dirty="0">
                <a:solidFill>
                  <a:srgbClr val="4C5F7E"/>
                </a:solidFill>
                <a:cs typeface="Calibri"/>
              </a:rPr>
              <a:t>werden </a:t>
            </a:r>
            <a:r>
              <a:rPr lang="de-DE" sz="2400" dirty="0" err="1">
                <a:solidFill>
                  <a:srgbClr val="4C5F7E"/>
                </a:solidFill>
                <a:cs typeface="Calibri"/>
              </a:rPr>
              <a:t>Sie sich mit einigen Elementen des Periodensystems vertraut machen</a:t>
            </a:r>
            <a:r>
              <a:rPr lang="de-DE" sz="2400" dirty="0">
                <a:solidFill>
                  <a:srgbClr val="4C5F7E"/>
                </a:solidFill>
                <a:cs typeface="Calibri"/>
              </a:rPr>
              <a:t>. </a:t>
            </a:r>
          </a:p>
          <a:p>
            <a:endParaRPr lang="de-DE" sz="2400" dirty="0">
              <a:solidFill>
                <a:srgbClr val="4C5F7E"/>
              </a:solidFill>
              <a:cs typeface="Calibri"/>
            </a:endParaRPr>
          </a:p>
          <a:p>
            <a:endParaRPr lang="de-DE" dirty="0">
              <a:solidFill>
                <a:srgbClr val="4C5F7E"/>
              </a:solidFill>
              <a:cs typeface="Calibri"/>
            </a:endParaRPr>
          </a:p>
        </p:txBody>
      </p:sp>
      <p:sp>
        <p:nvSpPr>
          <p:cNvPr id="4" name="Plasshaldar for lysbiletnummer 3">
            <a:extLst>
              <a:ext uri="{FF2B5EF4-FFF2-40B4-BE49-F238E27FC236}">
                <a16:creationId xmlns:a16="http://schemas.microsoft.com/office/drawing/2014/main" id="{9D7BECD8-5F1E-400C-A5CF-9CA95D8F7677}"/>
              </a:ext>
            </a:extLst>
          </p:cNvPr>
          <p:cNvSpPr>
            <a:spLocks noGrp="1"/>
          </p:cNvSpPr>
          <p:nvPr>
            <p:ph type="sldNum" sz="quarter" idx="11"/>
          </p:nvPr>
        </p:nvSpPr>
        <p:spPr/>
        <p:txBody>
          <a:bodyPr/>
          <a:lstStyle/>
          <a:p>
            <a:r>
              <a:rPr lang="es-ES_tradnl" sz="1200"/>
              <a:t>| </a:t>
            </a:r>
            <a:fld id="{9DD0088F-7E4A-9C4B-9ED2-72FAF1293163}" type="slidenum">
              <a:rPr lang="es-ES_tradnl" smtClean="0"/>
              <a:t>24</a:t>
            </a:fld>
            <a:endParaRPr lang="es-ES_tradnl"/>
          </a:p>
        </p:txBody>
      </p:sp>
      <p:sp>
        <p:nvSpPr>
          <p:cNvPr id="5" name="Plasshaldar for botntekst 4">
            <a:extLst>
              <a:ext uri="{FF2B5EF4-FFF2-40B4-BE49-F238E27FC236}">
                <a16:creationId xmlns:a16="http://schemas.microsoft.com/office/drawing/2014/main" id="{AB10FA6C-5286-4BF1-A2AC-3D2E907B7932}"/>
              </a:ext>
            </a:extLst>
          </p:cNvPr>
          <p:cNvSpPr>
            <a:spLocks noGrp="1"/>
          </p:cNvSpPr>
          <p:nvPr>
            <p:ph type="ftr" sz="quarter" idx="3"/>
          </p:nvPr>
        </p:nvSpPr>
        <p:spPr>
          <a:xfrm>
            <a:off x="7696201" y="55319"/>
            <a:ext cx="3110179" cy="365125"/>
          </a:xfrm>
          <a:prstGeom prst="rect">
            <a:avLst/>
          </a:prstGeom>
        </p:spPr>
        <p:txBody>
          <a:bodyPr vert="horz" lIns="91440" tIns="45720" rIns="91440" bIns="45720" rtlCol="0" anchor="ctr"/>
          <a:lstStyle>
            <a:defPPr>
              <a:defRPr lang="de-DE"/>
            </a:defPPr>
            <a:lvl1pPr marL="0" algn="ctr" defTabSz="457200" rtl="0" eaLnBrk="1" latinLnBrk="0" hangingPunct="1">
              <a:defRPr sz="800" b="1" kern="1200">
                <a:solidFill>
                  <a:schemeClr val="tx1">
                    <a:tint val="75000"/>
                  </a:schemeClr>
                </a:solidFill>
                <a:latin typeface="Avenir Book" charset="0"/>
                <a:ea typeface="Avenir Book" charset="0"/>
                <a:cs typeface="Avenir Book"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solidFill>
                  <a:srgbClr val="CC023B"/>
                </a:solidFill>
              </a:rPr>
              <a:t>STEMkey</a:t>
            </a:r>
          </a:p>
        </p:txBody>
      </p:sp>
      <p:pic>
        <p:nvPicPr>
          <p:cNvPr id="7" name="Picture 7" descr="Diagram&#10;&#10;Description automatically generated">
            <a:extLst>
              <a:ext uri="{FF2B5EF4-FFF2-40B4-BE49-F238E27FC236}">
                <a16:creationId xmlns:a16="http://schemas.microsoft.com/office/drawing/2014/main" id="{AEB75172-9EFD-473C-BAC8-4143A7045CEF}"/>
              </a:ext>
            </a:extLst>
          </p:cNvPr>
          <p:cNvPicPr>
            <a:picLocks noChangeAspect="1"/>
          </p:cNvPicPr>
          <p:nvPr/>
        </p:nvPicPr>
        <p:blipFill rotWithShape="1">
          <a:blip r:embed="rId3"/>
          <a:srcRect l="13174" t="2853" r="13772" b="10926"/>
          <a:stretch/>
        </p:blipFill>
        <p:spPr>
          <a:xfrm>
            <a:off x="7386453" y="774781"/>
            <a:ext cx="3999495" cy="5085919"/>
          </a:xfrm>
          <a:prstGeom prst="rect">
            <a:avLst/>
          </a:prstGeom>
        </p:spPr>
      </p:pic>
    </p:spTree>
    <p:extLst>
      <p:ext uri="{BB962C8B-B14F-4D97-AF65-F5344CB8AC3E}">
        <p14:creationId xmlns:p14="http://schemas.microsoft.com/office/powerpoint/2010/main" val="38870263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38C25-94BD-4541-9EA6-065272490A94}"/>
              </a:ext>
            </a:extLst>
          </p:cNvPr>
          <p:cNvSpPr>
            <a:spLocks noGrp="1"/>
          </p:cNvSpPr>
          <p:nvPr>
            <p:ph type="title"/>
          </p:nvPr>
        </p:nvSpPr>
        <p:spPr/>
        <p:txBody>
          <a:bodyPr/>
          <a:lstStyle/>
          <a:p>
            <a:r>
              <a:rPr lang="nb-NO">
                <a:latin typeface="Avenir Book"/>
              </a:rPr>
              <a:t>2.3 </a:t>
            </a:r>
            <a:r>
              <a:rPr lang="nb-NO" err="1">
                <a:latin typeface="Avenir Book"/>
              </a:rPr>
              <a:t>Die </a:t>
            </a:r>
            <a:r>
              <a:rPr lang="nb-NO">
                <a:latin typeface="Avenir Book"/>
              </a:rPr>
              <a:t>Elemente </a:t>
            </a:r>
            <a:r>
              <a:rPr lang="nb-NO" err="1">
                <a:latin typeface="Avenir Book"/>
              </a:rPr>
              <a:t>kennenlernen</a:t>
            </a:r>
            <a:r>
              <a:rPr lang="nb-NO">
                <a:latin typeface="Avenir Book"/>
              </a:rPr>
              <a:t> 1</a:t>
            </a:r>
            <a:endParaRPr lang="nb-NO"/>
          </a:p>
        </p:txBody>
      </p:sp>
      <p:sp>
        <p:nvSpPr>
          <p:cNvPr id="3" name="Content Placeholder 2">
            <a:extLst>
              <a:ext uri="{FF2B5EF4-FFF2-40B4-BE49-F238E27FC236}">
                <a16:creationId xmlns:a16="http://schemas.microsoft.com/office/drawing/2014/main" id="{16E15341-E959-491D-99B4-0942DB83735C}"/>
              </a:ext>
            </a:extLst>
          </p:cNvPr>
          <p:cNvSpPr>
            <a:spLocks noGrp="1"/>
          </p:cNvSpPr>
          <p:nvPr>
            <p:ph idx="1"/>
          </p:nvPr>
        </p:nvSpPr>
        <p:spPr>
          <a:xfrm>
            <a:off x="609600" y="1372591"/>
            <a:ext cx="10972800" cy="4342839"/>
          </a:xfrm>
        </p:spPr>
        <p:txBody>
          <a:bodyPr vert="horz" lIns="91440" tIns="45720" rIns="91440" bIns="45720" rtlCol="0" anchor="t">
            <a:noAutofit/>
          </a:bodyPr>
          <a:lstStyle/>
          <a:p>
            <a:pPr marL="457200" indent="-457200"/>
            <a:r>
              <a:rPr lang="de-DE" sz="1800" dirty="0">
                <a:solidFill>
                  <a:srgbClr val="4C5F7E"/>
                </a:solidFill>
                <a:ea typeface="+mn-lt"/>
                <a:cs typeface="+mn-lt"/>
              </a:rPr>
              <a:t>Sie haben eine Reihe von Elementproben erhalten. Wählen Sie zweit eines der Elemente aus und bereiten Sie eine </a:t>
            </a:r>
            <a:r>
              <a:rPr lang="de-DE" sz="1800" u="sng" dirty="0">
                <a:solidFill>
                  <a:srgbClr val="4C5F7E"/>
                </a:solidFill>
                <a:ea typeface="+mn-lt"/>
                <a:cs typeface="+mn-lt"/>
              </a:rPr>
              <a:t>kurze Präsentation </a:t>
            </a:r>
            <a:r>
              <a:rPr lang="de-DE" sz="1800" dirty="0">
                <a:solidFill>
                  <a:srgbClr val="4C5F7E"/>
                </a:solidFill>
                <a:ea typeface="+mn-lt"/>
                <a:cs typeface="+mn-lt"/>
              </a:rPr>
              <a:t>(3 Minuten) über dieses Element für den Rest des Kurses vor. </a:t>
            </a:r>
            <a:endParaRPr lang="en-US" dirty="0"/>
          </a:p>
          <a:p>
            <a:r>
              <a:rPr lang="de-DE" sz="1800" dirty="0" err="1">
                <a:solidFill>
                  <a:srgbClr val="4C5F7E"/>
                </a:solidFill>
                <a:ea typeface="+mn-lt"/>
                <a:cs typeface="+mn-lt"/>
              </a:rPr>
              <a:t>Elementproben </a:t>
            </a:r>
            <a:r>
              <a:rPr lang="de-DE" sz="1800" dirty="0">
                <a:solidFill>
                  <a:srgbClr val="4C5F7E"/>
                </a:solidFill>
                <a:ea typeface="+mn-lt"/>
                <a:cs typeface="+mn-lt"/>
              </a:rPr>
              <a:t>in </a:t>
            </a:r>
            <a:r>
              <a:rPr lang="de-DE" sz="1800" dirty="0" err="1">
                <a:solidFill>
                  <a:srgbClr val="4C5F7E"/>
                </a:solidFill>
                <a:ea typeface="+mn-lt"/>
                <a:cs typeface="+mn-lt"/>
              </a:rPr>
              <a:t>der </a:t>
            </a:r>
            <a:r>
              <a:rPr lang="de-DE" sz="1800" dirty="0">
                <a:solidFill>
                  <a:srgbClr val="4C5F7E"/>
                </a:solidFill>
                <a:ea typeface="+mn-lt"/>
                <a:cs typeface="+mn-lt"/>
              </a:rPr>
              <a:t>Box: </a:t>
            </a:r>
            <a:r>
              <a:rPr lang="de-DE" sz="1800" dirty="0" err="1">
                <a:solidFill>
                  <a:srgbClr val="4C5F7E"/>
                </a:solidFill>
                <a:ea typeface="+mn-lt"/>
                <a:cs typeface="+mn-lt"/>
              </a:rPr>
              <a:t>Cu</a:t>
            </a:r>
            <a:r>
              <a:rPr lang="de-DE" sz="1800" dirty="0">
                <a:solidFill>
                  <a:srgbClr val="4C5F7E"/>
                </a:solidFill>
                <a:ea typeface="+mn-lt"/>
                <a:cs typeface="+mn-lt"/>
              </a:rPr>
              <a:t>, </a:t>
            </a:r>
            <a:r>
              <a:rPr lang="de-DE" sz="1800" dirty="0" err="1">
                <a:solidFill>
                  <a:srgbClr val="4C5F7E"/>
                </a:solidFill>
                <a:ea typeface="+mn-lt"/>
                <a:cs typeface="+mn-lt"/>
              </a:rPr>
              <a:t>Fe</a:t>
            </a:r>
            <a:r>
              <a:rPr lang="de-DE" sz="1800" dirty="0">
                <a:solidFill>
                  <a:srgbClr val="4C5F7E"/>
                </a:solidFill>
                <a:ea typeface="+mn-lt"/>
                <a:cs typeface="+mn-lt"/>
              </a:rPr>
              <a:t>, Ti, Al, Bi, Si, S und C </a:t>
            </a:r>
            <a:r>
              <a:rPr lang="de-DE" sz="1800" dirty="0">
                <a:solidFill>
                  <a:schemeClr val="tx2"/>
                </a:solidFill>
                <a:ea typeface="+mn-lt"/>
                <a:cs typeface="+mn-lt"/>
              </a:rPr>
              <a:t>(</a:t>
            </a:r>
            <a:r>
              <a:rPr lang="de-DE" sz="1800" dirty="0" err="1">
                <a:solidFill>
                  <a:schemeClr val="tx2"/>
                </a:solidFill>
                <a:ea typeface="+mn-lt"/>
                <a:cs typeface="+mn-lt"/>
              </a:rPr>
              <a:t>Graphit </a:t>
            </a:r>
            <a:r>
              <a:rPr lang="de-DE" sz="1800" dirty="0">
                <a:solidFill>
                  <a:schemeClr val="tx2"/>
                </a:solidFill>
                <a:ea typeface="+mn-lt"/>
                <a:cs typeface="+mn-lt"/>
              </a:rPr>
              <a:t>und </a:t>
            </a:r>
            <a:r>
              <a:rPr lang="de-DE" sz="1800" dirty="0" err="1">
                <a:solidFill>
                  <a:schemeClr val="tx2"/>
                </a:solidFill>
                <a:ea typeface="+mn-lt"/>
                <a:cs typeface="+mn-lt"/>
              </a:rPr>
              <a:t>Diamant</a:t>
            </a:r>
            <a:r>
              <a:rPr lang="de-DE" sz="1800" dirty="0">
                <a:solidFill>
                  <a:schemeClr val="tx2"/>
                </a:solidFill>
                <a:ea typeface="+mn-lt"/>
                <a:cs typeface="+mn-lt"/>
              </a:rPr>
              <a:t>) </a:t>
            </a:r>
            <a:endParaRPr lang="de-DE" sz="1800" dirty="0">
              <a:solidFill>
                <a:schemeClr val="tx2"/>
              </a:solidFill>
              <a:cs typeface="Calibri"/>
            </a:endParaRPr>
          </a:p>
          <a:p>
            <a:r>
              <a:rPr lang="de-DE" sz="1800" dirty="0">
                <a:solidFill>
                  <a:srgbClr val="4C5F7E"/>
                </a:solidFill>
                <a:cs typeface="Calibri"/>
              </a:rPr>
              <a:t>Ihre Präsentation sollte folgende Informationen enthalten:</a:t>
            </a:r>
            <a:endParaRPr lang="en-US" sz="1800" dirty="0">
              <a:solidFill>
                <a:srgbClr val="000000"/>
              </a:solidFill>
              <a:cs typeface="Calibri"/>
            </a:endParaRPr>
          </a:p>
          <a:p>
            <a:pPr lvl="1"/>
            <a:r>
              <a:rPr lang="de-DE" sz="1800" dirty="0" err="1">
                <a:solidFill>
                  <a:srgbClr val="4C5F7E"/>
                </a:solidFill>
                <a:cs typeface="Calibri"/>
              </a:rPr>
              <a:t>Bedeutung des Elements für unser Leben</a:t>
            </a:r>
            <a:r>
              <a:rPr lang="de-DE" sz="1800" dirty="0">
                <a:solidFill>
                  <a:srgbClr val="4C5F7E"/>
                </a:solidFill>
                <a:cs typeface="Calibri"/>
              </a:rPr>
              <a:t>; </a:t>
            </a:r>
            <a:r>
              <a:rPr lang="de-DE" sz="1800" dirty="0" err="1">
                <a:solidFill>
                  <a:srgbClr val="4C5F7E"/>
                </a:solidFill>
                <a:cs typeface="Calibri"/>
              </a:rPr>
              <a:t>wo kommt es vor</a:t>
            </a:r>
            <a:r>
              <a:rPr lang="de-DE" sz="1800" dirty="0">
                <a:solidFill>
                  <a:srgbClr val="4C5F7E"/>
                </a:solidFill>
                <a:cs typeface="Calibri"/>
              </a:rPr>
              <a:t>, </a:t>
            </a:r>
            <a:r>
              <a:rPr lang="de-DE" sz="1800" dirty="0" err="1">
                <a:solidFill>
                  <a:srgbClr val="4C5F7E"/>
                </a:solidFill>
                <a:cs typeface="Calibri"/>
              </a:rPr>
              <a:t>Anwendung </a:t>
            </a:r>
            <a:r>
              <a:rPr lang="de-DE" sz="1800" dirty="0">
                <a:solidFill>
                  <a:srgbClr val="4C5F7E"/>
                </a:solidFill>
                <a:cs typeface="Calibri"/>
              </a:rPr>
              <a:t>in </a:t>
            </a:r>
            <a:r>
              <a:rPr lang="de-DE" sz="1800" dirty="0" err="1">
                <a:solidFill>
                  <a:srgbClr val="4C5F7E"/>
                </a:solidFill>
                <a:cs typeface="Calibri"/>
              </a:rPr>
              <a:t>der Industrie</a:t>
            </a:r>
            <a:r>
              <a:rPr lang="de-DE" sz="1800" dirty="0">
                <a:solidFill>
                  <a:srgbClr val="4C5F7E"/>
                </a:solidFill>
                <a:cs typeface="Calibri"/>
              </a:rPr>
              <a:t>, </a:t>
            </a:r>
            <a:r>
              <a:rPr lang="de-DE" sz="1800" dirty="0" err="1">
                <a:solidFill>
                  <a:srgbClr val="4C5F7E"/>
                </a:solidFill>
                <a:cs typeface="Calibri"/>
              </a:rPr>
              <a:t>Wissenswertes </a:t>
            </a:r>
            <a:r>
              <a:rPr lang="de-DE" sz="1800" dirty="0">
                <a:solidFill>
                  <a:srgbClr val="4C5F7E"/>
                </a:solidFill>
                <a:cs typeface="Calibri"/>
              </a:rPr>
              <a:t>usw. </a:t>
            </a:r>
          </a:p>
          <a:p>
            <a:pPr lvl="1"/>
            <a:r>
              <a:rPr lang="de-DE" sz="1800" dirty="0">
                <a:solidFill>
                  <a:srgbClr val="4C5F7E"/>
                </a:solidFill>
                <a:ea typeface="+mn-lt"/>
                <a:cs typeface="+mn-lt"/>
              </a:rPr>
              <a:t>Gruppe und </a:t>
            </a:r>
            <a:r>
              <a:rPr lang="de-DE" sz="1800" dirty="0" err="1">
                <a:solidFill>
                  <a:srgbClr val="4C5F7E"/>
                </a:solidFill>
                <a:ea typeface="+mn-lt"/>
                <a:cs typeface="+mn-lt"/>
              </a:rPr>
              <a:t>Periode </a:t>
            </a:r>
            <a:r>
              <a:rPr lang="de-DE" sz="1800" dirty="0">
                <a:solidFill>
                  <a:srgbClr val="4C5F7E"/>
                </a:solidFill>
                <a:ea typeface="+mn-lt"/>
                <a:cs typeface="+mn-lt"/>
              </a:rPr>
              <a:t>im </a:t>
            </a:r>
            <a:r>
              <a:rPr lang="de-DE" sz="1800" dirty="0" err="1">
                <a:solidFill>
                  <a:srgbClr val="4C5F7E"/>
                </a:solidFill>
                <a:ea typeface="+mn-lt"/>
                <a:cs typeface="+mn-lt"/>
              </a:rPr>
              <a:t>Periodensystem</a:t>
            </a:r>
            <a:endParaRPr lang="de-DE" sz="1800" dirty="0">
              <a:solidFill>
                <a:srgbClr val="4C5F7E"/>
              </a:solidFill>
              <a:cs typeface="Calibri"/>
            </a:endParaRPr>
          </a:p>
          <a:p>
            <a:pPr lvl="1"/>
            <a:r>
              <a:rPr lang="de-DE" sz="1800" dirty="0" err="1">
                <a:solidFill>
                  <a:srgbClr val="4C5F7E"/>
                </a:solidFill>
                <a:cs typeface="Calibri"/>
              </a:rPr>
              <a:t>Wenn </a:t>
            </a:r>
            <a:r>
              <a:rPr lang="de-DE" sz="1800" dirty="0">
                <a:solidFill>
                  <a:srgbClr val="4C5F7E"/>
                </a:solidFill>
                <a:cs typeface="Calibri"/>
              </a:rPr>
              <a:t>möglich, suchen Sie in </a:t>
            </a:r>
            <a:r>
              <a:rPr lang="de-DE" sz="1800" dirty="0" err="1">
                <a:solidFill>
                  <a:srgbClr val="4C5F7E"/>
                </a:solidFill>
                <a:cs typeface="Calibri"/>
              </a:rPr>
              <a:t>Ihrer Umgebung </a:t>
            </a:r>
            <a:r>
              <a:rPr lang="de-DE" sz="1800" dirty="0">
                <a:solidFill>
                  <a:srgbClr val="4C5F7E"/>
                </a:solidFill>
                <a:cs typeface="Calibri"/>
              </a:rPr>
              <a:t>einen </a:t>
            </a:r>
            <a:r>
              <a:rPr lang="de-DE" sz="1800" dirty="0" err="1">
                <a:solidFill>
                  <a:srgbClr val="4C5F7E"/>
                </a:solidFill>
                <a:cs typeface="Calibri"/>
              </a:rPr>
              <a:t>physischen Gegenstand, der dieses Element enthält.</a:t>
            </a:r>
            <a:endParaRPr lang="de-DE" sz="1800" dirty="0">
              <a:solidFill>
                <a:srgbClr val="4C5F7E"/>
              </a:solidFill>
              <a:cs typeface="Calibri"/>
            </a:endParaRPr>
          </a:p>
          <a:p>
            <a:pPr lvl="1"/>
            <a:endParaRPr lang="de-DE" sz="1800" dirty="0">
              <a:solidFill>
                <a:srgbClr val="4C5F7E"/>
              </a:solidFill>
              <a:cs typeface="Calibri"/>
            </a:endParaRPr>
          </a:p>
          <a:p>
            <a:pPr marL="457200" indent="0">
              <a:buNone/>
            </a:pPr>
            <a:r>
              <a:rPr lang="de-DE" sz="1400" dirty="0" err="1">
                <a:solidFill>
                  <a:srgbClr val="4C5F7E"/>
                </a:solidFill>
                <a:cs typeface="Calibri"/>
              </a:rPr>
              <a:t>Einige </a:t>
            </a:r>
            <a:r>
              <a:rPr lang="de-DE" sz="1400" dirty="0">
                <a:solidFill>
                  <a:srgbClr val="4C5F7E"/>
                </a:solidFill>
                <a:cs typeface="Calibri"/>
              </a:rPr>
              <a:t>digitale </a:t>
            </a:r>
            <a:r>
              <a:rPr lang="de-DE" sz="1400" dirty="0" err="1">
                <a:solidFill>
                  <a:srgbClr val="4C5F7E"/>
                </a:solidFill>
                <a:cs typeface="Calibri"/>
              </a:rPr>
              <a:t>Ressourcen</a:t>
            </a:r>
            <a:r>
              <a:rPr lang="de-DE" sz="1400" dirty="0">
                <a:solidFill>
                  <a:srgbClr val="4C5F7E"/>
                </a:solidFill>
                <a:cs typeface="Calibri"/>
              </a:rPr>
              <a:t>: </a:t>
            </a:r>
            <a:endParaRPr lang="en-GB" sz="1400" dirty="0">
              <a:ea typeface="+mn-lt"/>
              <a:cs typeface="+mn-lt"/>
            </a:endParaRPr>
          </a:p>
          <a:p>
            <a:pPr marL="742950" indent="-285750">
              <a:buClr>
                <a:srgbClr val="B4CB4D"/>
              </a:buClr>
            </a:pPr>
            <a:r>
              <a:rPr lang="de-DE" sz="1400" dirty="0" err="1">
                <a:ea typeface="+mn-lt"/>
                <a:cs typeface="+mn-lt"/>
              </a:rPr>
              <a:t>Periodic Videos</a:t>
            </a:r>
            <a:r>
              <a:rPr lang="de-DE" sz="1400" dirty="0">
                <a:ea typeface="+mn-lt"/>
                <a:cs typeface="+mn-lt"/>
              </a:rPr>
              <a:t>, Universität Nottingham: http://www.periodicvideos.com/ </a:t>
            </a:r>
            <a:endParaRPr lang="de-DE" sz="1400" dirty="0">
              <a:solidFill>
                <a:srgbClr val="4C5F7E"/>
              </a:solidFill>
              <a:ea typeface="+mn-lt"/>
              <a:cs typeface="+mn-lt"/>
            </a:endParaRPr>
          </a:p>
          <a:p>
            <a:pPr marL="742950" indent="-285750">
              <a:buClr>
                <a:srgbClr val="B4CB4D"/>
              </a:buClr>
            </a:pPr>
            <a:r>
              <a:rPr lang="de-DE" sz="1400" dirty="0">
                <a:ea typeface="+mn-lt"/>
                <a:cs typeface="+mn-lt"/>
              </a:rPr>
              <a:t>Periodensystem – Royal Society of Chemistry (rsc.org): https://www.rsc.org/periodic-table</a:t>
            </a:r>
            <a:endParaRPr lang="de-DE" sz="1400" dirty="0">
              <a:cs typeface="Calibri"/>
            </a:endParaRPr>
          </a:p>
          <a:p>
            <a:pPr marL="742950" indent="-285750">
              <a:buClr>
                <a:srgbClr val="B4CB4D"/>
              </a:buClr>
            </a:pPr>
            <a:r>
              <a:rPr lang="de-DE" sz="1400" dirty="0">
                <a:ea typeface="+mn-lt"/>
                <a:cs typeface="+mn-lt"/>
              </a:rPr>
              <a:t>STEM</a:t>
            </a:r>
            <a:r>
              <a:rPr lang="de-DE" sz="1400" dirty="0" err="1">
                <a:ea typeface="+mn-lt"/>
                <a:cs typeface="+mn-lt"/>
              </a:rPr>
              <a:t>-Lernen</a:t>
            </a:r>
            <a:r>
              <a:rPr lang="de-DE" sz="1400" dirty="0">
                <a:ea typeface="+mn-lt"/>
                <a:cs typeface="+mn-lt"/>
              </a:rPr>
              <a:t>; Mein Lieblingselement: </a:t>
            </a:r>
            <a:r>
              <a:rPr lang="de-DE" sz="1400" dirty="0">
                <a:ea typeface="+mn-lt"/>
                <a:cs typeface="+mn-lt"/>
                <a:hlinkClick r:id="rId3"/>
              </a:rPr>
              <a:t>https://www.stem.org.uk/rx322u</a:t>
            </a:r>
            <a:endParaRPr lang="de-DE" sz="1400" dirty="0">
              <a:cs typeface="Calibri"/>
            </a:endParaRPr>
          </a:p>
          <a:p>
            <a:pPr marL="742950" indent="-285750">
              <a:buClr>
                <a:srgbClr val="B4CB4D"/>
              </a:buClr>
            </a:pPr>
            <a:r>
              <a:rPr lang="de-DE" sz="1400" dirty="0">
                <a:ea typeface="+mn-lt"/>
                <a:cs typeface="+mn-lt"/>
                <a:hlinkClick r:id="rId4"/>
              </a:rPr>
              <a:t>EuChemS Element </a:t>
            </a:r>
            <a:r>
              <a:rPr lang="de-DE" sz="1400" dirty="0" err="1">
                <a:ea typeface="+mn-lt"/>
                <a:cs typeface="+mn-lt"/>
                <a:hlinkClick r:id="rId4"/>
              </a:rPr>
              <a:t>Scarcity</a:t>
            </a:r>
            <a:r>
              <a:rPr lang="de-DE" sz="1400" dirty="0">
                <a:ea typeface="+mn-lt"/>
                <a:cs typeface="+mn-lt"/>
                <a:hlinkClick r:id="rId4"/>
              </a:rPr>
              <a:t>: </a:t>
            </a:r>
            <a:r>
              <a:rPr lang="de-DE" sz="1400" dirty="0">
                <a:ea typeface="+mn-lt"/>
                <a:cs typeface="+mn-lt"/>
                <a:hlinkClick r:id="rId5"/>
              </a:rPr>
              <a:t> https://www.euchems.edu/euchems-periodic-table/</a:t>
            </a:r>
            <a:endParaRPr lang="de-DE" sz="1400" dirty="0">
              <a:cs typeface="Calibri"/>
            </a:endParaRPr>
          </a:p>
          <a:p>
            <a:pPr marL="742950" indent="-285750">
              <a:buClr>
                <a:srgbClr val="B4CB4D"/>
              </a:buClr>
            </a:pPr>
            <a:r>
              <a:rPr lang="de-DE" sz="1400" dirty="0">
                <a:ea typeface="+mn-lt"/>
                <a:cs typeface="+mn-lt"/>
                <a:hlinkClick r:id="rId6"/>
              </a:rPr>
              <a:t>Blaue Flammen und </a:t>
            </a:r>
            <a:r>
              <a:rPr lang="de-DE" sz="1400" dirty="0" err="1">
                <a:ea typeface="+mn-lt"/>
                <a:cs typeface="+mn-lt"/>
                <a:hlinkClick r:id="rId6"/>
              </a:rPr>
              <a:t>der größte hochsaure </a:t>
            </a:r>
            <a:r>
              <a:rPr lang="de-DE" sz="1400" dirty="0">
                <a:ea typeface="+mn-lt"/>
                <a:cs typeface="+mn-lt"/>
                <a:hlinkClick r:id="rId6"/>
              </a:rPr>
              <a:t>See </a:t>
            </a:r>
            <a:r>
              <a:rPr lang="de-DE" sz="1400" dirty="0" err="1">
                <a:ea typeface="+mn-lt"/>
                <a:cs typeface="+mn-lt"/>
                <a:hlinkClick r:id="rId6"/>
              </a:rPr>
              <a:t>der </a:t>
            </a:r>
            <a:r>
              <a:rPr lang="de-DE" sz="1400" dirty="0">
                <a:ea typeface="+mn-lt"/>
                <a:cs typeface="+mn-lt"/>
                <a:hlinkClick r:id="rId6"/>
              </a:rPr>
              <a:t>Welt (geology.com)</a:t>
            </a:r>
            <a:endParaRPr lang="de-DE" sz="1400" dirty="0">
              <a:cs typeface="Calibri"/>
            </a:endParaRPr>
          </a:p>
        </p:txBody>
      </p:sp>
      <p:sp>
        <p:nvSpPr>
          <p:cNvPr id="4" name="Slide Number Placeholder 3">
            <a:extLst>
              <a:ext uri="{FF2B5EF4-FFF2-40B4-BE49-F238E27FC236}">
                <a16:creationId xmlns:a16="http://schemas.microsoft.com/office/drawing/2014/main" id="{CA54DB50-8C89-429B-B467-61FE28668D8B}"/>
              </a:ext>
            </a:extLst>
          </p:cNvPr>
          <p:cNvSpPr>
            <a:spLocks noGrp="1"/>
          </p:cNvSpPr>
          <p:nvPr>
            <p:ph type="sldNum" sz="quarter" idx="11"/>
          </p:nvPr>
        </p:nvSpPr>
        <p:spPr/>
        <p:txBody>
          <a:bodyPr/>
          <a:lstStyle/>
          <a:p>
            <a:r>
              <a:rPr lang="es-ES_tradnl" sz="1200"/>
              <a:t>| </a:t>
            </a:r>
            <a:fld id="{9DD0088F-7E4A-9C4B-9ED2-72FAF1293163}" type="slidenum">
              <a:rPr lang="es-ES_tradnl" smtClean="0"/>
              <a:t>25</a:t>
            </a:fld>
            <a:endParaRPr lang="es-ES_tradnl"/>
          </a:p>
        </p:txBody>
      </p:sp>
      <p:sp>
        <p:nvSpPr>
          <p:cNvPr id="5" name="Footer Placeholder 4">
            <a:extLst>
              <a:ext uri="{FF2B5EF4-FFF2-40B4-BE49-F238E27FC236}">
                <a16:creationId xmlns:a16="http://schemas.microsoft.com/office/drawing/2014/main" id="{0CBC8FC1-2A61-452C-BFF9-47ECCEED28F4}"/>
              </a:ext>
            </a:extLst>
          </p:cNvPr>
          <p:cNvSpPr>
            <a:spLocks noGrp="1"/>
          </p:cNvSpPr>
          <p:nvPr>
            <p:ph type="ftr" sz="quarter" idx="3"/>
          </p:nvPr>
        </p:nvSpPr>
        <p:spPr>
          <a:xfrm>
            <a:off x="7696201" y="55319"/>
            <a:ext cx="3110179" cy="365125"/>
          </a:xfrm>
          <a:prstGeom prst="rect">
            <a:avLst/>
          </a:prstGeom>
        </p:spPr>
        <p:txBody>
          <a:bodyPr vert="horz" lIns="91440" tIns="45720" rIns="91440" bIns="45720" rtlCol="0" anchor="ctr"/>
          <a:lstStyle>
            <a:defPPr>
              <a:defRPr lang="de-DE"/>
            </a:defPPr>
            <a:lvl1pPr marL="0" algn="ctr" defTabSz="457200" rtl="0" eaLnBrk="1" latinLnBrk="0" hangingPunct="1">
              <a:defRPr sz="800" b="1" kern="1200">
                <a:solidFill>
                  <a:schemeClr val="tx1">
                    <a:tint val="75000"/>
                  </a:schemeClr>
                </a:solidFill>
                <a:latin typeface="Avenir Book" charset="0"/>
                <a:ea typeface="Avenir Book" charset="0"/>
                <a:cs typeface="Avenir Book"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solidFill>
                  <a:srgbClr val="CC023B"/>
                </a:solidFill>
              </a:rPr>
              <a:t>STEMkey</a:t>
            </a:r>
          </a:p>
        </p:txBody>
      </p:sp>
      <p:pic>
        <p:nvPicPr>
          <p:cNvPr id="13" name="Picture 5">
            <a:extLst>
              <a:ext uri="{FF2B5EF4-FFF2-40B4-BE49-F238E27FC236}">
                <a16:creationId xmlns:a16="http://schemas.microsoft.com/office/drawing/2014/main" id="{FB060384-F87E-4F42-9879-89BAFAD30B74}"/>
              </a:ext>
            </a:extLst>
          </p:cNvPr>
          <p:cNvPicPr>
            <a:picLocks noChangeAspect="1"/>
          </p:cNvPicPr>
          <p:nvPr/>
        </p:nvPicPr>
        <p:blipFill>
          <a:blip r:embed="rId7"/>
          <a:stretch>
            <a:fillRect/>
          </a:stretch>
        </p:blipFill>
        <p:spPr>
          <a:xfrm>
            <a:off x="7765753" y="75519"/>
            <a:ext cx="1196454" cy="1128216"/>
          </a:xfrm>
          <a:prstGeom prst="rect">
            <a:avLst/>
          </a:prstGeom>
        </p:spPr>
      </p:pic>
      <p:pic>
        <p:nvPicPr>
          <p:cNvPr id="14" name="Picture 14">
            <a:extLst>
              <a:ext uri="{FF2B5EF4-FFF2-40B4-BE49-F238E27FC236}">
                <a16:creationId xmlns:a16="http://schemas.microsoft.com/office/drawing/2014/main" id="{A5E2B6D2-B66D-4F14-BBFE-CBD4483FEF27}"/>
              </a:ext>
            </a:extLst>
          </p:cNvPr>
          <p:cNvPicPr>
            <a:picLocks noChangeAspect="1"/>
          </p:cNvPicPr>
          <p:nvPr/>
        </p:nvPicPr>
        <p:blipFill rotWithShape="1">
          <a:blip r:embed="rId8"/>
          <a:srcRect l="7884" t="13970" r="5709" b="3676"/>
          <a:stretch/>
        </p:blipFill>
        <p:spPr>
          <a:xfrm>
            <a:off x="9253419" y="4108805"/>
            <a:ext cx="2370303" cy="1270740"/>
          </a:xfrm>
          <a:prstGeom prst="rect">
            <a:avLst/>
          </a:prstGeom>
        </p:spPr>
      </p:pic>
      <p:pic>
        <p:nvPicPr>
          <p:cNvPr id="6" name="Picture 7" descr="A picture containing text, clock, gauge&#10;&#10;Description automatically generated">
            <a:extLst>
              <a:ext uri="{FF2B5EF4-FFF2-40B4-BE49-F238E27FC236}">
                <a16:creationId xmlns:a16="http://schemas.microsoft.com/office/drawing/2014/main" id="{0980D554-EA45-48C8-BBB8-35C1102702D4}"/>
              </a:ext>
            </a:extLst>
          </p:cNvPr>
          <p:cNvPicPr>
            <a:picLocks noChangeAspect="1"/>
          </p:cNvPicPr>
          <p:nvPr/>
        </p:nvPicPr>
        <p:blipFill>
          <a:blip r:embed="rId9"/>
          <a:stretch>
            <a:fillRect/>
          </a:stretch>
        </p:blipFill>
        <p:spPr>
          <a:xfrm>
            <a:off x="9029056" y="65624"/>
            <a:ext cx="1185082" cy="1139589"/>
          </a:xfrm>
          <a:prstGeom prst="rect">
            <a:avLst/>
          </a:prstGeom>
        </p:spPr>
      </p:pic>
    </p:spTree>
    <p:extLst>
      <p:ext uri="{BB962C8B-B14F-4D97-AF65-F5344CB8AC3E}">
        <p14:creationId xmlns:p14="http://schemas.microsoft.com/office/powerpoint/2010/main" val="29899182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E4802-42B3-445A-9AF9-B378DAD75F02}"/>
              </a:ext>
            </a:extLst>
          </p:cNvPr>
          <p:cNvSpPr>
            <a:spLocks noGrp="1"/>
          </p:cNvSpPr>
          <p:nvPr>
            <p:ph type="title"/>
          </p:nvPr>
        </p:nvSpPr>
        <p:spPr/>
        <p:txBody>
          <a:bodyPr/>
          <a:lstStyle/>
          <a:p>
            <a:r>
              <a:rPr lang="nb-NO">
                <a:latin typeface="Avenir Book"/>
              </a:rPr>
              <a:t>2.3 </a:t>
            </a:r>
            <a:r>
              <a:rPr lang="nb-NO" err="1">
                <a:latin typeface="Avenir Book"/>
              </a:rPr>
              <a:t>Die </a:t>
            </a:r>
            <a:r>
              <a:rPr lang="nb-NO">
                <a:latin typeface="Avenir Book"/>
              </a:rPr>
              <a:t>Elemente </a:t>
            </a:r>
            <a:r>
              <a:rPr lang="nb-NO" err="1">
                <a:latin typeface="Avenir Book"/>
              </a:rPr>
              <a:t>kennenlernen</a:t>
            </a:r>
            <a:r>
              <a:rPr lang="nb-NO">
                <a:latin typeface="Avenir Book"/>
              </a:rPr>
              <a:t> 2</a:t>
            </a:r>
            <a:endParaRPr lang="en-US"/>
          </a:p>
        </p:txBody>
      </p:sp>
      <p:sp>
        <p:nvSpPr>
          <p:cNvPr id="3" name="Content Placeholder 2">
            <a:extLst>
              <a:ext uri="{FF2B5EF4-FFF2-40B4-BE49-F238E27FC236}">
                <a16:creationId xmlns:a16="http://schemas.microsoft.com/office/drawing/2014/main" id="{05A1EAA4-723C-4C0C-8186-A7369DE46707}"/>
              </a:ext>
            </a:extLst>
          </p:cNvPr>
          <p:cNvSpPr>
            <a:spLocks noGrp="1"/>
          </p:cNvSpPr>
          <p:nvPr>
            <p:ph idx="1"/>
          </p:nvPr>
        </p:nvSpPr>
        <p:spPr/>
        <p:txBody>
          <a:bodyPr vert="horz" lIns="91440" tIns="45720" rIns="91440" bIns="45720" rtlCol="0" anchor="t">
            <a:normAutofit fontScale="92500" lnSpcReduction="20000"/>
          </a:bodyPr>
          <a:lstStyle/>
          <a:p>
            <a:r>
              <a:rPr lang="en-US" dirty="0" err="1"/>
              <a:t>Jede</a:t>
            </a:r>
            <a:r>
              <a:rPr lang="en-US" dirty="0"/>
              <a:t> Gruppe </a:t>
            </a:r>
            <a:r>
              <a:rPr lang="en-US" dirty="0" err="1"/>
              <a:t>hält</a:t>
            </a:r>
            <a:r>
              <a:rPr lang="en-US" dirty="0"/>
              <a:t> </a:t>
            </a:r>
            <a:r>
              <a:rPr lang="en-US" dirty="0" err="1"/>
              <a:t>eine</a:t>
            </a:r>
            <a:r>
              <a:rPr lang="en-US" dirty="0"/>
              <a:t> 3-minütige </a:t>
            </a:r>
            <a:r>
              <a:rPr lang="en-US" dirty="0" err="1"/>
              <a:t>Schnellpräsentation</a:t>
            </a:r>
            <a:r>
              <a:rPr lang="en-US" dirty="0"/>
              <a:t> </a:t>
            </a:r>
            <a:r>
              <a:rPr lang="en-US" dirty="0" err="1"/>
              <a:t>vor</a:t>
            </a:r>
            <a:r>
              <a:rPr lang="en-US" dirty="0"/>
              <a:t> dem Kurs.</a:t>
            </a:r>
          </a:p>
          <a:p>
            <a:endParaRPr lang="en-US" dirty="0"/>
          </a:p>
          <a:p>
            <a:r>
              <a:rPr lang="en-US" dirty="0" err="1"/>
              <a:t>Diskutiert</a:t>
            </a:r>
            <a:r>
              <a:rPr lang="en-US" dirty="0"/>
              <a:t> </a:t>
            </a:r>
            <a:r>
              <a:rPr lang="en-US" dirty="0" err="1"/>
              <a:t>im</a:t>
            </a:r>
            <a:r>
              <a:rPr lang="en-US" dirty="0"/>
              <a:t> Kurs:</a:t>
            </a:r>
          </a:p>
          <a:p>
            <a:r>
              <a:rPr lang="en-US" dirty="0"/>
              <a:t>Was </a:t>
            </a:r>
            <a:r>
              <a:rPr lang="en-US" dirty="0" err="1"/>
              <a:t>haben</a:t>
            </a:r>
            <a:r>
              <a:rPr lang="en-US" dirty="0"/>
              <a:t> Sie </a:t>
            </a:r>
            <a:r>
              <a:rPr lang="en-US" dirty="0" err="1"/>
              <a:t>durch</a:t>
            </a:r>
            <a:r>
              <a:rPr lang="en-US" dirty="0"/>
              <a:t> die Arbeit an </a:t>
            </a:r>
            <a:r>
              <a:rPr lang="en-US" dirty="0" err="1"/>
              <a:t>dieser</a:t>
            </a:r>
            <a:r>
              <a:rPr lang="en-US" dirty="0"/>
              <a:t> </a:t>
            </a:r>
            <a:r>
              <a:rPr lang="en-US" dirty="0" err="1"/>
              <a:t>Präsentation</a:t>
            </a:r>
            <a:r>
              <a:rPr lang="en-US" dirty="0"/>
              <a:t> </a:t>
            </a:r>
            <a:r>
              <a:rPr lang="en-US" dirty="0" err="1"/>
              <a:t>über</a:t>
            </a:r>
            <a:r>
              <a:rPr lang="en-US" dirty="0"/>
              <a:t> die </a:t>
            </a:r>
            <a:r>
              <a:rPr lang="en-US" dirty="0" err="1"/>
              <a:t>Elemente</a:t>
            </a:r>
            <a:r>
              <a:rPr lang="en-US" dirty="0"/>
              <a:t> </a:t>
            </a:r>
            <a:r>
              <a:rPr lang="en-US" dirty="0" err="1"/>
              <a:t>gelernt</a:t>
            </a:r>
            <a:r>
              <a:rPr lang="en-US" dirty="0"/>
              <a:t>?</a:t>
            </a:r>
          </a:p>
          <a:p>
            <a:r>
              <a:rPr lang="en-US" dirty="0" err="1"/>
              <a:t>Inwiefern</a:t>
            </a:r>
            <a:r>
              <a:rPr lang="en-US" dirty="0"/>
              <a:t> </a:t>
            </a:r>
            <a:r>
              <a:rPr lang="en-US" dirty="0" err="1"/>
              <a:t>sind</a:t>
            </a:r>
            <a:r>
              <a:rPr lang="en-US" dirty="0"/>
              <a:t> die </a:t>
            </a:r>
            <a:r>
              <a:rPr lang="en-US" dirty="0" err="1"/>
              <a:t>Elemente</a:t>
            </a:r>
            <a:r>
              <a:rPr lang="en-US" dirty="0"/>
              <a:t>, die Ihnen </a:t>
            </a:r>
            <a:r>
              <a:rPr lang="en-US" dirty="0" err="1"/>
              <a:t>vorgestellt</a:t>
            </a:r>
            <a:r>
              <a:rPr lang="en-US" dirty="0"/>
              <a:t> </a:t>
            </a:r>
            <a:r>
              <a:rPr lang="en-US" dirty="0" err="1"/>
              <a:t>wurden</a:t>
            </a:r>
            <a:r>
              <a:rPr lang="en-US" dirty="0"/>
              <a:t>, für </a:t>
            </a:r>
            <a:r>
              <a:rPr lang="en-US" dirty="0" err="1"/>
              <a:t>Ihr</a:t>
            </a:r>
            <a:r>
              <a:rPr lang="en-US" dirty="0"/>
              <a:t> Leben relevant? </a:t>
            </a:r>
          </a:p>
          <a:p>
            <a:endParaRPr lang="en-US" dirty="0"/>
          </a:p>
          <a:p>
            <a:pPr marL="0" indent="0">
              <a:buNone/>
            </a:pPr>
            <a:r>
              <a:rPr lang="en-US" dirty="0" err="1"/>
              <a:t>Im</a:t>
            </a:r>
            <a:r>
              <a:rPr lang="en-US" dirty="0"/>
              <a:t> </a:t>
            </a:r>
            <a:r>
              <a:rPr lang="en-US" dirty="0" err="1"/>
              <a:t>nächsten</a:t>
            </a:r>
            <a:r>
              <a:rPr lang="en-US" dirty="0"/>
              <a:t> </a:t>
            </a:r>
            <a:r>
              <a:rPr lang="en-US" dirty="0" err="1"/>
              <a:t>Abschnitt</a:t>
            </a:r>
            <a:r>
              <a:rPr lang="en-US" dirty="0"/>
              <a:t> </a:t>
            </a:r>
            <a:r>
              <a:rPr lang="en-US" dirty="0" err="1"/>
              <a:t>erfahren</a:t>
            </a:r>
            <a:r>
              <a:rPr lang="en-US" dirty="0"/>
              <a:t> Sie </a:t>
            </a:r>
            <a:r>
              <a:rPr lang="en-US" dirty="0" err="1"/>
              <a:t>mehr</a:t>
            </a:r>
            <a:r>
              <a:rPr lang="en-US" dirty="0"/>
              <a:t> </a:t>
            </a:r>
            <a:r>
              <a:rPr lang="en-US" dirty="0" err="1"/>
              <a:t>über</a:t>
            </a:r>
            <a:r>
              <a:rPr lang="en-US" dirty="0"/>
              <a:t> den </a:t>
            </a:r>
            <a:r>
              <a:rPr lang="en-US" dirty="0" err="1"/>
              <a:t>Zusammenhang</a:t>
            </a:r>
            <a:r>
              <a:rPr lang="en-US" dirty="0"/>
              <a:t> </a:t>
            </a:r>
            <a:r>
              <a:rPr lang="en-US" dirty="0" err="1"/>
              <a:t>zwischen</a:t>
            </a:r>
            <a:r>
              <a:rPr lang="en-US" dirty="0"/>
              <a:t> den </a:t>
            </a:r>
            <a:r>
              <a:rPr lang="en-US" dirty="0" err="1"/>
              <a:t>Eigenschaften</a:t>
            </a:r>
            <a:r>
              <a:rPr lang="en-US" dirty="0"/>
              <a:t> der </a:t>
            </a:r>
            <a:r>
              <a:rPr lang="en-US" dirty="0" err="1"/>
              <a:t>Elemente</a:t>
            </a:r>
            <a:r>
              <a:rPr lang="en-US" dirty="0"/>
              <a:t> und </a:t>
            </a:r>
            <a:r>
              <a:rPr lang="en-US" dirty="0" err="1"/>
              <a:t>ihrer</a:t>
            </a:r>
            <a:r>
              <a:rPr lang="en-US" dirty="0"/>
              <a:t> Position </a:t>
            </a:r>
            <a:r>
              <a:rPr lang="en-US" dirty="0" err="1"/>
              <a:t>im</a:t>
            </a:r>
            <a:r>
              <a:rPr lang="en-US" dirty="0"/>
              <a:t> </a:t>
            </a:r>
            <a:r>
              <a:rPr lang="en-US" dirty="0" err="1"/>
              <a:t>Periodensystem</a:t>
            </a:r>
            <a:r>
              <a:rPr lang="en-US" dirty="0"/>
              <a:t>. </a:t>
            </a:r>
          </a:p>
        </p:txBody>
      </p:sp>
      <p:sp>
        <p:nvSpPr>
          <p:cNvPr id="4" name="Slide Number Placeholder 3">
            <a:extLst>
              <a:ext uri="{FF2B5EF4-FFF2-40B4-BE49-F238E27FC236}">
                <a16:creationId xmlns:a16="http://schemas.microsoft.com/office/drawing/2014/main" id="{7B91ADDD-2A47-4578-B33F-0D040DED82FE}"/>
              </a:ext>
            </a:extLst>
          </p:cNvPr>
          <p:cNvSpPr>
            <a:spLocks noGrp="1"/>
          </p:cNvSpPr>
          <p:nvPr>
            <p:ph type="sldNum" sz="quarter" idx="11"/>
          </p:nvPr>
        </p:nvSpPr>
        <p:spPr/>
        <p:txBody>
          <a:bodyPr/>
          <a:lstStyle/>
          <a:p>
            <a:r>
              <a:rPr lang="es-ES_tradnl" sz="1200"/>
              <a:t>| </a:t>
            </a:r>
            <a:fld id="{9DD0088F-7E4A-9C4B-9ED2-72FAF1293163}" type="slidenum">
              <a:rPr lang="es-ES_tradnl" smtClean="0"/>
              <a:t>26</a:t>
            </a:fld>
            <a:endParaRPr lang="es-ES_tradnl"/>
          </a:p>
        </p:txBody>
      </p:sp>
      <p:sp>
        <p:nvSpPr>
          <p:cNvPr id="5" name="Footer Placeholder 4">
            <a:extLst>
              <a:ext uri="{FF2B5EF4-FFF2-40B4-BE49-F238E27FC236}">
                <a16:creationId xmlns:a16="http://schemas.microsoft.com/office/drawing/2014/main" id="{E2395B5F-E448-4DD2-BAA4-014985D51029}"/>
              </a:ext>
            </a:extLst>
          </p:cNvPr>
          <p:cNvSpPr>
            <a:spLocks noGrp="1"/>
          </p:cNvSpPr>
          <p:nvPr>
            <p:ph type="ftr" sz="quarter" idx="3"/>
          </p:nvPr>
        </p:nvSpPr>
        <p:spPr>
          <a:xfrm>
            <a:off x="7696201" y="55319"/>
            <a:ext cx="3110179" cy="365125"/>
          </a:xfrm>
          <a:prstGeom prst="rect">
            <a:avLst/>
          </a:prstGeom>
        </p:spPr>
        <p:txBody>
          <a:bodyPr vert="horz" lIns="91440" tIns="45720" rIns="91440" bIns="45720" rtlCol="0" anchor="ctr"/>
          <a:lstStyle>
            <a:defPPr>
              <a:defRPr lang="de-DE"/>
            </a:defPPr>
            <a:lvl1pPr marL="0" algn="ctr" defTabSz="457200" rtl="0" eaLnBrk="1" latinLnBrk="0" hangingPunct="1">
              <a:defRPr sz="800" b="1" kern="1200">
                <a:solidFill>
                  <a:schemeClr val="tx1">
                    <a:tint val="75000"/>
                  </a:schemeClr>
                </a:solidFill>
                <a:latin typeface="Avenir Book" charset="0"/>
                <a:ea typeface="Avenir Book" charset="0"/>
                <a:cs typeface="Avenir Book"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solidFill>
                  <a:srgbClr val="CC023B"/>
                </a:solidFill>
              </a:rPr>
              <a:t>STEMkey</a:t>
            </a:r>
          </a:p>
        </p:txBody>
      </p:sp>
      <p:pic>
        <p:nvPicPr>
          <p:cNvPr id="11" name="Picture 7" descr="Icon&#10;&#10;Description automatically generated">
            <a:extLst>
              <a:ext uri="{FF2B5EF4-FFF2-40B4-BE49-F238E27FC236}">
                <a16:creationId xmlns:a16="http://schemas.microsoft.com/office/drawing/2014/main" id="{11BD4B97-369E-47E8-A665-AFD53504B478}"/>
              </a:ext>
            </a:extLst>
          </p:cNvPr>
          <p:cNvPicPr>
            <a:picLocks noChangeAspect="1"/>
          </p:cNvPicPr>
          <p:nvPr/>
        </p:nvPicPr>
        <p:blipFill>
          <a:blip r:embed="rId2"/>
          <a:stretch>
            <a:fillRect/>
          </a:stretch>
        </p:blipFill>
        <p:spPr>
          <a:xfrm>
            <a:off x="7692664" y="38242"/>
            <a:ext cx="1205695" cy="1198019"/>
          </a:xfrm>
          <a:prstGeom prst="rect">
            <a:avLst/>
          </a:prstGeom>
        </p:spPr>
      </p:pic>
      <p:pic>
        <p:nvPicPr>
          <p:cNvPr id="6" name="Picture 7">
            <a:extLst>
              <a:ext uri="{FF2B5EF4-FFF2-40B4-BE49-F238E27FC236}">
                <a16:creationId xmlns:a16="http://schemas.microsoft.com/office/drawing/2014/main" id="{C7AE64C7-758F-4C86-AE5F-C45F5443A4E0}"/>
              </a:ext>
            </a:extLst>
          </p:cNvPr>
          <p:cNvPicPr>
            <a:picLocks noChangeAspect="1"/>
          </p:cNvPicPr>
          <p:nvPr/>
        </p:nvPicPr>
        <p:blipFill>
          <a:blip r:embed="rId3"/>
          <a:stretch>
            <a:fillRect/>
          </a:stretch>
        </p:blipFill>
        <p:spPr>
          <a:xfrm>
            <a:off x="8982075" y="38100"/>
            <a:ext cx="1190625" cy="1200150"/>
          </a:xfrm>
          <a:prstGeom prst="rect">
            <a:avLst/>
          </a:prstGeom>
        </p:spPr>
      </p:pic>
    </p:spTree>
    <p:extLst>
      <p:ext uri="{BB962C8B-B14F-4D97-AF65-F5344CB8AC3E}">
        <p14:creationId xmlns:p14="http://schemas.microsoft.com/office/powerpoint/2010/main" val="29155753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2219325" y="1192192"/>
            <a:ext cx="7772400" cy="2475530"/>
          </a:xfrm>
        </p:spPr>
        <p:txBody>
          <a:bodyPr>
            <a:normAutofit fontScale="90000"/>
          </a:bodyPr>
          <a:lstStyle/>
          <a:p>
            <a:pPr>
              <a:spcBef>
                <a:spcPts val="600"/>
              </a:spcBef>
            </a:pPr>
            <a:br>
              <a:rPr lang="de-DE" sz="3600"/>
            </a:br>
            <a:r>
              <a:rPr lang="de-DE" sz="3600">
                <a:solidFill>
                  <a:srgbClr val="002369"/>
                </a:solidFill>
                <a:latin typeface="Avenir Book"/>
              </a:rPr>
              <a:t>IO</a:t>
            </a:r>
            <a:r>
              <a:rPr lang="de-DE" sz="3600" err="1">
                <a:solidFill>
                  <a:srgbClr val="002369"/>
                </a:solidFill>
                <a:latin typeface="Avenir Book"/>
              </a:rPr>
              <a:t>7</a:t>
            </a:r>
            <a:r>
              <a:rPr lang="de-DE" sz="3600">
                <a:solidFill>
                  <a:srgbClr val="002369"/>
                </a:solidFill>
                <a:latin typeface="Avenir Book"/>
              </a:rPr>
              <a:t> Das Periodensystem</a:t>
            </a:r>
            <a:br>
              <a:rPr lang="de-DE" sz="3600">
                <a:solidFill>
                  <a:srgbClr val="002369"/>
                </a:solidFill>
              </a:rPr>
            </a:br>
            <a:br>
              <a:rPr lang="de-DE" sz="3600">
                <a:latin typeface="Avenir Book"/>
              </a:rPr>
            </a:br>
            <a:r>
              <a:rPr lang="en-US" sz="2400">
                <a:latin typeface="Avenir Book"/>
              </a:rPr>
              <a:t>Teil 3: Einige Trends im Periodensystem verstehen</a:t>
            </a:r>
            <a:endParaRPr lang="de-DE" sz="2400" b="0">
              <a:latin typeface="Avenir Book"/>
            </a:endParaRPr>
          </a:p>
          <a:p>
            <a:pPr>
              <a:spcBef>
                <a:spcPts val="600"/>
              </a:spcBef>
            </a:pPr>
            <a:br>
              <a:rPr lang="de-DE" sz="3600"/>
            </a:br>
            <a:br>
              <a:rPr lang="de-DE" sz="3600"/>
            </a:br>
            <a:endParaRPr lang="en-US" sz="3600"/>
          </a:p>
        </p:txBody>
      </p:sp>
      <p:sp>
        <p:nvSpPr>
          <p:cNvPr id="8" name="Untertitel 2">
            <a:extLst>
              <a:ext uri="{FF2B5EF4-FFF2-40B4-BE49-F238E27FC236}">
                <a16:creationId xmlns:a16="http://schemas.microsoft.com/office/drawing/2014/main" id="{0A97CD6B-61A0-4386-A5CD-8A16C9350F1E}"/>
              </a:ext>
            </a:extLst>
          </p:cNvPr>
          <p:cNvSpPr>
            <a:spLocks noGrp="1"/>
          </p:cNvSpPr>
          <p:nvPr>
            <p:ph type="subTitle" idx="1"/>
          </p:nvPr>
        </p:nvSpPr>
        <p:spPr>
          <a:xfrm>
            <a:off x="696817" y="3814679"/>
            <a:ext cx="10798365" cy="1998086"/>
          </a:xfrm>
        </p:spPr>
        <p:txBody>
          <a:bodyPr vert="horz" lIns="91440" tIns="45720" rIns="91440" bIns="45720" rtlCol="0" anchor="t">
            <a:normAutofit fontScale="85000" lnSpcReduction="10000"/>
          </a:bodyPr>
          <a:lstStyle/>
          <a:p>
            <a:pPr algn="l"/>
            <a:r>
              <a:rPr lang="en-US" dirty="0" err="1"/>
              <a:t>Lernziel</a:t>
            </a:r>
            <a:r>
              <a:rPr lang="en-US" dirty="0"/>
              <a:t>: </a:t>
            </a:r>
          </a:p>
          <a:p>
            <a:pPr marL="285750" indent="-285750" algn="l">
              <a:buFont typeface="Arial" panose="020B0604020202020204" pitchFamily="34" charset="0"/>
              <a:buChar char="•"/>
            </a:pPr>
            <a:r>
              <a:rPr lang="en-US" sz="1800" b="0" i="0" dirty="0">
                <a:effectLst/>
                <a:latin typeface="Calibri Light" panose="020F0302020204030204" pitchFamily="34" charset="0"/>
              </a:rPr>
              <a:t>Das </a:t>
            </a:r>
            <a:r>
              <a:rPr lang="en-US" sz="1800" b="0" i="0" dirty="0" err="1">
                <a:effectLst/>
                <a:latin typeface="Calibri Light" panose="020F0302020204030204" pitchFamily="34" charset="0"/>
              </a:rPr>
              <a:t>Periodensystem</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als</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Informationsquelle</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zum</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Verständnis</a:t>
            </a:r>
            <a:r>
              <a:rPr lang="en-US" sz="1800" b="0" i="0" dirty="0">
                <a:effectLst/>
                <a:latin typeface="Calibri Light" panose="020F0302020204030204" pitchFamily="34" charset="0"/>
              </a:rPr>
              <a:t> der </a:t>
            </a:r>
            <a:r>
              <a:rPr lang="en-US" sz="1800" b="0" i="0" dirty="0" err="1">
                <a:effectLst/>
                <a:latin typeface="Calibri Light" panose="020F0302020204030204" pitchFamily="34" charset="0"/>
              </a:rPr>
              <a:t>Grundprinzipien</a:t>
            </a:r>
            <a:r>
              <a:rPr lang="en-US" sz="1800" b="0" i="0" dirty="0">
                <a:effectLst/>
                <a:latin typeface="Calibri Light" panose="020F0302020204030204" pitchFamily="34" charset="0"/>
              </a:rPr>
              <a:t> der </a:t>
            </a:r>
            <a:r>
              <a:rPr lang="en-US" sz="1800" b="0" i="0" dirty="0" err="1">
                <a:effectLst/>
                <a:latin typeface="Calibri Light" panose="020F0302020204030204" pitchFamily="34" charset="0"/>
              </a:rPr>
              <a:t>Zusammensetzung</a:t>
            </a:r>
            <a:r>
              <a:rPr lang="en-US" sz="1800" b="0" i="0" dirty="0">
                <a:effectLst/>
                <a:latin typeface="Calibri Light" panose="020F0302020204030204" pitchFamily="34" charset="0"/>
              </a:rPr>
              <a:t> von </a:t>
            </a:r>
            <a:r>
              <a:rPr lang="en-US" sz="1800" b="0" i="0" dirty="0" err="1">
                <a:effectLst/>
                <a:latin typeface="Calibri Light" panose="020F0302020204030204" pitchFamily="34" charset="0"/>
              </a:rPr>
              <a:t>Materie</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untersuchen</a:t>
            </a:r>
            <a:r>
              <a:rPr lang="en-US" sz="1800" b="0" i="0" dirty="0">
                <a:effectLst/>
                <a:latin typeface="Calibri Light" panose="020F0302020204030204" pitchFamily="34" charset="0"/>
              </a:rPr>
              <a:t>, z. B. um </a:t>
            </a:r>
            <a:r>
              <a:rPr lang="en-US" sz="1800" b="0" i="1" dirty="0">
                <a:effectLst/>
                <a:latin typeface="Calibri Light" panose="020F0302020204030204" pitchFamily="34" charset="0"/>
              </a:rPr>
              <a:t>Trends </a:t>
            </a:r>
            <a:r>
              <a:rPr lang="en-US" sz="1800" b="0" i="0" dirty="0" err="1">
                <a:effectLst/>
                <a:latin typeface="Calibri Light" panose="020F0302020204030204" pitchFamily="34" charset="0"/>
              </a:rPr>
              <a:t>wie</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Veränderungen</a:t>
            </a:r>
            <a:r>
              <a:rPr lang="en-US" sz="1800" b="0" i="0" dirty="0">
                <a:effectLst/>
                <a:latin typeface="Calibri Light" panose="020F0302020204030204" pitchFamily="34" charset="0"/>
              </a:rPr>
              <a:t> des </a:t>
            </a:r>
            <a:r>
              <a:rPr lang="en-US" sz="1800" b="0" i="0" dirty="0" err="1">
                <a:effectLst/>
                <a:latin typeface="Calibri Light" panose="020F0302020204030204" pitchFamily="34" charset="0"/>
              </a:rPr>
              <a:t>Atomdurchmessers</a:t>
            </a:r>
            <a:r>
              <a:rPr lang="en-US" sz="1800" b="0" i="0" dirty="0">
                <a:effectLst/>
                <a:latin typeface="Calibri Light" panose="020F0302020204030204" pitchFamily="34" charset="0"/>
              </a:rPr>
              <a:t> und der </a:t>
            </a:r>
            <a:r>
              <a:rPr lang="en-US" sz="1800" b="0" i="0" dirty="0" err="1">
                <a:effectLst/>
                <a:latin typeface="Calibri Light" panose="020F0302020204030204" pitchFamily="34" charset="0"/>
              </a:rPr>
              <a:t>Elektronegativität</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im</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Periodensystem</a:t>
            </a:r>
            <a:r>
              <a:rPr lang="en-US" sz="1800" b="0" i="0" dirty="0">
                <a:effectLst/>
                <a:latin typeface="Calibri Light" panose="020F0302020204030204" pitchFamily="34" charset="0"/>
              </a:rPr>
              <a:t> </a:t>
            </a:r>
            <a:r>
              <a:rPr lang="en-US" sz="1800" b="0" i="1" dirty="0" err="1">
                <a:effectLst/>
                <a:latin typeface="Calibri Light" panose="020F0302020204030204" pitchFamily="34" charset="0"/>
              </a:rPr>
              <a:t>zu</a:t>
            </a:r>
            <a:r>
              <a:rPr lang="en-US" sz="1800" b="0" i="1" dirty="0">
                <a:effectLst/>
                <a:latin typeface="Calibri Light" panose="020F0302020204030204" pitchFamily="34" charset="0"/>
              </a:rPr>
              <a:t> </a:t>
            </a:r>
            <a:r>
              <a:rPr lang="en-US" sz="1800" b="0" i="1" dirty="0" err="1">
                <a:effectLst/>
                <a:latin typeface="Calibri Light" panose="020F0302020204030204" pitchFamily="34" charset="0"/>
              </a:rPr>
              <a:t>erklären</a:t>
            </a:r>
            <a:r>
              <a:rPr lang="en-US" sz="1800" b="0" i="0" dirty="0">
                <a:effectLst/>
                <a:latin typeface="Calibri Light" panose="020F0302020204030204" pitchFamily="34" charset="0"/>
              </a:rPr>
              <a:t>.</a:t>
            </a:r>
          </a:p>
          <a:p>
            <a:pPr algn="l"/>
            <a:r>
              <a:rPr lang="en-US" sz="1800" dirty="0" err="1">
                <a:latin typeface="Calibri Light" panose="020F0302020204030204" pitchFamily="34" charset="0"/>
              </a:rPr>
              <a:t>Teilziele</a:t>
            </a:r>
            <a:r>
              <a:rPr lang="en-US" sz="1800" dirty="0">
                <a:latin typeface="Calibri Light" panose="020F0302020204030204" pitchFamily="34" charset="0"/>
              </a:rPr>
              <a:t>:</a:t>
            </a:r>
          </a:p>
          <a:p>
            <a:pPr algn="just" rtl="0" fontAlgn="base">
              <a:buFont typeface="Arial" panose="020B0604020202020204" pitchFamily="34" charset="0"/>
              <a:buChar char="•"/>
            </a:pPr>
            <a:r>
              <a:rPr lang="en-US" sz="1800" b="0" i="0" dirty="0" err="1">
                <a:effectLst/>
                <a:latin typeface="Calibri Light" panose="020F0302020204030204" pitchFamily="34" charset="0"/>
                <a:cs typeface="Calibri Light" panose="020F0302020204030204" pitchFamily="34" charset="0"/>
              </a:rPr>
              <a:t>Diskutieren</a:t>
            </a:r>
            <a:r>
              <a:rPr lang="en-US" sz="1800" b="0" i="0" dirty="0">
                <a:effectLst/>
                <a:latin typeface="Calibri Light" panose="020F0302020204030204" pitchFamily="34" charset="0"/>
                <a:cs typeface="Calibri Light" panose="020F0302020204030204" pitchFamily="34" charset="0"/>
              </a:rPr>
              <a:t>, </a:t>
            </a:r>
            <a:r>
              <a:rPr lang="en-US" sz="1800" b="0" i="0" dirty="0" err="1">
                <a:effectLst/>
                <a:latin typeface="Calibri Light" panose="020F0302020204030204" pitchFamily="34" charset="0"/>
                <a:cs typeface="Calibri Light" panose="020F0302020204030204" pitchFamily="34" charset="0"/>
              </a:rPr>
              <a:t>inwiefern</a:t>
            </a:r>
            <a:r>
              <a:rPr lang="en-US" sz="1800" b="0" i="0" dirty="0">
                <a:effectLst/>
                <a:latin typeface="Calibri Light" panose="020F0302020204030204" pitchFamily="34" charset="0"/>
                <a:cs typeface="Calibri Light" panose="020F0302020204030204" pitchFamily="34" charset="0"/>
              </a:rPr>
              <a:t> die </a:t>
            </a:r>
            <a:r>
              <a:rPr lang="en-US" sz="1800" b="0" i="0" dirty="0" err="1">
                <a:effectLst/>
                <a:latin typeface="Calibri Light" panose="020F0302020204030204" pitchFamily="34" charset="0"/>
                <a:cs typeface="Calibri Light" panose="020F0302020204030204" pitchFamily="34" charset="0"/>
              </a:rPr>
              <a:t>Oktettregel</a:t>
            </a:r>
            <a:r>
              <a:rPr lang="en-US" sz="1800" b="0" i="0" dirty="0">
                <a:effectLst/>
                <a:latin typeface="Calibri Light" panose="020F0302020204030204" pitchFamily="34" charset="0"/>
                <a:cs typeface="Calibri Light" panose="020F0302020204030204" pitchFamily="34" charset="0"/>
              </a:rPr>
              <a:t> </a:t>
            </a:r>
            <a:r>
              <a:rPr lang="en-US" sz="1800" b="0" i="0" dirty="0" err="1">
                <a:effectLst/>
                <a:latin typeface="Calibri Light" panose="020F0302020204030204" pitchFamily="34" charset="0"/>
                <a:cs typeface="Calibri Light" panose="020F0302020204030204" pitchFamily="34" charset="0"/>
              </a:rPr>
              <a:t>sowohl</a:t>
            </a:r>
            <a:r>
              <a:rPr lang="en-US" sz="1800" b="0" i="0" dirty="0">
                <a:effectLst/>
                <a:latin typeface="Calibri Light" panose="020F0302020204030204" pitchFamily="34" charset="0"/>
                <a:cs typeface="Calibri Light" panose="020F0302020204030204" pitchFamily="34" charset="0"/>
              </a:rPr>
              <a:t> </a:t>
            </a:r>
            <a:r>
              <a:rPr lang="en-US" sz="1800" b="0" i="0" dirty="0" err="1">
                <a:effectLst/>
                <a:latin typeface="Calibri Light" panose="020F0302020204030204" pitchFamily="34" charset="0"/>
                <a:cs typeface="Calibri Light" panose="020F0302020204030204" pitchFamily="34" charset="0"/>
              </a:rPr>
              <a:t>eine</a:t>
            </a:r>
            <a:r>
              <a:rPr lang="en-US" sz="1800" b="0" i="0" dirty="0">
                <a:effectLst/>
                <a:latin typeface="Calibri Light" panose="020F0302020204030204" pitchFamily="34" charset="0"/>
                <a:cs typeface="Calibri Light" panose="020F0302020204030204" pitchFamily="34" charset="0"/>
              </a:rPr>
              <a:t> </a:t>
            </a:r>
            <a:r>
              <a:rPr lang="en-US" sz="1800" b="0" i="0" dirty="0" err="1">
                <a:effectLst/>
                <a:latin typeface="Calibri Light" panose="020F0302020204030204" pitchFamily="34" charset="0"/>
                <a:cs typeface="Calibri Light" panose="020F0302020204030204" pitchFamily="34" charset="0"/>
              </a:rPr>
              <a:t>Informationsquelle</a:t>
            </a:r>
            <a:r>
              <a:rPr lang="en-US" sz="1800" b="0" i="0" dirty="0">
                <a:effectLst/>
                <a:latin typeface="Calibri Light" panose="020F0302020204030204" pitchFamily="34" charset="0"/>
                <a:cs typeface="Calibri Light" panose="020F0302020204030204" pitchFamily="34" charset="0"/>
              </a:rPr>
              <a:t> </a:t>
            </a:r>
            <a:r>
              <a:rPr lang="en-US" sz="1800" b="0" i="0" dirty="0" err="1">
                <a:effectLst/>
                <a:latin typeface="Calibri Light" panose="020F0302020204030204" pitchFamily="34" charset="0"/>
                <a:cs typeface="Calibri Light" panose="020F0302020204030204" pitchFamily="34" charset="0"/>
              </a:rPr>
              <a:t>als</a:t>
            </a:r>
            <a:r>
              <a:rPr lang="en-US" sz="1800" b="0" i="0" dirty="0">
                <a:effectLst/>
                <a:latin typeface="Calibri Light" panose="020F0302020204030204" pitchFamily="34" charset="0"/>
                <a:cs typeface="Calibri Light" panose="020F0302020204030204" pitchFamily="34" charset="0"/>
              </a:rPr>
              <a:t> </a:t>
            </a:r>
            <a:r>
              <a:rPr lang="en-US" sz="1800" b="0" i="0" dirty="0" err="1">
                <a:effectLst/>
                <a:latin typeface="Calibri Light" panose="020F0302020204030204" pitchFamily="34" charset="0"/>
                <a:cs typeface="Calibri Light" panose="020F0302020204030204" pitchFamily="34" charset="0"/>
              </a:rPr>
              <a:t>auch</a:t>
            </a:r>
            <a:r>
              <a:rPr lang="en-US" sz="1800" b="0" i="0" dirty="0">
                <a:effectLst/>
                <a:latin typeface="Calibri Light" panose="020F0302020204030204" pitchFamily="34" charset="0"/>
                <a:cs typeface="Calibri Light" panose="020F0302020204030204" pitchFamily="34" charset="0"/>
              </a:rPr>
              <a:t> </a:t>
            </a:r>
            <a:r>
              <a:rPr lang="en-US" sz="1800" b="0" i="0" dirty="0" err="1">
                <a:effectLst/>
                <a:latin typeface="Calibri Light" panose="020F0302020204030204" pitchFamily="34" charset="0"/>
                <a:cs typeface="Calibri Light" panose="020F0302020204030204" pitchFamily="34" charset="0"/>
              </a:rPr>
              <a:t>eine</a:t>
            </a:r>
            <a:r>
              <a:rPr lang="en-US" sz="1800" b="0" i="0" dirty="0">
                <a:effectLst/>
                <a:latin typeface="Calibri Light" panose="020F0302020204030204" pitchFamily="34" charset="0"/>
                <a:cs typeface="Calibri Light" panose="020F0302020204030204" pitchFamily="34" charset="0"/>
              </a:rPr>
              <a:t> Quelle für </a:t>
            </a:r>
            <a:r>
              <a:rPr lang="en-US" sz="1800" b="0" i="0" dirty="0" err="1">
                <a:effectLst/>
                <a:latin typeface="Calibri Light" panose="020F0302020204030204" pitchFamily="34" charset="0"/>
                <a:cs typeface="Calibri Light" panose="020F0302020204030204" pitchFamily="34" charset="0"/>
              </a:rPr>
              <a:t>Missverständnisse</a:t>
            </a:r>
            <a:r>
              <a:rPr lang="en-US" sz="1800" b="0" i="0" dirty="0">
                <a:effectLst/>
                <a:latin typeface="Calibri Light" panose="020F0302020204030204" pitchFamily="34" charset="0"/>
                <a:cs typeface="Calibri Light" panose="020F0302020204030204" pitchFamily="34" charset="0"/>
              </a:rPr>
              <a:t> sein </a:t>
            </a:r>
            <a:r>
              <a:rPr lang="en-US" sz="1800" b="0" i="0" dirty="0" err="1">
                <a:effectLst/>
                <a:latin typeface="Calibri Light" panose="020F0302020204030204" pitchFamily="34" charset="0"/>
                <a:cs typeface="Calibri Light" panose="020F0302020204030204" pitchFamily="34" charset="0"/>
              </a:rPr>
              <a:t>kann</a:t>
            </a:r>
            <a:r>
              <a:rPr lang="en-US" sz="1800" b="0" i="0" dirty="0">
                <a:effectLst/>
                <a:latin typeface="Calibri Light" panose="020F0302020204030204" pitchFamily="34" charset="0"/>
                <a:cs typeface="Calibri Light" panose="020F0302020204030204" pitchFamily="34" charset="0"/>
              </a:rPr>
              <a:t>. </a:t>
            </a:r>
          </a:p>
          <a:p>
            <a:pPr algn="just" rtl="0" fontAlgn="base">
              <a:buFont typeface="Arial" panose="020B0604020202020204" pitchFamily="34" charset="0"/>
              <a:buChar char="•"/>
            </a:pPr>
            <a:r>
              <a:rPr lang="en-US" sz="1800" b="0" i="0" dirty="0" err="1">
                <a:effectLst/>
                <a:latin typeface="Calibri Light" panose="020F0302020204030204" pitchFamily="34" charset="0"/>
                <a:cs typeface="Calibri Light" panose="020F0302020204030204" pitchFamily="34" charset="0"/>
              </a:rPr>
              <a:t>Verwenden</a:t>
            </a:r>
            <a:r>
              <a:rPr lang="en-US" sz="1800" b="0" i="0" dirty="0">
                <a:effectLst/>
                <a:latin typeface="Calibri Light" panose="020F0302020204030204" pitchFamily="34" charset="0"/>
                <a:cs typeface="Calibri Light" panose="020F0302020204030204" pitchFamily="34" charset="0"/>
              </a:rPr>
              <a:t> </a:t>
            </a:r>
            <a:r>
              <a:rPr lang="en-US" sz="1800" b="0" i="0" dirty="0" err="1">
                <a:effectLst/>
                <a:latin typeface="Calibri Light" panose="020F0302020204030204" pitchFamily="34" charset="0"/>
                <a:cs typeface="Calibri Light" panose="020F0302020204030204" pitchFamily="34" charset="0"/>
              </a:rPr>
              <a:t>geeigneter</a:t>
            </a:r>
            <a:r>
              <a:rPr lang="en-US" sz="1800" b="0" i="0" dirty="0">
                <a:effectLst/>
                <a:latin typeface="Calibri Light" panose="020F0302020204030204" pitchFamily="34" charset="0"/>
                <a:cs typeface="Calibri Light" panose="020F0302020204030204" pitchFamily="34" charset="0"/>
              </a:rPr>
              <a:t> </a:t>
            </a:r>
            <a:r>
              <a:rPr lang="en-US" sz="1800" b="0" i="0" dirty="0" err="1">
                <a:effectLst/>
                <a:latin typeface="Calibri Light" panose="020F0302020204030204" pitchFamily="34" charset="0"/>
                <a:cs typeface="Calibri Light" panose="020F0302020204030204" pitchFamily="34" charset="0"/>
              </a:rPr>
              <a:t>Lehrmodelle</a:t>
            </a:r>
            <a:r>
              <a:rPr lang="en-US" sz="1800" b="0" i="0" dirty="0">
                <a:effectLst/>
                <a:latin typeface="Calibri Light" panose="020F0302020204030204" pitchFamily="34" charset="0"/>
                <a:cs typeface="Calibri Light" panose="020F0302020204030204" pitchFamily="34" charset="0"/>
              </a:rPr>
              <a:t>, </a:t>
            </a:r>
            <a:r>
              <a:rPr lang="en-US" sz="1800" b="0" i="0" dirty="0" err="1">
                <a:effectLst/>
                <a:latin typeface="Calibri Light" panose="020F0302020204030204" pitchFamily="34" charset="0"/>
                <a:cs typeface="Calibri Light" panose="020F0302020204030204" pitchFamily="34" charset="0"/>
              </a:rPr>
              <a:t>entweder</a:t>
            </a:r>
            <a:r>
              <a:rPr lang="en-US" sz="1800" b="0" i="0" dirty="0">
                <a:effectLst/>
                <a:latin typeface="Calibri Light" panose="020F0302020204030204" pitchFamily="34" charset="0"/>
                <a:cs typeface="Calibri Light" panose="020F0302020204030204" pitchFamily="34" charset="0"/>
              </a:rPr>
              <a:t> 2D </a:t>
            </a:r>
            <a:r>
              <a:rPr lang="en-US" sz="1800" b="0" i="0" dirty="0" err="1">
                <a:effectLst/>
                <a:latin typeface="Calibri Light" panose="020F0302020204030204" pitchFamily="34" charset="0"/>
                <a:cs typeface="Calibri Light" panose="020F0302020204030204" pitchFamily="34" charset="0"/>
              </a:rPr>
              <a:t>oder</a:t>
            </a:r>
            <a:r>
              <a:rPr lang="en-US" sz="1800" b="0" i="0" dirty="0">
                <a:effectLst/>
                <a:latin typeface="Calibri Light" panose="020F0302020204030204" pitchFamily="34" charset="0"/>
                <a:cs typeface="Calibri Light" panose="020F0302020204030204" pitchFamily="34" charset="0"/>
              </a:rPr>
              <a:t> 3D, um </a:t>
            </a:r>
            <a:r>
              <a:rPr lang="en-US" sz="1800" b="0" i="0" dirty="0" err="1">
                <a:effectLst/>
                <a:latin typeface="Calibri Light" panose="020F0302020204030204" pitchFamily="34" charset="0"/>
                <a:cs typeface="Calibri Light" panose="020F0302020204030204" pitchFamily="34" charset="0"/>
              </a:rPr>
              <a:t>relevante</a:t>
            </a:r>
            <a:r>
              <a:rPr lang="en-US" sz="1800" b="0" i="0" dirty="0">
                <a:effectLst/>
                <a:latin typeface="Calibri Light" panose="020F0302020204030204" pitchFamily="34" charset="0"/>
                <a:cs typeface="Calibri Light" panose="020F0302020204030204" pitchFamily="34" charset="0"/>
              </a:rPr>
              <a:t> </a:t>
            </a:r>
            <a:r>
              <a:rPr lang="en-US" sz="1800" b="0" i="0" dirty="0" err="1">
                <a:effectLst/>
                <a:latin typeface="Calibri Light" panose="020F0302020204030204" pitchFamily="34" charset="0"/>
                <a:cs typeface="Calibri Light" panose="020F0302020204030204" pitchFamily="34" charset="0"/>
              </a:rPr>
              <a:t>chemische</a:t>
            </a:r>
            <a:r>
              <a:rPr lang="en-US" sz="1800" b="0" i="0" dirty="0">
                <a:effectLst/>
                <a:latin typeface="Calibri Light" panose="020F0302020204030204" pitchFamily="34" charset="0"/>
                <a:cs typeface="Calibri Light" panose="020F0302020204030204" pitchFamily="34" charset="0"/>
              </a:rPr>
              <a:t> </a:t>
            </a:r>
            <a:r>
              <a:rPr lang="en-US" sz="1800" b="0" i="0" dirty="0" err="1">
                <a:effectLst/>
                <a:latin typeface="Calibri Light" panose="020F0302020204030204" pitchFamily="34" charset="0"/>
                <a:cs typeface="Calibri Light" panose="020F0302020204030204" pitchFamily="34" charset="0"/>
              </a:rPr>
              <a:t>Informationen</a:t>
            </a:r>
            <a:r>
              <a:rPr lang="en-US" sz="1800" b="0" i="0" dirty="0">
                <a:effectLst/>
                <a:latin typeface="Calibri Light" panose="020F0302020204030204" pitchFamily="34" charset="0"/>
                <a:cs typeface="Calibri Light" panose="020F0302020204030204" pitchFamily="34" charset="0"/>
              </a:rPr>
              <a:t> </a:t>
            </a:r>
            <a:r>
              <a:rPr lang="en-US" sz="1800" b="0" i="0" dirty="0" err="1">
                <a:effectLst/>
                <a:latin typeface="Calibri Light" panose="020F0302020204030204" pitchFamily="34" charset="0"/>
                <a:cs typeface="Calibri Light" panose="020F0302020204030204" pitchFamily="34" charset="0"/>
              </a:rPr>
              <a:t>zu</a:t>
            </a:r>
            <a:r>
              <a:rPr lang="en-US" sz="1800" b="0" i="0" dirty="0">
                <a:effectLst/>
                <a:latin typeface="Calibri Light" panose="020F0302020204030204" pitchFamily="34" charset="0"/>
                <a:cs typeface="Calibri Light" panose="020F0302020204030204" pitchFamily="34" charset="0"/>
              </a:rPr>
              <a:t> </a:t>
            </a:r>
            <a:r>
              <a:rPr lang="en-US" sz="1800" b="0" i="0" dirty="0" err="1">
                <a:effectLst/>
                <a:latin typeface="Calibri Light" panose="020F0302020204030204" pitchFamily="34" charset="0"/>
                <a:cs typeface="Calibri Light" panose="020F0302020204030204" pitchFamily="34" charset="0"/>
              </a:rPr>
              <a:t>extrahieren</a:t>
            </a:r>
            <a:r>
              <a:rPr lang="en-US" sz="1800" b="0" i="0" dirty="0">
                <a:effectLst/>
                <a:latin typeface="Calibri Light" panose="020F0302020204030204" pitchFamily="34" charset="0"/>
                <a:cs typeface="Calibri Light" panose="020F0302020204030204" pitchFamily="34" charset="0"/>
              </a:rPr>
              <a:t> und </a:t>
            </a:r>
            <a:r>
              <a:rPr lang="en-US" sz="1800" b="0" i="0" dirty="0" err="1">
                <a:effectLst/>
                <a:latin typeface="Calibri Light" panose="020F0302020204030204" pitchFamily="34" charset="0"/>
                <a:cs typeface="Calibri Light" panose="020F0302020204030204" pitchFamily="34" charset="0"/>
              </a:rPr>
              <a:t>Zusammenhänge</a:t>
            </a:r>
            <a:r>
              <a:rPr lang="en-US" sz="1800" b="0" i="0" dirty="0">
                <a:effectLst/>
                <a:latin typeface="Calibri Light" panose="020F0302020204030204" pitchFamily="34" charset="0"/>
                <a:cs typeface="Calibri Light" panose="020F0302020204030204" pitchFamily="34" charset="0"/>
              </a:rPr>
              <a:t> </a:t>
            </a:r>
            <a:r>
              <a:rPr lang="en-US" sz="1800" b="0" i="0" dirty="0" err="1">
                <a:effectLst/>
                <a:latin typeface="Calibri Light" panose="020F0302020204030204" pitchFamily="34" charset="0"/>
                <a:cs typeface="Calibri Light" panose="020F0302020204030204" pitchFamily="34" charset="0"/>
              </a:rPr>
              <a:t>zwischen</a:t>
            </a:r>
            <a:r>
              <a:rPr lang="en-US" sz="1800" b="0" i="0" dirty="0">
                <a:effectLst/>
                <a:latin typeface="Calibri Light" panose="020F0302020204030204" pitchFamily="34" charset="0"/>
                <a:cs typeface="Calibri Light" panose="020F0302020204030204" pitchFamily="34" charset="0"/>
              </a:rPr>
              <a:t> </a:t>
            </a:r>
            <a:r>
              <a:rPr lang="en-US" sz="1800" b="0" i="0" dirty="0" err="1">
                <a:effectLst/>
                <a:latin typeface="Calibri Light" panose="020F0302020204030204" pitchFamily="34" charset="0"/>
                <a:cs typeface="Calibri Light" panose="020F0302020204030204" pitchFamily="34" charset="0"/>
              </a:rPr>
              <a:t>grundlegenden</a:t>
            </a:r>
            <a:r>
              <a:rPr lang="en-US" sz="1800" b="0" i="0" dirty="0">
                <a:effectLst/>
                <a:latin typeface="Calibri Light" panose="020F0302020204030204" pitchFamily="34" charset="0"/>
                <a:cs typeface="Calibri Light" panose="020F0302020204030204" pitchFamily="34" charset="0"/>
              </a:rPr>
              <a:t> </a:t>
            </a:r>
            <a:r>
              <a:rPr lang="en-US" sz="1800" b="0" i="0" dirty="0" err="1">
                <a:effectLst/>
                <a:latin typeface="Calibri Light" panose="020F0302020204030204" pitchFamily="34" charset="0"/>
                <a:cs typeface="Calibri Light" panose="020F0302020204030204" pitchFamily="34" charset="0"/>
              </a:rPr>
              <a:t>Eigenschaften</a:t>
            </a:r>
            <a:r>
              <a:rPr lang="en-US" sz="1800" b="0" i="0" dirty="0">
                <a:effectLst/>
                <a:latin typeface="Calibri Light" panose="020F0302020204030204" pitchFamily="34" charset="0"/>
                <a:cs typeface="Calibri Light" panose="020F0302020204030204" pitchFamily="34" charset="0"/>
              </a:rPr>
              <a:t> </a:t>
            </a:r>
            <a:r>
              <a:rPr lang="en-US" sz="1800" b="0" i="0" dirty="0" err="1">
                <a:effectLst/>
                <a:latin typeface="Calibri Light" panose="020F0302020204030204" pitchFamily="34" charset="0"/>
                <a:cs typeface="Calibri Light" panose="020F0302020204030204" pitchFamily="34" charset="0"/>
              </a:rPr>
              <a:t>wie</a:t>
            </a:r>
            <a:r>
              <a:rPr lang="en-US" sz="1800" b="0" i="0" dirty="0">
                <a:effectLst/>
                <a:latin typeface="Calibri Light" panose="020F0302020204030204" pitchFamily="34" charset="0"/>
                <a:cs typeface="Calibri Light" panose="020F0302020204030204" pitchFamily="34" charset="0"/>
              </a:rPr>
              <a:t> </a:t>
            </a:r>
            <a:r>
              <a:rPr lang="en-US" sz="1800" b="0" i="0" dirty="0" err="1">
                <a:effectLst/>
                <a:latin typeface="Calibri Light" panose="020F0302020204030204" pitchFamily="34" charset="0"/>
                <a:cs typeface="Calibri Light" panose="020F0302020204030204" pitchFamily="34" charset="0"/>
              </a:rPr>
              <a:t>Elektronegativität</a:t>
            </a:r>
            <a:r>
              <a:rPr lang="en-US" sz="1800" b="0" i="0" dirty="0">
                <a:effectLst/>
                <a:latin typeface="Calibri Light" panose="020F0302020204030204" pitchFamily="34" charset="0"/>
                <a:cs typeface="Calibri Light" panose="020F0302020204030204" pitchFamily="34" charset="0"/>
              </a:rPr>
              <a:t> und </a:t>
            </a:r>
            <a:r>
              <a:rPr lang="en-US" sz="1800" b="0" i="0" dirty="0" err="1">
                <a:effectLst/>
                <a:latin typeface="Calibri Light" panose="020F0302020204030204" pitchFamily="34" charset="0"/>
                <a:cs typeface="Calibri Light" panose="020F0302020204030204" pitchFamily="34" charset="0"/>
              </a:rPr>
              <a:t>Atomdurchmesser</a:t>
            </a:r>
            <a:r>
              <a:rPr lang="en-US" sz="1800" b="0" i="0" dirty="0">
                <a:effectLst/>
                <a:latin typeface="Calibri Light" panose="020F0302020204030204" pitchFamily="34" charset="0"/>
                <a:cs typeface="Calibri Light" panose="020F0302020204030204" pitchFamily="34" charset="0"/>
              </a:rPr>
              <a:t> </a:t>
            </a:r>
            <a:r>
              <a:rPr lang="en-US" sz="1800" b="0" i="0" dirty="0" err="1">
                <a:effectLst/>
                <a:latin typeface="Calibri Light" panose="020F0302020204030204" pitchFamily="34" charset="0"/>
                <a:cs typeface="Calibri Light" panose="020F0302020204030204" pitchFamily="34" charset="0"/>
              </a:rPr>
              <a:t>zu</a:t>
            </a:r>
            <a:r>
              <a:rPr lang="en-US" sz="1800" b="0" i="0" dirty="0">
                <a:effectLst/>
                <a:latin typeface="Calibri Light" panose="020F0302020204030204" pitchFamily="34" charset="0"/>
                <a:cs typeface="Calibri Light" panose="020F0302020204030204" pitchFamily="34" charset="0"/>
              </a:rPr>
              <a:t> </a:t>
            </a:r>
            <a:r>
              <a:rPr lang="en-US" sz="1800" b="0" i="0" dirty="0" err="1">
                <a:effectLst/>
                <a:latin typeface="Calibri Light" panose="020F0302020204030204" pitchFamily="34" charset="0"/>
                <a:cs typeface="Calibri Light" panose="020F0302020204030204" pitchFamily="34" charset="0"/>
              </a:rPr>
              <a:t>finden</a:t>
            </a:r>
            <a:endParaRPr lang="en-US" sz="1800" b="0" i="0" dirty="0">
              <a:effectLst/>
              <a:latin typeface="Calibri Light" panose="020F0302020204030204" pitchFamily="34" charset="0"/>
              <a:cs typeface="Calibri Light" panose="020F0302020204030204" pitchFamily="34" charset="0"/>
            </a:endParaRPr>
          </a:p>
          <a:p>
            <a:pPr algn="l"/>
            <a:endParaRPr lang="en-US" sz="1800" dirty="0">
              <a:latin typeface="Calibri Light" panose="020F0302020204030204" pitchFamily="34" charset="0"/>
            </a:endParaRPr>
          </a:p>
          <a:p>
            <a:pPr algn="l"/>
            <a:endParaRPr lang="en-US" dirty="0"/>
          </a:p>
        </p:txBody>
      </p:sp>
    </p:spTree>
    <p:extLst>
      <p:ext uri="{BB962C8B-B14F-4D97-AF65-F5344CB8AC3E}">
        <p14:creationId xmlns:p14="http://schemas.microsoft.com/office/powerpoint/2010/main" val="20673313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24879" y="591661"/>
            <a:ext cx="9477375" cy="647794"/>
          </a:xfrm>
        </p:spPr>
        <p:txBody>
          <a:bodyPr>
            <a:normAutofit/>
          </a:bodyPr>
          <a:lstStyle/>
          <a:p>
            <a:r>
              <a:rPr lang="es-ES_tradnl">
                <a:latin typeface="Avenir Book"/>
              </a:rPr>
              <a:t>3.1. </a:t>
            </a:r>
            <a:r>
              <a:rPr lang="de-DE" err="1">
                <a:latin typeface="Avenir Book"/>
              </a:rPr>
              <a:t>Warum Trends </a:t>
            </a:r>
            <a:r>
              <a:rPr lang="de-DE">
                <a:latin typeface="Avenir Book"/>
              </a:rPr>
              <a:t>statt </a:t>
            </a:r>
            <a:r>
              <a:rPr lang="de-DE" err="1">
                <a:latin typeface="Avenir Book"/>
              </a:rPr>
              <a:t>der Oktettregel</a:t>
            </a:r>
            <a:r>
              <a:rPr lang="es-ES_tradnl">
                <a:latin typeface="Avenir Book"/>
              </a:rPr>
              <a:t> 1 </a:t>
            </a:r>
          </a:p>
        </p:txBody>
      </p:sp>
      <p:sp>
        <p:nvSpPr>
          <p:cNvPr id="3" name="Marcador de contenido 2"/>
          <p:cNvSpPr>
            <a:spLocks noGrp="1"/>
          </p:cNvSpPr>
          <p:nvPr>
            <p:ph idx="1"/>
          </p:nvPr>
        </p:nvSpPr>
        <p:spPr>
          <a:xfrm>
            <a:off x="497305" y="1388957"/>
            <a:ext cx="11093896" cy="4049312"/>
          </a:xfrm>
        </p:spPr>
        <p:txBody>
          <a:bodyPr vert="horz" lIns="91440" tIns="45720" rIns="91440" bIns="45720" rtlCol="0" anchor="t">
            <a:normAutofit fontScale="92500"/>
          </a:bodyPr>
          <a:lstStyle/>
          <a:p>
            <a:pPr marL="0" indent="0">
              <a:buNone/>
            </a:pPr>
            <a:endParaRPr lang="de-DE">
              <a:solidFill>
                <a:srgbClr val="4C5F7E"/>
              </a:solidFill>
            </a:endParaRPr>
          </a:p>
          <a:p>
            <a:r>
              <a:rPr lang="de-DE">
                <a:solidFill>
                  <a:srgbClr val="4C5F7E"/>
                </a:solidFill>
              </a:rPr>
              <a:t>Eine </a:t>
            </a:r>
            <a:r>
              <a:rPr lang="de-DE" err="1">
                <a:solidFill>
                  <a:srgbClr val="4C5F7E"/>
                </a:solidFill>
              </a:rPr>
              <a:t>Regel beschreibt, </a:t>
            </a:r>
            <a:r>
              <a:rPr lang="de-DE" i="1" err="1">
                <a:solidFill>
                  <a:srgbClr val="4C5F7E"/>
                </a:solidFill>
              </a:rPr>
              <a:t>wie </a:t>
            </a:r>
            <a:r>
              <a:rPr lang="de-DE" err="1">
                <a:solidFill>
                  <a:srgbClr val="4C5F7E"/>
                </a:solidFill>
              </a:rPr>
              <a:t>sich die Eigenschaften </a:t>
            </a:r>
            <a:r>
              <a:rPr lang="de-DE">
                <a:solidFill>
                  <a:srgbClr val="4C5F7E"/>
                </a:solidFill>
              </a:rPr>
              <a:t>von </a:t>
            </a:r>
            <a:r>
              <a:rPr lang="de-DE" err="1">
                <a:solidFill>
                  <a:srgbClr val="4C5F7E"/>
                </a:solidFill>
              </a:rPr>
              <a:t>Elementen verändern</a:t>
            </a:r>
            <a:endParaRPr lang="de-DE">
              <a:solidFill>
                <a:srgbClr val="4C5F7E"/>
              </a:solidFill>
            </a:endParaRPr>
          </a:p>
          <a:p>
            <a:pPr lvl="1"/>
            <a:r>
              <a:rPr lang="de-DE" err="1">
                <a:solidFill>
                  <a:schemeClr val="tx2"/>
                </a:solidFill>
              </a:rPr>
              <a:t>Die Elektronegativität nimmt </a:t>
            </a:r>
            <a:r>
              <a:rPr lang="de-DE">
                <a:solidFill>
                  <a:schemeClr val="tx2"/>
                </a:solidFill>
              </a:rPr>
              <a:t>im Periodensystem </a:t>
            </a:r>
            <a:r>
              <a:rPr lang="de-DE" err="1">
                <a:solidFill>
                  <a:schemeClr val="tx2"/>
                </a:solidFill>
              </a:rPr>
              <a:t>nach rechts </a:t>
            </a:r>
            <a:r>
              <a:rPr lang="de-DE">
                <a:solidFill>
                  <a:schemeClr val="tx2"/>
                </a:solidFill>
              </a:rPr>
              <a:t>und </a:t>
            </a:r>
            <a:r>
              <a:rPr lang="de-DE" err="1">
                <a:solidFill>
                  <a:schemeClr val="tx2"/>
                </a:solidFill>
              </a:rPr>
              <a:t>oben hin zu</a:t>
            </a:r>
          </a:p>
          <a:p>
            <a:pPr lvl="1"/>
            <a:r>
              <a:rPr lang="de-DE" err="1">
                <a:solidFill>
                  <a:schemeClr val="tx2"/>
                </a:solidFill>
                <a:ea typeface="+mn-lt"/>
                <a:cs typeface="+mn-lt"/>
              </a:rPr>
              <a:t>Die Reaktivität nimmt </a:t>
            </a:r>
            <a:r>
              <a:rPr lang="de-DE">
                <a:solidFill>
                  <a:schemeClr val="tx2"/>
                </a:solidFill>
                <a:ea typeface="+mn-lt"/>
                <a:cs typeface="+mn-lt"/>
              </a:rPr>
              <a:t>in </a:t>
            </a:r>
            <a:r>
              <a:rPr lang="de-DE" err="1">
                <a:solidFill>
                  <a:schemeClr val="tx2"/>
                </a:solidFill>
                <a:ea typeface="+mn-lt"/>
                <a:cs typeface="+mn-lt"/>
              </a:rPr>
              <a:t>den Gruppen </a:t>
            </a:r>
            <a:r>
              <a:rPr lang="de-DE">
                <a:solidFill>
                  <a:schemeClr val="tx2"/>
                </a:solidFill>
                <a:ea typeface="+mn-lt"/>
                <a:cs typeface="+mn-lt"/>
              </a:rPr>
              <a:t>I und II </a:t>
            </a:r>
            <a:r>
              <a:rPr lang="de-DE" err="1">
                <a:solidFill>
                  <a:schemeClr val="tx2"/>
                </a:solidFill>
                <a:ea typeface="+mn-lt"/>
                <a:cs typeface="+mn-lt"/>
              </a:rPr>
              <a:t>nach unten </a:t>
            </a:r>
            <a:r>
              <a:rPr lang="de-DE">
                <a:solidFill>
                  <a:schemeClr val="tx2"/>
                </a:solidFill>
                <a:ea typeface="+mn-lt"/>
                <a:cs typeface="+mn-lt"/>
              </a:rPr>
              <a:t>und in </a:t>
            </a:r>
            <a:r>
              <a:rPr lang="de-DE" err="1">
                <a:solidFill>
                  <a:schemeClr val="tx2"/>
                </a:solidFill>
                <a:ea typeface="+mn-lt"/>
                <a:cs typeface="+mn-lt"/>
              </a:rPr>
              <a:t>Gruppe </a:t>
            </a:r>
            <a:r>
              <a:rPr lang="de-DE">
                <a:solidFill>
                  <a:schemeClr val="tx2"/>
                </a:solidFill>
                <a:ea typeface="+mn-lt"/>
                <a:cs typeface="+mn-lt"/>
              </a:rPr>
              <a:t>VII </a:t>
            </a:r>
            <a:r>
              <a:rPr lang="de-DE" err="1">
                <a:solidFill>
                  <a:schemeClr val="tx2"/>
                </a:solidFill>
                <a:ea typeface="+mn-lt"/>
                <a:cs typeface="+mn-lt"/>
              </a:rPr>
              <a:t>nach oben zu</a:t>
            </a:r>
          </a:p>
          <a:p>
            <a:r>
              <a:rPr lang="de-DE">
                <a:solidFill>
                  <a:srgbClr val="4C5F7E"/>
                </a:solidFill>
                <a:ea typeface="+mn-lt"/>
                <a:cs typeface="+mn-lt"/>
              </a:rPr>
              <a:t>Trends </a:t>
            </a:r>
            <a:r>
              <a:rPr lang="de-DE" err="1">
                <a:solidFill>
                  <a:srgbClr val="4C5F7E"/>
                </a:solidFill>
                <a:ea typeface="+mn-lt"/>
                <a:cs typeface="+mn-lt"/>
              </a:rPr>
              <a:t>können erklären, </a:t>
            </a:r>
            <a:r>
              <a:rPr lang="de-DE" i="1" err="1">
                <a:solidFill>
                  <a:srgbClr val="4C5F7E"/>
                </a:solidFill>
                <a:ea typeface="+mn-lt"/>
                <a:cs typeface="+mn-lt"/>
              </a:rPr>
              <a:t>warum </a:t>
            </a:r>
            <a:r>
              <a:rPr lang="de-DE" err="1">
                <a:solidFill>
                  <a:srgbClr val="4C5F7E"/>
                </a:solidFill>
                <a:ea typeface="+mn-lt"/>
                <a:cs typeface="+mn-lt"/>
              </a:rPr>
              <a:t>sich die Eigenschaften </a:t>
            </a:r>
            <a:r>
              <a:rPr lang="de-DE">
                <a:solidFill>
                  <a:srgbClr val="4C5F7E"/>
                </a:solidFill>
                <a:ea typeface="+mn-lt"/>
                <a:cs typeface="+mn-lt"/>
              </a:rPr>
              <a:t>von </a:t>
            </a:r>
            <a:r>
              <a:rPr lang="de-DE" err="1">
                <a:solidFill>
                  <a:srgbClr val="4C5F7E"/>
                </a:solidFill>
                <a:ea typeface="+mn-lt"/>
                <a:cs typeface="+mn-lt"/>
              </a:rPr>
              <a:t>Elementen verändern</a:t>
            </a:r>
            <a:endParaRPr lang="de-DE">
              <a:ea typeface="+mn-lt"/>
              <a:cs typeface="+mn-lt"/>
            </a:endParaRPr>
          </a:p>
          <a:p>
            <a:pPr marL="1028700" lvl="1"/>
            <a:r>
              <a:rPr lang="de-DE" err="1">
                <a:solidFill>
                  <a:schemeClr val="tx2"/>
                </a:solidFill>
                <a:ea typeface="+mn-lt"/>
                <a:cs typeface="+mn-lt"/>
              </a:rPr>
              <a:t>Innerhalb </a:t>
            </a:r>
            <a:r>
              <a:rPr lang="de-DE">
                <a:solidFill>
                  <a:schemeClr val="tx2"/>
                </a:solidFill>
                <a:ea typeface="+mn-lt"/>
                <a:cs typeface="+mn-lt"/>
              </a:rPr>
              <a:t>einer </a:t>
            </a:r>
            <a:r>
              <a:rPr lang="de-DE" err="1">
                <a:solidFill>
                  <a:schemeClr val="tx2"/>
                </a:solidFill>
                <a:ea typeface="+mn-lt"/>
                <a:cs typeface="+mn-lt"/>
              </a:rPr>
              <a:t>Periode führt eine erhöhte Ladung </a:t>
            </a:r>
            <a:r>
              <a:rPr lang="de-DE">
                <a:solidFill>
                  <a:schemeClr val="tx2"/>
                </a:solidFill>
                <a:ea typeface="+mn-lt"/>
                <a:cs typeface="+mn-lt"/>
              </a:rPr>
              <a:t>im </a:t>
            </a:r>
            <a:r>
              <a:rPr lang="de-DE" err="1">
                <a:solidFill>
                  <a:schemeClr val="tx2"/>
                </a:solidFill>
                <a:ea typeface="+mn-lt"/>
                <a:cs typeface="+mn-lt"/>
              </a:rPr>
              <a:t>Kern zu </a:t>
            </a:r>
            <a:r>
              <a:rPr lang="de-DE">
                <a:solidFill>
                  <a:schemeClr val="tx2"/>
                </a:solidFill>
                <a:ea typeface="+mn-lt"/>
                <a:cs typeface="+mn-lt"/>
              </a:rPr>
              <a:t>einem </a:t>
            </a:r>
            <a:r>
              <a:rPr lang="de-DE" err="1">
                <a:solidFill>
                  <a:schemeClr val="tx2"/>
                </a:solidFill>
                <a:ea typeface="+mn-lt"/>
                <a:cs typeface="+mn-lt"/>
              </a:rPr>
              <a:t>abnehmenden </a:t>
            </a:r>
            <a:r>
              <a:rPr lang="de-DE">
                <a:solidFill>
                  <a:schemeClr val="tx2"/>
                </a:solidFill>
                <a:ea typeface="+mn-lt"/>
                <a:cs typeface="+mn-lt"/>
              </a:rPr>
              <a:t>Durchmesser </a:t>
            </a:r>
          </a:p>
          <a:p>
            <a:pPr marL="1028700" lvl="1"/>
            <a:r>
              <a:rPr lang="de-DE">
                <a:solidFill>
                  <a:schemeClr val="tx2"/>
                </a:solidFill>
                <a:cs typeface="Calibri"/>
              </a:rPr>
              <a:t>Aus </a:t>
            </a:r>
            <a:r>
              <a:rPr lang="de-DE" err="1">
                <a:solidFill>
                  <a:schemeClr val="tx2"/>
                </a:solidFill>
                <a:cs typeface="Calibri"/>
              </a:rPr>
              <a:t>diesem</a:t>
            </a:r>
            <a:r>
              <a:rPr lang="de-DE">
                <a:solidFill>
                  <a:schemeClr val="tx2"/>
                </a:solidFill>
                <a:cs typeface="Calibri"/>
              </a:rPr>
              <a:t> Grund </a:t>
            </a:r>
            <a:r>
              <a:rPr lang="de-DE" err="1">
                <a:solidFill>
                  <a:schemeClr val="tx2"/>
                </a:solidFill>
                <a:cs typeface="Calibri"/>
              </a:rPr>
              <a:t>nimmt die Elektronegativität im </a:t>
            </a:r>
            <a:r>
              <a:rPr lang="de-DE">
                <a:solidFill>
                  <a:schemeClr val="tx2"/>
                </a:solidFill>
                <a:cs typeface="Calibri"/>
              </a:rPr>
              <a:t>Periodensystem </a:t>
            </a:r>
            <a:r>
              <a:rPr lang="de-DE" err="1">
                <a:solidFill>
                  <a:schemeClr val="tx2"/>
                </a:solidFill>
                <a:cs typeface="Calibri"/>
              </a:rPr>
              <a:t>nach rechts hin zu</a:t>
            </a:r>
            <a:r>
              <a:rPr lang="de-DE">
                <a:solidFill>
                  <a:schemeClr val="tx2"/>
                </a:solidFill>
                <a:cs typeface="Calibri"/>
              </a:rPr>
              <a:t>. </a:t>
            </a:r>
          </a:p>
          <a:p>
            <a:pPr marL="0" indent="0">
              <a:buNone/>
            </a:pPr>
            <a:endParaRPr lang="de-DE">
              <a:solidFill>
                <a:srgbClr val="4C5F7E"/>
              </a:solidFill>
            </a:endParaRPr>
          </a:p>
          <a:p>
            <a:pPr marL="0" indent="0">
              <a:spcBef>
                <a:spcPts val="0"/>
              </a:spcBef>
              <a:spcAft>
                <a:spcPts val="600"/>
              </a:spcAft>
              <a:buClr>
                <a:srgbClr val="A0B051"/>
              </a:buClr>
              <a:buNone/>
            </a:pPr>
            <a:endParaRPr lang="de-DE" sz="2400"/>
          </a:p>
          <a:p>
            <a:pPr>
              <a:buFont typeface="Arial" panose="020B0604020202020204" pitchFamily="34" charset="0"/>
              <a:buChar char="•"/>
            </a:pPr>
            <a:endParaRPr lang="en-US" sz="2400"/>
          </a:p>
        </p:txBody>
      </p:sp>
      <p:sp>
        <p:nvSpPr>
          <p:cNvPr id="5" name="Marcador de número de diapositiva 4"/>
          <p:cNvSpPr>
            <a:spLocks noGrp="1"/>
          </p:cNvSpPr>
          <p:nvPr>
            <p:ph type="sldNum" sz="quarter" idx="11"/>
          </p:nvPr>
        </p:nvSpPr>
        <p:spPr/>
        <p:txBody>
          <a:bodyPr/>
          <a:lstStyle/>
          <a:p>
            <a:r>
              <a:rPr lang="es-ES_tradnl" sz="1200"/>
              <a:t>| </a:t>
            </a:r>
            <a:fld id="{9DD0088F-7E4A-9C4B-9ED2-72FAF1293163}" type="slidenum">
              <a:rPr lang="es-ES_tradnl" smtClean="0"/>
              <a:t>28</a:t>
            </a:fld>
            <a:endParaRPr lang="es-ES_tradnl"/>
          </a:p>
        </p:txBody>
      </p:sp>
      <p:pic>
        <p:nvPicPr>
          <p:cNvPr id="7" name="Picture 5">
            <a:extLst>
              <a:ext uri="{FF2B5EF4-FFF2-40B4-BE49-F238E27FC236}">
                <a16:creationId xmlns:a16="http://schemas.microsoft.com/office/drawing/2014/main" id="{F1C47E36-5B99-45F0-9232-72DD5C4F8425}"/>
              </a:ext>
            </a:extLst>
          </p:cNvPr>
          <p:cNvPicPr>
            <a:picLocks noChangeAspect="1"/>
          </p:cNvPicPr>
          <p:nvPr/>
        </p:nvPicPr>
        <p:blipFill>
          <a:blip r:embed="rId3"/>
          <a:stretch>
            <a:fillRect/>
          </a:stretch>
        </p:blipFill>
        <p:spPr>
          <a:xfrm>
            <a:off x="7885354" y="91799"/>
            <a:ext cx="990600" cy="1066800"/>
          </a:xfrm>
          <a:prstGeom prst="rect">
            <a:avLst/>
          </a:prstGeom>
        </p:spPr>
      </p:pic>
      <p:sp>
        <p:nvSpPr>
          <p:cNvPr id="8" name="Footer Placeholder 4">
            <a:extLst>
              <a:ext uri="{FF2B5EF4-FFF2-40B4-BE49-F238E27FC236}">
                <a16:creationId xmlns:a16="http://schemas.microsoft.com/office/drawing/2014/main" id="{80D8B8E9-E067-4328-AB95-37DA7F397AEB}"/>
              </a:ext>
            </a:extLst>
          </p:cNvPr>
          <p:cNvSpPr>
            <a:spLocks noGrp="1"/>
          </p:cNvSpPr>
          <p:nvPr>
            <p:ph type="ftr" sz="quarter" idx="3"/>
          </p:nvPr>
        </p:nvSpPr>
        <p:spPr>
          <a:xfrm>
            <a:off x="7696201" y="55319"/>
            <a:ext cx="3110179" cy="365125"/>
          </a:xfrm>
          <a:prstGeom prst="rect">
            <a:avLst/>
          </a:prstGeom>
        </p:spPr>
        <p:txBody>
          <a:bodyPr vert="horz" lIns="91440" tIns="45720" rIns="91440" bIns="45720" rtlCol="0" anchor="ctr"/>
          <a:lstStyle>
            <a:defPPr>
              <a:defRPr lang="de-DE"/>
            </a:defPPr>
            <a:lvl1pPr marL="0" algn="ctr" defTabSz="457200" rtl="0" eaLnBrk="1" latinLnBrk="0" hangingPunct="1">
              <a:defRPr sz="800" b="1" kern="1200">
                <a:solidFill>
                  <a:schemeClr val="tx1">
                    <a:tint val="75000"/>
                  </a:schemeClr>
                </a:solidFill>
                <a:latin typeface="Avenir Book" charset="0"/>
                <a:ea typeface="Avenir Book" charset="0"/>
                <a:cs typeface="Avenir Book"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solidFill>
                  <a:srgbClr val="CC023B"/>
                </a:solidFill>
              </a:rPr>
              <a:t>STEMkey</a:t>
            </a:r>
          </a:p>
        </p:txBody>
      </p:sp>
      <p:pic>
        <p:nvPicPr>
          <p:cNvPr id="10" name="Picture 9" descr="A picture containing text, clock&#10;&#10;Description automatically generated">
            <a:extLst>
              <a:ext uri="{FF2B5EF4-FFF2-40B4-BE49-F238E27FC236}">
                <a16:creationId xmlns:a16="http://schemas.microsoft.com/office/drawing/2014/main" id="{328F20F3-B2E8-4446-9EEE-12A71DF22A7C}"/>
              </a:ext>
            </a:extLst>
          </p:cNvPr>
          <p:cNvPicPr>
            <a:picLocks noChangeAspect="1"/>
          </p:cNvPicPr>
          <p:nvPr/>
        </p:nvPicPr>
        <p:blipFill>
          <a:blip r:embed="rId4"/>
          <a:stretch>
            <a:fillRect/>
          </a:stretch>
        </p:blipFill>
        <p:spPr>
          <a:xfrm>
            <a:off x="8935454" y="117402"/>
            <a:ext cx="1066800" cy="1066800"/>
          </a:xfrm>
          <a:prstGeom prst="rect">
            <a:avLst/>
          </a:prstGeom>
        </p:spPr>
      </p:pic>
      <p:pic>
        <p:nvPicPr>
          <p:cNvPr id="11" name="Picture 10" descr="Icon&#10;&#10;Description automatically generated">
            <a:extLst>
              <a:ext uri="{FF2B5EF4-FFF2-40B4-BE49-F238E27FC236}">
                <a16:creationId xmlns:a16="http://schemas.microsoft.com/office/drawing/2014/main" id="{BE280326-EE0E-40C4-A10A-23EC8E5DC074}"/>
              </a:ext>
            </a:extLst>
          </p:cNvPr>
          <p:cNvPicPr>
            <a:picLocks noChangeAspect="1"/>
          </p:cNvPicPr>
          <p:nvPr/>
        </p:nvPicPr>
        <p:blipFill>
          <a:blip r:embed="rId5"/>
          <a:stretch>
            <a:fillRect/>
          </a:stretch>
        </p:blipFill>
        <p:spPr>
          <a:xfrm>
            <a:off x="6875916" y="126681"/>
            <a:ext cx="958306" cy="958306"/>
          </a:xfrm>
          <a:prstGeom prst="rect">
            <a:avLst/>
          </a:prstGeom>
        </p:spPr>
      </p:pic>
    </p:spTree>
    <p:extLst>
      <p:ext uri="{BB962C8B-B14F-4D97-AF65-F5344CB8AC3E}">
        <p14:creationId xmlns:p14="http://schemas.microsoft.com/office/powerpoint/2010/main" val="33124010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69340-093C-48D5-9D39-84FBC94A6AE0}"/>
              </a:ext>
            </a:extLst>
          </p:cNvPr>
          <p:cNvSpPr>
            <a:spLocks noGrp="1"/>
          </p:cNvSpPr>
          <p:nvPr>
            <p:ph type="title"/>
          </p:nvPr>
        </p:nvSpPr>
        <p:spPr/>
        <p:txBody>
          <a:bodyPr/>
          <a:lstStyle/>
          <a:p>
            <a:r>
              <a:rPr lang="en-US">
                <a:latin typeface="Avenir Book"/>
              </a:rPr>
              <a:t>3.1 Warum Trends statt der Oktettregel 2</a:t>
            </a:r>
            <a:endParaRPr lang="en-US"/>
          </a:p>
        </p:txBody>
      </p:sp>
      <p:sp>
        <p:nvSpPr>
          <p:cNvPr id="3" name="Content Placeholder 2">
            <a:extLst>
              <a:ext uri="{FF2B5EF4-FFF2-40B4-BE49-F238E27FC236}">
                <a16:creationId xmlns:a16="http://schemas.microsoft.com/office/drawing/2014/main" id="{3AD506C3-ED30-49FD-BAEB-1DC994B159AF}"/>
              </a:ext>
            </a:extLst>
          </p:cNvPr>
          <p:cNvSpPr>
            <a:spLocks noGrp="1"/>
          </p:cNvSpPr>
          <p:nvPr>
            <p:ph idx="1"/>
          </p:nvPr>
        </p:nvSpPr>
        <p:spPr/>
        <p:txBody>
          <a:bodyPr vert="horz" lIns="91440" tIns="45720" rIns="91440" bIns="45720" rtlCol="0" anchor="t">
            <a:normAutofit/>
          </a:bodyPr>
          <a:lstStyle/>
          <a:p>
            <a:pPr marL="0" indent="0">
              <a:buNone/>
            </a:pPr>
            <a:r>
              <a:rPr lang="en-US" dirty="0"/>
              <a:t>Vermeiden Sie es </a:t>
            </a:r>
            <a:endParaRPr lang="nb-NO" dirty="0"/>
          </a:p>
          <a:p>
            <a:r>
              <a:rPr lang="en-US" dirty="0"/>
              <a:t>die </a:t>
            </a:r>
            <a:r>
              <a:rPr lang="en-US" dirty="0" err="1"/>
              <a:t>Oktettregel</a:t>
            </a:r>
            <a:r>
              <a:rPr lang="en-US" dirty="0"/>
              <a:t> </a:t>
            </a:r>
            <a:r>
              <a:rPr lang="en-US" dirty="0" err="1"/>
              <a:t>als</a:t>
            </a:r>
            <a:r>
              <a:rPr lang="en-US" dirty="0"/>
              <a:t> </a:t>
            </a:r>
            <a:r>
              <a:rPr lang="en-US" dirty="0" err="1"/>
              <a:t>Erklärung</a:t>
            </a:r>
            <a:r>
              <a:rPr lang="en-US" dirty="0"/>
              <a:t> </a:t>
            </a:r>
            <a:r>
              <a:rPr lang="en-US" dirty="0" err="1"/>
              <a:t>dafür</a:t>
            </a:r>
            <a:r>
              <a:rPr lang="en-US" dirty="0"/>
              <a:t> </a:t>
            </a:r>
            <a:r>
              <a:rPr lang="en-US" dirty="0" err="1"/>
              <a:t>heranzuziehen</a:t>
            </a:r>
            <a:r>
              <a:rPr lang="en-US" dirty="0"/>
              <a:t>, warum Reaktionen stattfinden. Oft wird die Regel sowohl bei den Reaktanten als auch bei den Produkten erfüllt.</a:t>
            </a:r>
          </a:p>
          <a:p>
            <a:r>
              <a:rPr lang="en-US" dirty="0" err="1"/>
              <a:t>als</a:t>
            </a:r>
            <a:r>
              <a:rPr lang="en-US" dirty="0"/>
              <a:t> </a:t>
            </a:r>
            <a:r>
              <a:rPr lang="en-US" dirty="0" err="1"/>
              <a:t>allgemeine</a:t>
            </a:r>
            <a:r>
              <a:rPr lang="en-US" dirty="0"/>
              <a:t> Regel </a:t>
            </a:r>
            <a:r>
              <a:rPr lang="en-US" dirty="0" err="1"/>
              <a:t>zu</a:t>
            </a:r>
            <a:r>
              <a:rPr lang="en-US" dirty="0"/>
              <a:t> </a:t>
            </a:r>
            <a:r>
              <a:rPr lang="en-US" dirty="0" err="1"/>
              <a:t>verwenden</a:t>
            </a:r>
            <a:r>
              <a:rPr lang="en-US" dirty="0"/>
              <a:t>. In vielen Fällen ist sie nicht gültig, wie beispielsweise bei Schwefel in Sulfat. </a:t>
            </a:r>
          </a:p>
        </p:txBody>
      </p:sp>
      <p:sp>
        <p:nvSpPr>
          <p:cNvPr id="4" name="Slide Number Placeholder 3">
            <a:extLst>
              <a:ext uri="{FF2B5EF4-FFF2-40B4-BE49-F238E27FC236}">
                <a16:creationId xmlns:a16="http://schemas.microsoft.com/office/drawing/2014/main" id="{32C27369-EFF3-46C2-B97C-8C1C5A838AD3}"/>
              </a:ext>
            </a:extLst>
          </p:cNvPr>
          <p:cNvSpPr>
            <a:spLocks noGrp="1"/>
          </p:cNvSpPr>
          <p:nvPr>
            <p:ph type="sldNum" sz="quarter" idx="11"/>
          </p:nvPr>
        </p:nvSpPr>
        <p:spPr/>
        <p:txBody>
          <a:bodyPr/>
          <a:lstStyle/>
          <a:p>
            <a:r>
              <a:rPr lang="es-ES_tradnl" sz="1200"/>
              <a:t>| </a:t>
            </a:r>
            <a:fld id="{9DD0088F-7E4A-9C4B-9ED2-72FAF1293163}" type="slidenum">
              <a:rPr lang="es-ES_tradnl" smtClean="0"/>
              <a:t>29</a:t>
            </a:fld>
            <a:endParaRPr lang="es-ES_tradnl"/>
          </a:p>
        </p:txBody>
      </p:sp>
      <p:sp>
        <p:nvSpPr>
          <p:cNvPr id="5" name="Footer Placeholder 4">
            <a:extLst>
              <a:ext uri="{FF2B5EF4-FFF2-40B4-BE49-F238E27FC236}">
                <a16:creationId xmlns:a16="http://schemas.microsoft.com/office/drawing/2014/main" id="{187A9B81-B0F5-47D5-9CB5-C639BCC7F69D}"/>
              </a:ext>
            </a:extLst>
          </p:cNvPr>
          <p:cNvSpPr>
            <a:spLocks noGrp="1"/>
          </p:cNvSpPr>
          <p:nvPr>
            <p:ph type="ftr" sz="quarter" idx="3"/>
          </p:nvPr>
        </p:nvSpPr>
        <p:spPr>
          <a:xfrm>
            <a:off x="7696201" y="55319"/>
            <a:ext cx="3110179" cy="365125"/>
          </a:xfrm>
          <a:prstGeom prst="rect">
            <a:avLst/>
          </a:prstGeom>
        </p:spPr>
        <p:txBody>
          <a:bodyPr vert="horz" lIns="91440" tIns="45720" rIns="91440" bIns="45720" rtlCol="0" anchor="ctr"/>
          <a:lstStyle>
            <a:defPPr>
              <a:defRPr lang="de-DE"/>
            </a:defPPr>
            <a:lvl1pPr marL="0" algn="ctr" defTabSz="457200" rtl="0" eaLnBrk="1" latinLnBrk="0" hangingPunct="1">
              <a:defRPr sz="800" b="1" kern="1200">
                <a:solidFill>
                  <a:schemeClr val="tx1">
                    <a:tint val="75000"/>
                  </a:schemeClr>
                </a:solidFill>
                <a:latin typeface="Avenir Book" charset="0"/>
                <a:ea typeface="Avenir Book" charset="0"/>
                <a:cs typeface="Avenir Book"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solidFill>
                  <a:srgbClr val="CC023B"/>
                </a:solidFill>
              </a:rPr>
              <a:t>STEMkey</a:t>
            </a:r>
          </a:p>
        </p:txBody>
      </p:sp>
      <p:pic>
        <p:nvPicPr>
          <p:cNvPr id="6" name="Bilde 6">
            <a:extLst>
              <a:ext uri="{FF2B5EF4-FFF2-40B4-BE49-F238E27FC236}">
                <a16:creationId xmlns:a16="http://schemas.microsoft.com/office/drawing/2014/main" id="{B9437810-7EBC-4C3E-8C85-0A4F859A3245}"/>
              </a:ext>
            </a:extLst>
          </p:cNvPr>
          <p:cNvPicPr>
            <a:picLocks noChangeAspect="1"/>
          </p:cNvPicPr>
          <p:nvPr/>
        </p:nvPicPr>
        <p:blipFill>
          <a:blip r:embed="rId2"/>
          <a:stretch>
            <a:fillRect/>
          </a:stretch>
        </p:blipFill>
        <p:spPr>
          <a:xfrm>
            <a:off x="3173568" y="4513634"/>
            <a:ext cx="1593174" cy="1471218"/>
          </a:xfrm>
          <a:prstGeom prst="rect">
            <a:avLst/>
          </a:prstGeom>
        </p:spPr>
      </p:pic>
    </p:spTree>
    <p:extLst>
      <p:ext uri="{BB962C8B-B14F-4D97-AF65-F5344CB8AC3E}">
        <p14:creationId xmlns:p14="http://schemas.microsoft.com/office/powerpoint/2010/main" val="3285462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BA9F6-957B-44BE-9263-636FD4C5467D}"/>
              </a:ext>
            </a:extLst>
          </p:cNvPr>
          <p:cNvSpPr>
            <a:spLocks noGrp="1"/>
          </p:cNvSpPr>
          <p:nvPr>
            <p:ph type="title"/>
          </p:nvPr>
        </p:nvSpPr>
        <p:spPr/>
        <p:txBody>
          <a:bodyPr/>
          <a:lstStyle/>
          <a:p>
            <a:r>
              <a:rPr lang="en-US">
                <a:latin typeface="Avenir Book"/>
              </a:rPr>
              <a:t>0 Einleitung</a:t>
            </a:r>
            <a:endParaRPr lang="en-US"/>
          </a:p>
        </p:txBody>
      </p:sp>
      <p:sp>
        <p:nvSpPr>
          <p:cNvPr id="4" name="Slide Number Placeholder 3">
            <a:extLst>
              <a:ext uri="{FF2B5EF4-FFF2-40B4-BE49-F238E27FC236}">
                <a16:creationId xmlns:a16="http://schemas.microsoft.com/office/drawing/2014/main" id="{E2C49DA8-5093-4894-A623-FDC94CC4B9B4}"/>
              </a:ext>
            </a:extLst>
          </p:cNvPr>
          <p:cNvSpPr>
            <a:spLocks noGrp="1"/>
          </p:cNvSpPr>
          <p:nvPr>
            <p:ph type="sldNum" sz="quarter" idx="11"/>
          </p:nvPr>
        </p:nvSpPr>
        <p:spPr/>
        <p:txBody>
          <a:bodyPr/>
          <a:lstStyle/>
          <a:p>
            <a:r>
              <a:rPr lang="es-ES_tradnl" sz="1200"/>
              <a:t>| </a:t>
            </a:r>
            <a:fld id="{9DD0088F-7E4A-9C4B-9ED2-72FAF1293163}" type="slidenum">
              <a:rPr lang="es-ES_tradnl" smtClean="0"/>
              <a:t>3</a:t>
            </a:fld>
            <a:endParaRPr lang="es-ES_tradnl"/>
          </a:p>
        </p:txBody>
      </p:sp>
      <p:sp>
        <p:nvSpPr>
          <p:cNvPr id="5" name="Footer Placeholder 4">
            <a:extLst>
              <a:ext uri="{FF2B5EF4-FFF2-40B4-BE49-F238E27FC236}">
                <a16:creationId xmlns:a16="http://schemas.microsoft.com/office/drawing/2014/main" id="{DCF1FB31-EBE6-4751-A8C6-AEABC8DE6ABA}"/>
              </a:ext>
            </a:extLst>
          </p:cNvPr>
          <p:cNvSpPr>
            <a:spLocks noGrp="1"/>
          </p:cNvSpPr>
          <p:nvPr>
            <p:ph type="ftr" sz="quarter" idx="3"/>
          </p:nvPr>
        </p:nvSpPr>
        <p:spPr/>
        <p:txBody>
          <a:bodyPr/>
          <a:lstStyle/>
          <a:p>
            <a:pPr algn="r"/>
            <a:r>
              <a:rPr lang="en-US" err="1">
                <a:solidFill>
                  <a:srgbClr val="CC023B"/>
                </a:solidFill>
              </a:rPr>
              <a:t>STEMkey</a:t>
            </a:r>
            <a:endParaRPr lang="en-US">
              <a:solidFill>
                <a:srgbClr val="CC023B"/>
              </a:solidFill>
            </a:endParaRPr>
          </a:p>
        </p:txBody>
      </p:sp>
      <p:pic>
        <p:nvPicPr>
          <p:cNvPr id="7" name="Picture 7">
            <a:extLst>
              <a:ext uri="{FF2B5EF4-FFF2-40B4-BE49-F238E27FC236}">
                <a16:creationId xmlns:a16="http://schemas.microsoft.com/office/drawing/2014/main" id="{0C79BAB4-DA46-4E17-813F-34AC36B8CCA9}"/>
              </a:ext>
            </a:extLst>
          </p:cNvPr>
          <p:cNvPicPr>
            <a:picLocks noChangeAspect="1"/>
          </p:cNvPicPr>
          <p:nvPr/>
        </p:nvPicPr>
        <p:blipFill>
          <a:blip r:embed="rId4"/>
          <a:stretch>
            <a:fillRect/>
          </a:stretch>
        </p:blipFill>
        <p:spPr>
          <a:xfrm>
            <a:off x="7873252" y="96370"/>
            <a:ext cx="1028701" cy="1051112"/>
          </a:xfrm>
          <a:prstGeom prst="rect">
            <a:avLst/>
          </a:prstGeom>
        </p:spPr>
      </p:pic>
      <p:pic>
        <p:nvPicPr>
          <p:cNvPr id="8" name="Picture 8">
            <a:extLst>
              <a:ext uri="{FF2B5EF4-FFF2-40B4-BE49-F238E27FC236}">
                <a16:creationId xmlns:a16="http://schemas.microsoft.com/office/drawing/2014/main" id="{8E0A98A4-797F-43C3-B7F8-6185EDCE9C43}"/>
              </a:ext>
            </a:extLst>
          </p:cNvPr>
          <p:cNvPicPr>
            <a:picLocks noChangeAspect="1"/>
          </p:cNvPicPr>
          <p:nvPr/>
        </p:nvPicPr>
        <p:blipFill>
          <a:blip r:embed="rId5"/>
          <a:stretch>
            <a:fillRect/>
          </a:stretch>
        </p:blipFill>
        <p:spPr>
          <a:xfrm>
            <a:off x="8971429" y="96370"/>
            <a:ext cx="1039906" cy="1051112"/>
          </a:xfrm>
          <a:prstGeom prst="rect">
            <a:avLst/>
          </a:prstGeom>
        </p:spPr>
      </p:pic>
      <p:pic>
        <p:nvPicPr>
          <p:cNvPr id="6" name="Online Media 5" title="StemKey">
            <a:hlinkClick r:id="" action="ppaction://media"/>
            <a:extLst>
              <a:ext uri="{FF2B5EF4-FFF2-40B4-BE49-F238E27FC236}">
                <a16:creationId xmlns:a16="http://schemas.microsoft.com/office/drawing/2014/main" id="{3DACBAD9-6795-5A54-5D92-43A471595515}"/>
              </a:ext>
            </a:extLst>
          </p:cNvPr>
          <p:cNvPicPr>
            <a:picLocks noRot="1" noChangeAspect="1"/>
          </p:cNvPicPr>
          <p:nvPr>
            <a:videoFile r:link="rId1"/>
          </p:nvPr>
        </p:nvPicPr>
        <p:blipFill>
          <a:blip r:embed="rId6"/>
          <a:stretch>
            <a:fillRect/>
          </a:stretch>
        </p:blipFill>
        <p:spPr>
          <a:xfrm>
            <a:off x="3251200" y="1821688"/>
            <a:ext cx="5573269" cy="3148897"/>
          </a:xfrm>
          <a:prstGeom prst="rect">
            <a:avLst/>
          </a:prstGeom>
        </p:spPr>
      </p:pic>
    </p:spTree>
    <p:extLst>
      <p:ext uri="{BB962C8B-B14F-4D97-AF65-F5344CB8AC3E}">
        <p14:creationId xmlns:p14="http://schemas.microsoft.com/office/powerpoint/2010/main" val="2397989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24879" y="591661"/>
            <a:ext cx="9477375" cy="647794"/>
          </a:xfrm>
        </p:spPr>
        <p:txBody>
          <a:bodyPr>
            <a:normAutofit/>
          </a:bodyPr>
          <a:lstStyle/>
          <a:p>
            <a:r>
              <a:rPr lang="es-ES_tradnl">
                <a:latin typeface="Avenir Book"/>
              </a:rPr>
              <a:t>3.1. </a:t>
            </a:r>
            <a:r>
              <a:rPr lang="de-DE" err="1">
                <a:latin typeface="Avenir Book"/>
              </a:rPr>
              <a:t>Warum Trends </a:t>
            </a:r>
            <a:r>
              <a:rPr lang="de-DE">
                <a:latin typeface="Avenir Book"/>
              </a:rPr>
              <a:t>statt </a:t>
            </a:r>
            <a:r>
              <a:rPr lang="de-DE" err="1">
                <a:latin typeface="Avenir Book"/>
              </a:rPr>
              <a:t>der Oktettregel</a:t>
            </a:r>
            <a:r>
              <a:rPr lang="de-DE">
                <a:latin typeface="Avenir Book"/>
              </a:rPr>
              <a:t> 3</a:t>
            </a:r>
            <a:endParaRPr lang="en-US"/>
          </a:p>
        </p:txBody>
      </p:sp>
      <p:sp>
        <p:nvSpPr>
          <p:cNvPr id="3" name="Marcador de contenido 2"/>
          <p:cNvSpPr>
            <a:spLocks noGrp="1"/>
          </p:cNvSpPr>
          <p:nvPr>
            <p:ph idx="1"/>
          </p:nvPr>
        </p:nvSpPr>
        <p:spPr>
          <a:xfrm>
            <a:off x="518471" y="1526540"/>
            <a:ext cx="11072730" cy="4684312"/>
          </a:xfrm>
        </p:spPr>
        <p:txBody>
          <a:bodyPr vert="horz" lIns="91440" tIns="45720" rIns="91440" bIns="45720" rtlCol="0" anchor="t">
            <a:normAutofit lnSpcReduction="10000"/>
          </a:bodyPr>
          <a:lstStyle/>
          <a:p>
            <a:pPr marL="0" indent="0">
              <a:buNone/>
            </a:pPr>
            <a:endParaRPr lang="de-DE">
              <a:solidFill>
                <a:srgbClr val="4C5F7E"/>
              </a:solidFill>
            </a:endParaRPr>
          </a:p>
          <a:p>
            <a:r>
              <a:rPr lang="en-GB">
                <a:solidFill>
                  <a:srgbClr val="4C5F7E"/>
                </a:solidFill>
              </a:rPr>
              <a:t>Ein Beispiel für die unglückliche Anwendung der Oktettregel:</a:t>
            </a:r>
          </a:p>
          <a:p>
            <a:pPr lvl="1"/>
            <a:r>
              <a:rPr lang="en-GB">
                <a:solidFill>
                  <a:schemeClr val="tx2"/>
                </a:solidFill>
              </a:rPr>
              <a:t>„Alkalimetalle wollen ein Elektron abgeben und Halogene ziehen ein Elektron an, um acht Elektronen in der Außenhülle zu erreichen” (Halogene haben als Reaktanten bereits acht Elektronen).</a:t>
            </a:r>
          </a:p>
          <a:p>
            <a:r>
              <a:rPr lang="en-GB">
                <a:solidFill>
                  <a:srgbClr val="4C5F7E"/>
                </a:solidFill>
                <a:ea typeface="+mn-lt"/>
                <a:cs typeface="+mn-lt"/>
              </a:rPr>
              <a:t>Trends können besser erklären, </a:t>
            </a:r>
            <a:r>
              <a:rPr lang="en-GB" i="1">
                <a:solidFill>
                  <a:srgbClr val="4C5F7E"/>
                </a:solidFill>
                <a:ea typeface="+mn-lt"/>
                <a:cs typeface="+mn-lt"/>
              </a:rPr>
              <a:t>warum </a:t>
            </a:r>
            <a:r>
              <a:rPr lang="en-GB">
                <a:solidFill>
                  <a:srgbClr val="4C5F7E"/>
                </a:solidFill>
                <a:ea typeface="+mn-lt"/>
                <a:cs typeface="+mn-lt"/>
              </a:rPr>
              <a:t>Alkalimetalle mit Halogenen reagieren: </a:t>
            </a:r>
            <a:endParaRPr lang="en-GB">
              <a:ea typeface="+mn-lt"/>
              <a:cs typeface="+mn-lt"/>
            </a:endParaRPr>
          </a:p>
          <a:p>
            <a:pPr marL="1028700" lvl="1"/>
            <a:r>
              <a:rPr lang="en-GB">
                <a:solidFill>
                  <a:schemeClr val="tx2"/>
                </a:solidFill>
                <a:ea typeface="+mn-lt"/>
                <a:cs typeface="+mn-lt"/>
              </a:rPr>
              <a:t>Alkalimetalle verlieren aufgrund einer Kombination aus geringer effektiver Kernladung und großem Durchmesser leicht ihr äußeres Elektron. </a:t>
            </a:r>
          </a:p>
          <a:p>
            <a:pPr marL="1028700" lvl="1"/>
            <a:r>
              <a:rPr lang="en-GB">
                <a:solidFill>
                  <a:schemeClr val="tx2"/>
                </a:solidFill>
                <a:cs typeface="Calibri"/>
              </a:rPr>
              <a:t>Halogene haben aufgrund einer Kombination aus kleinem Durchmesser und hoher effektiver Ladung eine hohe Elektronegativität</a:t>
            </a:r>
            <a:endParaRPr lang="en-GB">
              <a:solidFill>
                <a:schemeClr val="tx2"/>
              </a:solidFill>
            </a:endParaRPr>
          </a:p>
          <a:p>
            <a:pPr marL="0" indent="0">
              <a:buNone/>
            </a:pPr>
            <a:endParaRPr lang="de-DE">
              <a:solidFill>
                <a:srgbClr val="4C5F7E"/>
              </a:solidFill>
            </a:endParaRPr>
          </a:p>
          <a:p>
            <a:pPr marL="0" indent="0">
              <a:spcBef>
                <a:spcPts val="0"/>
              </a:spcBef>
              <a:spcAft>
                <a:spcPts val="600"/>
              </a:spcAft>
              <a:buClr>
                <a:srgbClr val="A0B051"/>
              </a:buClr>
              <a:buNone/>
            </a:pPr>
            <a:endParaRPr lang="de-DE" sz="2400"/>
          </a:p>
          <a:p>
            <a:pPr>
              <a:buFont typeface="Arial" panose="020B0604020202020204" pitchFamily="34" charset="0"/>
              <a:buChar char="•"/>
            </a:pPr>
            <a:endParaRPr lang="en-US" sz="2400"/>
          </a:p>
        </p:txBody>
      </p:sp>
      <p:sp>
        <p:nvSpPr>
          <p:cNvPr id="5" name="Marcador de número de diapositiva 4"/>
          <p:cNvSpPr>
            <a:spLocks noGrp="1"/>
          </p:cNvSpPr>
          <p:nvPr>
            <p:ph type="sldNum" sz="quarter" idx="11"/>
          </p:nvPr>
        </p:nvSpPr>
        <p:spPr/>
        <p:txBody>
          <a:bodyPr/>
          <a:lstStyle/>
          <a:p>
            <a:r>
              <a:rPr lang="es-ES_tradnl" sz="1200"/>
              <a:t>| </a:t>
            </a:r>
            <a:fld id="{9DD0088F-7E4A-9C4B-9ED2-72FAF1293163}" type="slidenum">
              <a:rPr lang="es-ES_tradnl" smtClean="0"/>
              <a:t>30</a:t>
            </a:fld>
            <a:endParaRPr lang="es-ES_tradnl"/>
          </a:p>
        </p:txBody>
      </p:sp>
    </p:spTree>
    <p:extLst>
      <p:ext uri="{BB962C8B-B14F-4D97-AF65-F5344CB8AC3E}">
        <p14:creationId xmlns:p14="http://schemas.microsoft.com/office/powerpoint/2010/main" val="26978914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A688C-43F3-4592-BBF8-3CBFA364A9CC}"/>
              </a:ext>
            </a:extLst>
          </p:cNvPr>
          <p:cNvSpPr>
            <a:spLocks noGrp="1"/>
          </p:cNvSpPr>
          <p:nvPr>
            <p:ph type="title"/>
          </p:nvPr>
        </p:nvSpPr>
        <p:spPr/>
        <p:txBody>
          <a:bodyPr>
            <a:normAutofit/>
          </a:bodyPr>
          <a:lstStyle/>
          <a:p>
            <a:r>
              <a:rPr lang="nb-NO">
                <a:latin typeface="Avenir Book"/>
              </a:rPr>
              <a:t>3.2 Unterrichtstrends </a:t>
            </a:r>
            <a:r>
              <a:rPr lang="nb-NO" err="1">
                <a:latin typeface="Avenir Book"/>
              </a:rPr>
              <a:t>mit</a:t>
            </a:r>
            <a:r>
              <a:rPr lang="nb-NO">
                <a:latin typeface="Avenir Book"/>
              </a:rPr>
              <a:t> 3D-Lego</a:t>
            </a:r>
            <a:r>
              <a:rPr lang="nb-NO" err="1">
                <a:latin typeface="Avenir Book"/>
              </a:rPr>
              <a:t>-Versionen</a:t>
            </a:r>
            <a:r>
              <a:rPr lang="nb-NO">
                <a:latin typeface="Avenir Book"/>
              </a:rPr>
              <a:t> 1</a:t>
            </a:r>
            <a:endParaRPr lang="nb-NO"/>
          </a:p>
        </p:txBody>
      </p:sp>
      <p:sp>
        <p:nvSpPr>
          <p:cNvPr id="4" name="Slide Number Placeholder 3">
            <a:extLst>
              <a:ext uri="{FF2B5EF4-FFF2-40B4-BE49-F238E27FC236}">
                <a16:creationId xmlns:a16="http://schemas.microsoft.com/office/drawing/2014/main" id="{54D9F827-FCCF-49BE-94AB-786F505483FD}"/>
              </a:ext>
            </a:extLst>
          </p:cNvPr>
          <p:cNvSpPr>
            <a:spLocks noGrp="1"/>
          </p:cNvSpPr>
          <p:nvPr>
            <p:ph type="sldNum" sz="quarter" idx="11"/>
          </p:nvPr>
        </p:nvSpPr>
        <p:spPr/>
        <p:txBody>
          <a:bodyPr/>
          <a:lstStyle/>
          <a:p>
            <a:r>
              <a:rPr lang="es-ES_tradnl" sz="1200"/>
              <a:t>| </a:t>
            </a:r>
            <a:fld id="{9DD0088F-7E4A-9C4B-9ED2-72FAF1293163}" type="slidenum">
              <a:rPr lang="es-ES_tradnl" smtClean="0"/>
              <a:t>31</a:t>
            </a:fld>
            <a:endParaRPr lang="es-ES_tradnl"/>
          </a:p>
        </p:txBody>
      </p:sp>
      <p:sp>
        <p:nvSpPr>
          <p:cNvPr id="5" name="Footer Placeholder 4">
            <a:extLst>
              <a:ext uri="{FF2B5EF4-FFF2-40B4-BE49-F238E27FC236}">
                <a16:creationId xmlns:a16="http://schemas.microsoft.com/office/drawing/2014/main" id="{71A5E93A-F440-46E7-9B70-AFACC798B00E}"/>
              </a:ext>
            </a:extLst>
          </p:cNvPr>
          <p:cNvSpPr>
            <a:spLocks noGrp="1"/>
          </p:cNvSpPr>
          <p:nvPr>
            <p:ph type="ftr" sz="quarter" idx="3"/>
          </p:nvPr>
        </p:nvSpPr>
        <p:spPr>
          <a:xfrm>
            <a:off x="7696201" y="55319"/>
            <a:ext cx="3110179" cy="365125"/>
          </a:xfrm>
          <a:prstGeom prst="rect">
            <a:avLst/>
          </a:prstGeom>
        </p:spPr>
        <p:txBody>
          <a:bodyPr vert="horz" lIns="91440" tIns="45720" rIns="91440" bIns="45720" rtlCol="0" anchor="ctr"/>
          <a:lstStyle>
            <a:defPPr>
              <a:defRPr lang="de-DE"/>
            </a:defPPr>
            <a:lvl1pPr marL="0" algn="ctr" defTabSz="457200" rtl="0" eaLnBrk="1" latinLnBrk="0" hangingPunct="1">
              <a:defRPr sz="800" b="1" kern="1200">
                <a:solidFill>
                  <a:schemeClr val="tx1">
                    <a:tint val="75000"/>
                  </a:schemeClr>
                </a:solidFill>
                <a:latin typeface="Avenir Book" charset="0"/>
                <a:ea typeface="Avenir Book" charset="0"/>
                <a:cs typeface="Avenir Book"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solidFill>
                  <a:srgbClr val="CC023B"/>
                </a:solidFill>
              </a:rPr>
              <a:t>STEMkey</a:t>
            </a:r>
          </a:p>
        </p:txBody>
      </p:sp>
      <p:pic>
        <p:nvPicPr>
          <p:cNvPr id="3" name="Bilde 5" descr="Et bilde som inneholder tekst, innendørs, elektronikk&#10;&#10;Automatisk generert beskrivelse">
            <a:extLst>
              <a:ext uri="{FF2B5EF4-FFF2-40B4-BE49-F238E27FC236}">
                <a16:creationId xmlns:a16="http://schemas.microsoft.com/office/drawing/2014/main" id="{0D4E3E9B-70E4-411C-8911-3F8604FDD6CA}"/>
              </a:ext>
            </a:extLst>
          </p:cNvPr>
          <p:cNvPicPr>
            <a:picLocks noGrp="1" noChangeAspect="1"/>
          </p:cNvPicPr>
          <p:nvPr>
            <p:ph idx="1"/>
          </p:nvPr>
        </p:nvPicPr>
        <p:blipFill>
          <a:blip r:embed="rId3"/>
          <a:stretch>
            <a:fillRect/>
          </a:stretch>
        </p:blipFill>
        <p:spPr>
          <a:xfrm>
            <a:off x="75142" y="1873646"/>
            <a:ext cx="12078758" cy="3578921"/>
          </a:xfrm>
        </p:spPr>
      </p:pic>
      <p:sp>
        <p:nvSpPr>
          <p:cNvPr id="7" name="TextBox 6">
            <a:extLst>
              <a:ext uri="{FF2B5EF4-FFF2-40B4-BE49-F238E27FC236}">
                <a16:creationId xmlns:a16="http://schemas.microsoft.com/office/drawing/2014/main" id="{213C30AE-CD02-407A-B4AD-DA939AD900FF}"/>
              </a:ext>
            </a:extLst>
          </p:cNvPr>
          <p:cNvSpPr txBox="1"/>
          <p:nvPr/>
        </p:nvSpPr>
        <p:spPr>
          <a:xfrm>
            <a:off x="4193931" y="5644662"/>
            <a:ext cx="1750223" cy="369332"/>
          </a:xfrm>
          <a:prstGeom prst="rect">
            <a:avLst/>
          </a:prstGeom>
          <a:noFill/>
        </p:spPr>
        <p:txBody>
          <a:bodyPr wrap="none" rtlCol="0">
            <a:spAutoFit/>
          </a:bodyPr>
          <a:lstStyle/>
          <a:p>
            <a:r>
              <a:rPr lang="nb-NO"/>
              <a:t>Atomdurchmesser</a:t>
            </a:r>
          </a:p>
        </p:txBody>
      </p:sp>
      <p:pic>
        <p:nvPicPr>
          <p:cNvPr id="10" name="Picture 9" descr="A picture containing text, clock&#10;&#10;Description automatically generated">
            <a:extLst>
              <a:ext uri="{FF2B5EF4-FFF2-40B4-BE49-F238E27FC236}">
                <a16:creationId xmlns:a16="http://schemas.microsoft.com/office/drawing/2014/main" id="{7649981F-E575-4ADD-AADF-6547A600DC09}"/>
              </a:ext>
            </a:extLst>
          </p:cNvPr>
          <p:cNvPicPr>
            <a:picLocks noChangeAspect="1"/>
          </p:cNvPicPr>
          <p:nvPr/>
        </p:nvPicPr>
        <p:blipFill>
          <a:blip r:embed="rId4"/>
          <a:stretch>
            <a:fillRect/>
          </a:stretch>
        </p:blipFill>
        <p:spPr>
          <a:xfrm>
            <a:off x="9241815" y="144721"/>
            <a:ext cx="1002323" cy="1002323"/>
          </a:xfrm>
          <a:prstGeom prst="rect">
            <a:avLst/>
          </a:prstGeom>
        </p:spPr>
      </p:pic>
      <p:pic>
        <p:nvPicPr>
          <p:cNvPr id="12" name="Picture 11" descr="Icon&#10;&#10;Description automatically generated">
            <a:extLst>
              <a:ext uri="{FF2B5EF4-FFF2-40B4-BE49-F238E27FC236}">
                <a16:creationId xmlns:a16="http://schemas.microsoft.com/office/drawing/2014/main" id="{FD277804-25EE-437A-8F48-61C93245694B}"/>
              </a:ext>
            </a:extLst>
          </p:cNvPr>
          <p:cNvPicPr>
            <a:picLocks noChangeAspect="1"/>
          </p:cNvPicPr>
          <p:nvPr/>
        </p:nvPicPr>
        <p:blipFill>
          <a:blip r:embed="rId5"/>
          <a:stretch>
            <a:fillRect/>
          </a:stretch>
        </p:blipFill>
        <p:spPr>
          <a:xfrm>
            <a:off x="8215002" y="188738"/>
            <a:ext cx="958306" cy="958306"/>
          </a:xfrm>
          <a:prstGeom prst="rect">
            <a:avLst/>
          </a:prstGeom>
        </p:spPr>
      </p:pic>
    </p:spTree>
    <p:extLst>
      <p:ext uri="{BB962C8B-B14F-4D97-AF65-F5344CB8AC3E}">
        <p14:creationId xmlns:p14="http://schemas.microsoft.com/office/powerpoint/2010/main" val="3044479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A688C-43F3-4592-BBF8-3CBFA364A9CC}"/>
              </a:ext>
            </a:extLst>
          </p:cNvPr>
          <p:cNvSpPr>
            <a:spLocks noGrp="1"/>
          </p:cNvSpPr>
          <p:nvPr>
            <p:ph type="title"/>
          </p:nvPr>
        </p:nvSpPr>
        <p:spPr/>
        <p:txBody>
          <a:bodyPr>
            <a:normAutofit fontScale="90000"/>
          </a:bodyPr>
          <a:lstStyle/>
          <a:p>
            <a:r>
              <a:rPr lang="nb-NO">
                <a:latin typeface="Avenir Book"/>
              </a:rPr>
              <a:t>3.2 </a:t>
            </a:r>
            <a:r>
              <a:rPr lang="nb-NO" err="1">
                <a:latin typeface="Avenir Book"/>
              </a:rPr>
              <a:t>Vermittlung von </a:t>
            </a:r>
            <a:r>
              <a:rPr lang="nb-NO">
                <a:latin typeface="Avenir Book"/>
              </a:rPr>
              <a:t>Trends im </a:t>
            </a:r>
            <a:r>
              <a:rPr lang="nb-NO" err="1">
                <a:latin typeface="Avenir Book"/>
              </a:rPr>
              <a:t>Periodensystem mithilfe von</a:t>
            </a:r>
            <a:r>
              <a:rPr lang="nb-NO">
                <a:latin typeface="Avenir Book"/>
              </a:rPr>
              <a:t> 3D</a:t>
            </a:r>
            <a:r>
              <a:rPr lang="nb-NO" err="1">
                <a:latin typeface="Avenir Book"/>
              </a:rPr>
              <a:t>-LEGO-Versionen</a:t>
            </a:r>
            <a:r>
              <a:rPr lang="nb-NO">
                <a:latin typeface="Avenir Book"/>
              </a:rPr>
              <a:t> 2 </a:t>
            </a:r>
            <a:endParaRPr lang="nb-NO"/>
          </a:p>
        </p:txBody>
      </p:sp>
      <p:sp>
        <p:nvSpPr>
          <p:cNvPr id="4" name="Slide Number Placeholder 3">
            <a:extLst>
              <a:ext uri="{FF2B5EF4-FFF2-40B4-BE49-F238E27FC236}">
                <a16:creationId xmlns:a16="http://schemas.microsoft.com/office/drawing/2014/main" id="{54D9F827-FCCF-49BE-94AB-786F505483FD}"/>
              </a:ext>
            </a:extLst>
          </p:cNvPr>
          <p:cNvSpPr>
            <a:spLocks noGrp="1"/>
          </p:cNvSpPr>
          <p:nvPr>
            <p:ph type="sldNum" sz="quarter" idx="11"/>
          </p:nvPr>
        </p:nvSpPr>
        <p:spPr/>
        <p:txBody>
          <a:bodyPr/>
          <a:lstStyle/>
          <a:p>
            <a:r>
              <a:rPr lang="es-ES_tradnl" sz="1200"/>
              <a:t>| </a:t>
            </a:r>
            <a:fld id="{9DD0088F-7E4A-9C4B-9ED2-72FAF1293163}" type="slidenum">
              <a:rPr lang="es-ES_tradnl" smtClean="0"/>
              <a:t>32</a:t>
            </a:fld>
            <a:endParaRPr lang="es-ES_tradnl"/>
          </a:p>
        </p:txBody>
      </p:sp>
      <p:sp>
        <p:nvSpPr>
          <p:cNvPr id="5" name="Footer Placeholder 4">
            <a:extLst>
              <a:ext uri="{FF2B5EF4-FFF2-40B4-BE49-F238E27FC236}">
                <a16:creationId xmlns:a16="http://schemas.microsoft.com/office/drawing/2014/main" id="{71A5E93A-F440-46E7-9B70-AFACC798B00E}"/>
              </a:ext>
            </a:extLst>
          </p:cNvPr>
          <p:cNvSpPr>
            <a:spLocks noGrp="1"/>
          </p:cNvSpPr>
          <p:nvPr>
            <p:ph type="ftr" sz="quarter" idx="3"/>
          </p:nvPr>
        </p:nvSpPr>
        <p:spPr>
          <a:xfrm>
            <a:off x="7696201" y="55319"/>
            <a:ext cx="3110179" cy="365125"/>
          </a:xfrm>
          <a:prstGeom prst="rect">
            <a:avLst/>
          </a:prstGeom>
        </p:spPr>
        <p:txBody>
          <a:bodyPr vert="horz" lIns="91440" tIns="45720" rIns="91440" bIns="45720" rtlCol="0" anchor="ctr"/>
          <a:lstStyle>
            <a:defPPr>
              <a:defRPr lang="de-DE"/>
            </a:defPPr>
            <a:lvl1pPr marL="0" algn="ctr" defTabSz="457200" rtl="0" eaLnBrk="1" latinLnBrk="0" hangingPunct="1">
              <a:defRPr sz="800" b="1" kern="1200">
                <a:solidFill>
                  <a:schemeClr val="tx1">
                    <a:tint val="75000"/>
                  </a:schemeClr>
                </a:solidFill>
                <a:latin typeface="Avenir Book" charset="0"/>
                <a:ea typeface="Avenir Book" charset="0"/>
                <a:cs typeface="Avenir Book"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solidFill>
                  <a:srgbClr val="CC023B"/>
                </a:solidFill>
              </a:rPr>
              <a:t>STEMkey</a:t>
            </a:r>
          </a:p>
        </p:txBody>
      </p:sp>
      <p:sp>
        <p:nvSpPr>
          <p:cNvPr id="7" name="Plassholder for innhold 6">
            <a:extLst>
              <a:ext uri="{FF2B5EF4-FFF2-40B4-BE49-F238E27FC236}">
                <a16:creationId xmlns:a16="http://schemas.microsoft.com/office/drawing/2014/main" id="{74EFCA9F-0FDE-421C-AE21-C88AAF9BC20C}"/>
              </a:ext>
            </a:extLst>
          </p:cNvPr>
          <p:cNvSpPr>
            <a:spLocks noGrp="1"/>
          </p:cNvSpPr>
          <p:nvPr>
            <p:ph idx="1"/>
          </p:nvPr>
        </p:nvSpPr>
        <p:spPr/>
        <p:txBody>
          <a:bodyPr/>
          <a:lstStyle/>
          <a:p>
            <a:endParaRPr lang="nb-NO"/>
          </a:p>
        </p:txBody>
      </p:sp>
      <p:pic>
        <p:nvPicPr>
          <p:cNvPr id="10" name="Bilde 5" descr="Et bilde som inneholder tekst, innendørs, bord, pult&#10;&#10;Automatisk generert beskrivelse">
            <a:extLst>
              <a:ext uri="{FF2B5EF4-FFF2-40B4-BE49-F238E27FC236}">
                <a16:creationId xmlns:a16="http://schemas.microsoft.com/office/drawing/2014/main" id="{848396FE-D6C7-4F5D-94FE-B94049B8FA8A}"/>
              </a:ext>
            </a:extLst>
          </p:cNvPr>
          <p:cNvPicPr>
            <a:picLocks noChangeAspect="1"/>
          </p:cNvPicPr>
          <p:nvPr/>
        </p:nvPicPr>
        <p:blipFill rotWithShape="1">
          <a:blip r:embed="rId2"/>
          <a:srcRect t="52149" r="11072" b="9291"/>
          <a:stretch/>
        </p:blipFill>
        <p:spPr>
          <a:xfrm>
            <a:off x="378235" y="1559558"/>
            <a:ext cx="11531424" cy="3895079"/>
          </a:xfrm>
          <a:prstGeom prst="rect">
            <a:avLst/>
          </a:prstGeom>
        </p:spPr>
      </p:pic>
      <p:pic>
        <p:nvPicPr>
          <p:cNvPr id="8" name="Picture 7" descr="A picture containing text, clock&#10;&#10;Description automatically generated">
            <a:extLst>
              <a:ext uri="{FF2B5EF4-FFF2-40B4-BE49-F238E27FC236}">
                <a16:creationId xmlns:a16="http://schemas.microsoft.com/office/drawing/2014/main" id="{F22F1D53-E750-416A-B19F-A5C751281DC0}"/>
              </a:ext>
            </a:extLst>
          </p:cNvPr>
          <p:cNvPicPr>
            <a:picLocks noChangeAspect="1"/>
          </p:cNvPicPr>
          <p:nvPr/>
        </p:nvPicPr>
        <p:blipFill>
          <a:blip r:embed="rId3"/>
          <a:stretch>
            <a:fillRect/>
          </a:stretch>
        </p:blipFill>
        <p:spPr>
          <a:xfrm>
            <a:off x="11261865" y="1040544"/>
            <a:ext cx="647794" cy="647794"/>
          </a:xfrm>
          <a:prstGeom prst="rect">
            <a:avLst/>
          </a:prstGeom>
        </p:spPr>
      </p:pic>
      <p:pic>
        <p:nvPicPr>
          <p:cNvPr id="9" name="Picture 8" descr="Icon&#10;&#10;Description automatically generated">
            <a:extLst>
              <a:ext uri="{FF2B5EF4-FFF2-40B4-BE49-F238E27FC236}">
                <a16:creationId xmlns:a16="http://schemas.microsoft.com/office/drawing/2014/main" id="{6A1242A2-3126-42BA-BAC9-2D3E8D2AF42C}"/>
              </a:ext>
            </a:extLst>
          </p:cNvPr>
          <p:cNvPicPr>
            <a:picLocks noChangeAspect="1"/>
          </p:cNvPicPr>
          <p:nvPr/>
        </p:nvPicPr>
        <p:blipFill>
          <a:blip r:embed="rId4"/>
          <a:stretch>
            <a:fillRect/>
          </a:stretch>
        </p:blipFill>
        <p:spPr>
          <a:xfrm>
            <a:off x="10614071" y="1046769"/>
            <a:ext cx="647794" cy="647794"/>
          </a:xfrm>
          <a:prstGeom prst="rect">
            <a:avLst/>
          </a:prstGeom>
        </p:spPr>
      </p:pic>
    </p:spTree>
    <p:extLst>
      <p:ext uri="{BB962C8B-B14F-4D97-AF65-F5344CB8AC3E}">
        <p14:creationId xmlns:p14="http://schemas.microsoft.com/office/powerpoint/2010/main" val="33761448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A688C-43F3-4592-BBF8-3CBFA364A9CC}"/>
              </a:ext>
            </a:extLst>
          </p:cNvPr>
          <p:cNvSpPr>
            <a:spLocks noGrp="1"/>
          </p:cNvSpPr>
          <p:nvPr>
            <p:ph type="title"/>
          </p:nvPr>
        </p:nvSpPr>
        <p:spPr/>
        <p:txBody>
          <a:bodyPr>
            <a:normAutofit fontScale="90000"/>
          </a:bodyPr>
          <a:lstStyle/>
          <a:p>
            <a:r>
              <a:rPr lang="nb-NO">
                <a:latin typeface="Avenir Book"/>
              </a:rPr>
              <a:t>3.2 </a:t>
            </a:r>
            <a:r>
              <a:rPr lang="nb-NO" err="1">
                <a:latin typeface="Avenir Book"/>
              </a:rPr>
              <a:t>Vermittlung von </a:t>
            </a:r>
            <a:r>
              <a:rPr lang="nb-NO">
                <a:latin typeface="Avenir Book"/>
              </a:rPr>
              <a:t>Trends im </a:t>
            </a:r>
            <a:r>
              <a:rPr lang="nb-NO" err="1">
                <a:latin typeface="Avenir Book"/>
              </a:rPr>
              <a:t>Periodensystem mithilfe von</a:t>
            </a:r>
            <a:r>
              <a:rPr lang="nb-NO">
                <a:latin typeface="Avenir Book"/>
              </a:rPr>
              <a:t> 3D</a:t>
            </a:r>
            <a:r>
              <a:rPr lang="nb-NO" err="1">
                <a:latin typeface="Avenir Book"/>
              </a:rPr>
              <a:t>-LEGO-Versionen</a:t>
            </a:r>
            <a:r>
              <a:rPr lang="nb-NO">
                <a:latin typeface="Avenir Book"/>
              </a:rPr>
              <a:t> 3 </a:t>
            </a:r>
            <a:endParaRPr lang="nb-NO"/>
          </a:p>
        </p:txBody>
      </p:sp>
      <p:sp>
        <p:nvSpPr>
          <p:cNvPr id="4" name="Slide Number Placeholder 3">
            <a:extLst>
              <a:ext uri="{FF2B5EF4-FFF2-40B4-BE49-F238E27FC236}">
                <a16:creationId xmlns:a16="http://schemas.microsoft.com/office/drawing/2014/main" id="{54D9F827-FCCF-49BE-94AB-786F505483FD}"/>
              </a:ext>
            </a:extLst>
          </p:cNvPr>
          <p:cNvSpPr>
            <a:spLocks noGrp="1"/>
          </p:cNvSpPr>
          <p:nvPr>
            <p:ph type="sldNum" sz="quarter" idx="11"/>
          </p:nvPr>
        </p:nvSpPr>
        <p:spPr/>
        <p:txBody>
          <a:bodyPr/>
          <a:lstStyle/>
          <a:p>
            <a:r>
              <a:rPr lang="es-ES_tradnl" sz="1200"/>
              <a:t>| </a:t>
            </a:r>
            <a:fld id="{9DD0088F-7E4A-9C4B-9ED2-72FAF1293163}" type="slidenum">
              <a:rPr lang="es-ES_tradnl" smtClean="0"/>
              <a:t>33</a:t>
            </a:fld>
            <a:endParaRPr lang="es-ES_tradnl"/>
          </a:p>
        </p:txBody>
      </p:sp>
      <p:sp>
        <p:nvSpPr>
          <p:cNvPr id="5" name="Footer Placeholder 4">
            <a:extLst>
              <a:ext uri="{FF2B5EF4-FFF2-40B4-BE49-F238E27FC236}">
                <a16:creationId xmlns:a16="http://schemas.microsoft.com/office/drawing/2014/main" id="{71A5E93A-F440-46E7-9B70-AFACC798B00E}"/>
              </a:ext>
            </a:extLst>
          </p:cNvPr>
          <p:cNvSpPr>
            <a:spLocks noGrp="1"/>
          </p:cNvSpPr>
          <p:nvPr>
            <p:ph type="ftr" sz="quarter" idx="3"/>
          </p:nvPr>
        </p:nvSpPr>
        <p:spPr>
          <a:xfrm>
            <a:off x="7696201" y="55319"/>
            <a:ext cx="3110179" cy="365125"/>
          </a:xfrm>
          <a:prstGeom prst="rect">
            <a:avLst/>
          </a:prstGeom>
        </p:spPr>
        <p:txBody>
          <a:bodyPr vert="horz" lIns="91440" tIns="45720" rIns="91440" bIns="45720" rtlCol="0" anchor="ctr"/>
          <a:lstStyle>
            <a:defPPr>
              <a:defRPr lang="de-DE"/>
            </a:defPPr>
            <a:lvl1pPr marL="0" algn="ctr" defTabSz="457200" rtl="0" eaLnBrk="1" latinLnBrk="0" hangingPunct="1">
              <a:defRPr sz="800" b="1" kern="1200">
                <a:solidFill>
                  <a:schemeClr val="tx1">
                    <a:tint val="75000"/>
                  </a:schemeClr>
                </a:solidFill>
                <a:latin typeface="Avenir Book" charset="0"/>
                <a:ea typeface="Avenir Book" charset="0"/>
                <a:cs typeface="Avenir Book"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solidFill>
                  <a:srgbClr val="CC023B"/>
                </a:solidFill>
              </a:rPr>
              <a:t>STEMkey</a:t>
            </a:r>
          </a:p>
        </p:txBody>
      </p:sp>
      <p:sp>
        <p:nvSpPr>
          <p:cNvPr id="7" name="Plassholder for innhold 6">
            <a:extLst>
              <a:ext uri="{FF2B5EF4-FFF2-40B4-BE49-F238E27FC236}">
                <a16:creationId xmlns:a16="http://schemas.microsoft.com/office/drawing/2014/main" id="{74EFCA9F-0FDE-421C-AE21-C88AAF9BC20C}"/>
              </a:ext>
            </a:extLst>
          </p:cNvPr>
          <p:cNvSpPr>
            <a:spLocks noGrp="1"/>
          </p:cNvSpPr>
          <p:nvPr>
            <p:ph idx="1"/>
          </p:nvPr>
        </p:nvSpPr>
        <p:spPr>
          <a:xfrm>
            <a:off x="609600" y="2664125"/>
            <a:ext cx="10979988" cy="3051305"/>
          </a:xfrm>
        </p:spPr>
        <p:txBody>
          <a:bodyPr vert="horz" lIns="91440" tIns="45720" rIns="91440" bIns="45720" rtlCol="0" anchor="t">
            <a:normAutofit/>
          </a:bodyPr>
          <a:lstStyle/>
          <a:p>
            <a:r>
              <a:rPr lang="nb-NO" dirty="0"/>
              <a:t>Um </a:t>
            </a:r>
            <a:r>
              <a:rPr lang="nb-NO" dirty="0" err="1"/>
              <a:t>die </a:t>
            </a:r>
            <a:r>
              <a:rPr lang="nb-NO" dirty="0"/>
              <a:t>Trends im </a:t>
            </a:r>
            <a:r>
              <a:rPr lang="nb-NO" dirty="0" err="1"/>
              <a:t>Periodensystem zu verstehen</a:t>
            </a:r>
            <a:r>
              <a:rPr lang="nb-NO" dirty="0"/>
              <a:t>, </a:t>
            </a:r>
            <a:r>
              <a:rPr lang="nb-NO" dirty="0" err="1"/>
              <a:t>können 3D-Versionen hilfreich</a:t>
            </a:r>
            <a:r>
              <a:rPr lang="nb-NO" dirty="0"/>
              <a:t> sein. </a:t>
            </a:r>
            <a:r>
              <a:rPr lang="nb-NO" dirty="0" err="1"/>
              <a:t>Sie </a:t>
            </a:r>
            <a:r>
              <a:rPr lang="nb-NO" dirty="0"/>
              <a:t>machen es </a:t>
            </a:r>
            <a:r>
              <a:rPr lang="nb-NO" dirty="0" err="1"/>
              <a:t>einfacher </a:t>
            </a:r>
            <a:r>
              <a:rPr lang="nb-NO" dirty="0"/>
              <a:t>zu </a:t>
            </a:r>
            <a:r>
              <a:rPr lang="nb-NO" dirty="0" err="1"/>
              <a:t>erkennen, wie sich </a:t>
            </a:r>
            <a:r>
              <a:rPr lang="nb-NO" dirty="0"/>
              <a:t>beispielsweise der Atomradius </a:t>
            </a:r>
            <a:r>
              <a:rPr lang="nb-NO" dirty="0" err="1"/>
              <a:t>mit der Ordnungszahl verändert</a:t>
            </a:r>
            <a:endParaRPr lang="nb-NO" dirty="0"/>
          </a:p>
          <a:p>
            <a:r>
              <a:rPr lang="nb-NO" dirty="0"/>
              <a:t>Die 3D-Modelle </a:t>
            </a:r>
            <a:r>
              <a:rPr lang="nb-NO" dirty="0" err="1"/>
              <a:t>können </a:t>
            </a:r>
            <a:r>
              <a:rPr lang="nb-NO" dirty="0"/>
              <a:t>aus LEGO </a:t>
            </a:r>
            <a:r>
              <a:rPr lang="nb-NO" dirty="0" err="1"/>
              <a:t>gebaut </a:t>
            </a:r>
            <a:r>
              <a:rPr lang="nb-NO" dirty="0"/>
              <a:t>oder in 3D gedruckt werden. Stellen Sie </a:t>
            </a:r>
            <a:r>
              <a:rPr lang="nb-NO" dirty="0" err="1"/>
              <a:t>die Modelle </a:t>
            </a:r>
            <a:r>
              <a:rPr lang="nb-NO" dirty="0"/>
              <a:t>vor </a:t>
            </a:r>
            <a:r>
              <a:rPr lang="nb-NO" dirty="0" err="1"/>
              <a:t>sich</a:t>
            </a:r>
            <a:r>
              <a:rPr lang="nb-NO" dirty="0"/>
              <a:t> auf, </a:t>
            </a:r>
            <a:r>
              <a:rPr lang="nb-NO" dirty="0" err="1"/>
              <a:t>während Sie darüber sprechen</a:t>
            </a:r>
            <a:r>
              <a:rPr lang="nb-NO" dirty="0"/>
              <a:t>.</a:t>
            </a:r>
          </a:p>
        </p:txBody>
      </p:sp>
      <p:pic>
        <p:nvPicPr>
          <p:cNvPr id="9" name="Picture 8" descr="Icon&#10;&#10;Description automatically generated">
            <a:extLst>
              <a:ext uri="{FF2B5EF4-FFF2-40B4-BE49-F238E27FC236}">
                <a16:creationId xmlns:a16="http://schemas.microsoft.com/office/drawing/2014/main" id="{3AE3043E-1014-472F-8A0B-DC8BBF3F2643}"/>
              </a:ext>
            </a:extLst>
          </p:cNvPr>
          <p:cNvPicPr>
            <a:picLocks noChangeAspect="1"/>
          </p:cNvPicPr>
          <p:nvPr/>
        </p:nvPicPr>
        <p:blipFill>
          <a:blip r:embed="rId2"/>
          <a:stretch>
            <a:fillRect/>
          </a:stretch>
        </p:blipFill>
        <p:spPr>
          <a:xfrm>
            <a:off x="10678437" y="507144"/>
            <a:ext cx="647794" cy="647794"/>
          </a:xfrm>
          <a:prstGeom prst="rect">
            <a:avLst/>
          </a:prstGeom>
        </p:spPr>
      </p:pic>
      <p:pic>
        <p:nvPicPr>
          <p:cNvPr id="10" name="Picture 9" descr="A picture containing text, clock&#10;&#10;Description automatically generated">
            <a:extLst>
              <a:ext uri="{FF2B5EF4-FFF2-40B4-BE49-F238E27FC236}">
                <a16:creationId xmlns:a16="http://schemas.microsoft.com/office/drawing/2014/main" id="{0BC3B41F-531D-4D28-9847-71793176AFA0}"/>
              </a:ext>
            </a:extLst>
          </p:cNvPr>
          <p:cNvPicPr>
            <a:picLocks noChangeAspect="1"/>
          </p:cNvPicPr>
          <p:nvPr/>
        </p:nvPicPr>
        <p:blipFill>
          <a:blip r:embed="rId3"/>
          <a:stretch>
            <a:fillRect/>
          </a:stretch>
        </p:blipFill>
        <p:spPr>
          <a:xfrm>
            <a:off x="11372803" y="507144"/>
            <a:ext cx="647794" cy="647794"/>
          </a:xfrm>
          <a:prstGeom prst="rect">
            <a:avLst/>
          </a:prstGeom>
        </p:spPr>
      </p:pic>
    </p:spTree>
    <p:extLst>
      <p:ext uri="{BB962C8B-B14F-4D97-AF65-F5344CB8AC3E}">
        <p14:creationId xmlns:p14="http://schemas.microsoft.com/office/powerpoint/2010/main" val="6966454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 name="ukjent.png" descr="ukjent.png"/>
          <p:cNvPicPr>
            <a:picLocks noChangeAspect="1"/>
          </p:cNvPicPr>
          <p:nvPr/>
        </p:nvPicPr>
        <p:blipFill>
          <a:blip r:embed="rId2"/>
          <a:stretch>
            <a:fillRect/>
          </a:stretch>
        </p:blipFill>
        <p:spPr>
          <a:xfrm>
            <a:off x="503350" y="168821"/>
            <a:ext cx="10966264" cy="6476719"/>
          </a:xfrm>
          <a:prstGeom prst="rect">
            <a:avLst/>
          </a:prstGeom>
          <a:ln w="12700">
            <a:miter lim="400000"/>
          </a:ln>
        </p:spPr>
      </p:pic>
      <p:sp>
        <p:nvSpPr>
          <p:cNvPr id="156" name="Tekst"/>
          <p:cNvSpPr txBox="1"/>
          <p:nvPr/>
        </p:nvSpPr>
        <p:spPr>
          <a:xfrm>
            <a:off x="1838325" y="870060"/>
            <a:ext cx="76944" cy="1744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lgn="l" defTabSz="457200">
              <a:defRPr sz="1600">
                <a:solidFill>
                  <a:srgbClr val="000000"/>
                </a:solidFill>
                <a:latin typeface="Times Roman"/>
                <a:ea typeface="Times Roman"/>
                <a:cs typeface="Times Roman"/>
                <a:sym typeface="Times Roman"/>
              </a:defRPr>
            </a:lvl1pPr>
          </a:lstStyle>
          <a:p>
            <a:r>
              <a:rPr sz="800"/>
              <a:t> </a:t>
            </a:r>
          </a:p>
        </p:txBody>
      </p:sp>
      <p:sp>
        <p:nvSpPr>
          <p:cNvPr id="157" name="Rektangel"/>
          <p:cNvSpPr/>
          <p:nvPr/>
        </p:nvSpPr>
        <p:spPr>
          <a:xfrm>
            <a:off x="9519172" y="4968937"/>
            <a:ext cx="1388520" cy="1648261"/>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158" name="Rektangel"/>
          <p:cNvSpPr/>
          <p:nvPr/>
        </p:nvSpPr>
        <p:spPr>
          <a:xfrm>
            <a:off x="9796297" y="4611576"/>
            <a:ext cx="1545687" cy="1733643"/>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159" name="Oval"/>
          <p:cNvSpPr/>
          <p:nvPr/>
        </p:nvSpPr>
        <p:spPr>
          <a:xfrm>
            <a:off x="9627676" y="4464911"/>
            <a:ext cx="1545687" cy="868759"/>
          </a:xfrm>
          <a:prstGeom prst="ellipse">
            <a:avLst/>
          </a:prstGeom>
          <a:solidFill>
            <a:srgbClr val="F6F6F6"/>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160" name="Rektangel"/>
          <p:cNvSpPr/>
          <p:nvPr/>
        </p:nvSpPr>
        <p:spPr>
          <a:xfrm>
            <a:off x="9215325" y="402137"/>
            <a:ext cx="2233400" cy="2848086"/>
          </a:xfrm>
          <a:prstGeom prst="rect">
            <a:avLst/>
          </a:prstGeom>
          <a:solidFill>
            <a:srgbClr val="F5F5F3"/>
          </a:solidFill>
          <a:ln w="12700">
            <a:miter lim="400000"/>
          </a:ln>
        </p:spPr>
        <p:txBody>
          <a:bodyPr lIns="25400" tIns="25400" rIns="25400" bIns="25400" anchor="ctr"/>
          <a:lstStyle/>
          <a:p>
            <a:pPr defTabSz="412750">
              <a:defRPr sz="9300">
                <a:solidFill>
                  <a:srgbClr val="FFFFFF"/>
                </a:solidFill>
                <a:latin typeface="Helvetica Neue Medium"/>
                <a:ea typeface="Helvetica Neue Medium"/>
                <a:cs typeface="Helvetica Neue Medium"/>
                <a:sym typeface="Helvetica Neue Medium"/>
              </a:defRPr>
            </a:pPr>
            <a:endParaRPr sz="4650"/>
          </a:p>
        </p:txBody>
      </p:sp>
      <p:sp>
        <p:nvSpPr>
          <p:cNvPr id="161" name="Oval"/>
          <p:cNvSpPr/>
          <p:nvPr/>
        </p:nvSpPr>
        <p:spPr>
          <a:xfrm>
            <a:off x="8923106" y="2409598"/>
            <a:ext cx="1545687" cy="868759"/>
          </a:xfrm>
          <a:prstGeom prst="ellipse">
            <a:avLst/>
          </a:prstGeom>
          <a:solidFill>
            <a:srgbClr val="F6F6F6"/>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162" name="Rektangel"/>
          <p:cNvSpPr/>
          <p:nvPr/>
        </p:nvSpPr>
        <p:spPr>
          <a:xfrm>
            <a:off x="655289" y="318460"/>
            <a:ext cx="2292603" cy="2395967"/>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163" name="Rektangel"/>
          <p:cNvSpPr/>
          <p:nvPr/>
        </p:nvSpPr>
        <p:spPr>
          <a:xfrm>
            <a:off x="733299" y="4497431"/>
            <a:ext cx="2292602" cy="1961932"/>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164" name="Rektangel"/>
          <p:cNvSpPr/>
          <p:nvPr/>
        </p:nvSpPr>
        <p:spPr>
          <a:xfrm>
            <a:off x="9859797" y="4675075"/>
            <a:ext cx="1545687" cy="1733644"/>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165" name="👨🏽🦱"/>
          <p:cNvSpPr txBox="1"/>
          <p:nvPr/>
        </p:nvSpPr>
        <p:spPr>
          <a:xfrm>
            <a:off x="8797925" y="1164441"/>
            <a:ext cx="1333698" cy="15901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defRPr sz="20000"/>
            </a:lvl1pPr>
          </a:lstStyle>
          <a:p>
            <a:r>
              <a:rPr sz="10000"/>
              <a:t>👨🏽‍🦱</a:t>
            </a:r>
          </a:p>
        </p:txBody>
      </p:sp>
      <p:sp>
        <p:nvSpPr>
          <p:cNvPr id="166" name="🧑🦰"/>
          <p:cNvSpPr txBox="1"/>
          <p:nvPr/>
        </p:nvSpPr>
        <p:spPr>
          <a:xfrm>
            <a:off x="9337675" y="4683308"/>
            <a:ext cx="1333698" cy="15901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defRPr sz="20000"/>
            </a:lvl1pPr>
          </a:lstStyle>
          <a:p>
            <a:r>
              <a:rPr sz="10000"/>
              <a:t>🧑‍🦰</a:t>
            </a:r>
          </a:p>
        </p:txBody>
      </p:sp>
      <p:sp>
        <p:nvSpPr>
          <p:cNvPr id="167" name="👩🏽🦰"/>
          <p:cNvSpPr txBox="1"/>
          <p:nvPr/>
        </p:nvSpPr>
        <p:spPr>
          <a:xfrm>
            <a:off x="1635125" y="1031091"/>
            <a:ext cx="1333698" cy="15901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defRPr sz="20000"/>
            </a:lvl1pPr>
          </a:lstStyle>
          <a:p>
            <a:r>
              <a:rPr sz="10000"/>
              <a:t>👩🏽‍🦰</a:t>
            </a:r>
          </a:p>
        </p:txBody>
      </p:sp>
      <p:sp>
        <p:nvSpPr>
          <p:cNvPr id="168" name="👱🏻♂️"/>
          <p:cNvSpPr txBox="1"/>
          <p:nvPr/>
        </p:nvSpPr>
        <p:spPr>
          <a:xfrm>
            <a:off x="1266825" y="4481761"/>
            <a:ext cx="1333698" cy="15901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defRPr sz="20000"/>
            </a:lvl1pPr>
          </a:lstStyle>
          <a:p>
            <a:r>
              <a:rPr sz="10000"/>
              <a:t>👱🏻‍♂️</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0" name="ukjent.jpeg" descr="ukjent.jpeg"/>
          <p:cNvPicPr>
            <a:picLocks noChangeAspect="1"/>
          </p:cNvPicPr>
          <p:nvPr/>
        </p:nvPicPr>
        <p:blipFill>
          <a:blip r:embed="rId2"/>
          <a:stretch>
            <a:fillRect/>
          </a:stretch>
        </p:blipFill>
        <p:spPr>
          <a:xfrm>
            <a:off x="1604433" y="992188"/>
            <a:ext cx="8763001" cy="4959351"/>
          </a:xfrm>
          <a:prstGeom prst="rect">
            <a:avLst/>
          </a:prstGeom>
          <a:ln w="12700">
            <a:miter lim="400000"/>
          </a:ln>
        </p:spPr>
      </p:pic>
      <p:sp>
        <p:nvSpPr>
          <p:cNvPr id="171" name="Tekst"/>
          <p:cNvSpPr txBox="1"/>
          <p:nvPr/>
        </p:nvSpPr>
        <p:spPr>
          <a:xfrm>
            <a:off x="1604433" y="904985"/>
            <a:ext cx="76944" cy="1744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lgn="l" defTabSz="457200">
              <a:defRPr sz="1600">
                <a:solidFill>
                  <a:srgbClr val="000000"/>
                </a:solidFill>
                <a:latin typeface="Times Roman"/>
                <a:ea typeface="Times Roman"/>
                <a:cs typeface="Times Roman"/>
                <a:sym typeface="Times Roman"/>
              </a:defRPr>
            </a:lvl1pPr>
          </a:lstStyle>
          <a:p>
            <a:r>
              <a:rPr sz="800"/>
              <a:t> </a:t>
            </a:r>
          </a:p>
        </p:txBody>
      </p:sp>
      <p:sp>
        <p:nvSpPr>
          <p:cNvPr id="172" name="Rektangel"/>
          <p:cNvSpPr/>
          <p:nvPr/>
        </p:nvSpPr>
        <p:spPr>
          <a:xfrm>
            <a:off x="1650384" y="1063132"/>
            <a:ext cx="1907107" cy="1930694"/>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173" name="Rektangel"/>
          <p:cNvSpPr/>
          <p:nvPr/>
        </p:nvSpPr>
        <p:spPr>
          <a:xfrm>
            <a:off x="1713884" y="4315814"/>
            <a:ext cx="1956953" cy="1552446"/>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174" name="Rektangel"/>
          <p:cNvSpPr/>
          <p:nvPr/>
        </p:nvSpPr>
        <p:spPr>
          <a:xfrm>
            <a:off x="8510517" y="4631551"/>
            <a:ext cx="1760087" cy="1317142"/>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175" name="Rektangel"/>
          <p:cNvSpPr/>
          <p:nvPr/>
        </p:nvSpPr>
        <p:spPr>
          <a:xfrm>
            <a:off x="8654032" y="1110585"/>
            <a:ext cx="1705472" cy="2232121"/>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176" name="Rektangel"/>
          <p:cNvSpPr/>
          <p:nvPr/>
        </p:nvSpPr>
        <p:spPr>
          <a:xfrm>
            <a:off x="8464412" y="2276920"/>
            <a:ext cx="1351656" cy="1004773"/>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177" name="👩🏽🦰"/>
          <p:cNvSpPr txBox="1"/>
          <p:nvPr/>
        </p:nvSpPr>
        <p:spPr>
          <a:xfrm>
            <a:off x="2253192" y="1233391"/>
            <a:ext cx="1333698" cy="15901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defRPr sz="20000"/>
            </a:lvl1pPr>
          </a:lstStyle>
          <a:p>
            <a:r>
              <a:rPr sz="10000"/>
              <a:t>👩🏽‍🦰</a:t>
            </a:r>
          </a:p>
        </p:txBody>
      </p:sp>
      <p:sp>
        <p:nvSpPr>
          <p:cNvPr id="178" name="👨🏽🦱"/>
          <p:cNvSpPr txBox="1"/>
          <p:nvPr/>
        </p:nvSpPr>
        <p:spPr>
          <a:xfrm>
            <a:off x="8416925" y="1604708"/>
            <a:ext cx="1333698" cy="15901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defRPr sz="20000"/>
            </a:lvl1pPr>
          </a:lstStyle>
          <a:p>
            <a:r>
              <a:rPr sz="10000"/>
              <a:t>👨🏽‍🦱</a:t>
            </a:r>
          </a:p>
        </p:txBody>
      </p:sp>
      <p:sp>
        <p:nvSpPr>
          <p:cNvPr id="179" name="Rektangel"/>
          <p:cNvSpPr/>
          <p:nvPr/>
        </p:nvSpPr>
        <p:spPr>
          <a:xfrm>
            <a:off x="8996245" y="4433466"/>
            <a:ext cx="1151593" cy="1317142"/>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180" name="Rektangel"/>
          <p:cNvSpPr/>
          <p:nvPr/>
        </p:nvSpPr>
        <p:spPr>
          <a:xfrm>
            <a:off x="9258595" y="4311863"/>
            <a:ext cx="952743" cy="1502245"/>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181" name="🧑🦰"/>
          <p:cNvSpPr txBox="1"/>
          <p:nvPr/>
        </p:nvSpPr>
        <p:spPr>
          <a:xfrm>
            <a:off x="8843193" y="4099108"/>
            <a:ext cx="1333698" cy="15901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defRPr sz="20000"/>
            </a:lvl1pPr>
          </a:lstStyle>
          <a:p>
            <a:r>
              <a:rPr sz="10000"/>
              <a:t>🧑‍🦰</a:t>
            </a:r>
          </a:p>
        </p:txBody>
      </p:sp>
      <p:sp>
        <p:nvSpPr>
          <p:cNvPr id="182" name="👱🏻♂️"/>
          <p:cNvSpPr txBox="1"/>
          <p:nvPr/>
        </p:nvSpPr>
        <p:spPr>
          <a:xfrm>
            <a:off x="2130425" y="4160028"/>
            <a:ext cx="1333698" cy="15901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defRPr sz="20000"/>
            </a:lvl1pPr>
          </a:lstStyle>
          <a:p>
            <a:r>
              <a:rPr sz="10000"/>
              <a:t>👱🏻‍♂️</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 name="Attachment.png" descr="Attachment.png"/>
          <p:cNvPicPr>
            <a:picLocks noChangeAspect="1"/>
          </p:cNvPicPr>
          <p:nvPr/>
        </p:nvPicPr>
        <p:blipFill>
          <a:blip r:embed="rId2"/>
          <a:stretch>
            <a:fillRect/>
          </a:stretch>
        </p:blipFill>
        <p:spPr>
          <a:xfrm>
            <a:off x="5935133" y="3421063"/>
            <a:ext cx="101601" cy="101601"/>
          </a:xfrm>
          <a:prstGeom prst="rect">
            <a:avLst/>
          </a:prstGeom>
          <a:ln w="12700">
            <a:miter lim="400000"/>
          </a:ln>
        </p:spPr>
      </p:pic>
      <p:sp>
        <p:nvSpPr>
          <p:cNvPr id="185" name="Tekst"/>
          <p:cNvSpPr txBox="1"/>
          <p:nvPr/>
        </p:nvSpPr>
        <p:spPr>
          <a:xfrm>
            <a:off x="5935133" y="3333860"/>
            <a:ext cx="76944" cy="1744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lgn="l" defTabSz="457200">
              <a:defRPr sz="1600">
                <a:solidFill>
                  <a:srgbClr val="000000"/>
                </a:solidFill>
                <a:latin typeface="Times Roman"/>
                <a:ea typeface="Times Roman"/>
                <a:cs typeface="Times Roman"/>
                <a:sym typeface="Times Roman"/>
              </a:defRPr>
            </a:lvl1pPr>
          </a:lstStyle>
          <a:p>
            <a:r>
              <a:rPr sz="800"/>
              <a:t> </a:t>
            </a:r>
          </a:p>
        </p:txBody>
      </p:sp>
      <p:pic>
        <p:nvPicPr>
          <p:cNvPr id="186" name="ukjent.jpeg" descr="ukjent.jpeg"/>
          <p:cNvPicPr>
            <a:picLocks noChangeAspect="1"/>
          </p:cNvPicPr>
          <p:nvPr/>
        </p:nvPicPr>
        <p:blipFill>
          <a:blip r:embed="rId3"/>
          <a:stretch>
            <a:fillRect/>
          </a:stretch>
        </p:blipFill>
        <p:spPr>
          <a:xfrm>
            <a:off x="1525058" y="979488"/>
            <a:ext cx="8921751" cy="4984751"/>
          </a:xfrm>
          <a:prstGeom prst="rect">
            <a:avLst/>
          </a:prstGeom>
          <a:ln w="12700">
            <a:miter lim="400000"/>
          </a:ln>
        </p:spPr>
      </p:pic>
      <p:sp>
        <p:nvSpPr>
          <p:cNvPr id="187" name="Tekst"/>
          <p:cNvSpPr txBox="1"/>
          <p:nvPr/>
        </p:nvSpPr>
        <p:spPr>
          <a:xfrm>
            <a:off x="1525058" y="892285"/>
            <a:ext cx="76944" cy="1744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lgn="l" defTabSz="457200">
              <a:defRPr sz="1600">
                <a:solidFill>
                  <a:srgbClr val="000000"/>
                </a:solidFill>
                <a:latin typeface="Times Roman"/>
                <a:ea typeface="Times Roman"/>
                <a:cs typeface="Times Roman"/>
                <a:sym typeface="Times Roman"/>
              </a:defRPr>
            </a:lvl1pPr>
          </a:lstStyle>
          <a:p>
            <a:r>
              <a:rPr sz="800"/>
              <a:t> </a:t>
            </a:r>
          </a:p>
        </p:txBody>
      </p:sp>
      <p:sp>
        <p:nvSpPr>
          <p:cNvPr id="188" name="Rektangel"/>
          <p:cNvSpPr/>
          <p:nvPr/>
        </p:nvSpPr>
        <p:spPr>
          <a:xfrm>
            <a:off x="1650384" y="1063132"/>
            <a:ext cx="1923707" cy="1860014"/>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189" name="Rektangel"/>
          <p:cNvSpPr/>
          <p:nvPr/>
        </p:nvSpPr>
        <p:spPr>
          <a:xfrm>
            <a:off x="1650384" y="4415895"/>
            <a:ext cx="1923707" cy="1381685"/>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190" name="Rektangel"/>
          <p:cNvSpPr/>
          <p:nvPr/>
        </p:nvSpPr>
        <p:spPr>
          <a:xfrm>
            <a:off x="2309621" y="4250794"/>
            <a:ext cx="605234" cy="733283"/>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191" name="Rektangel"/>
          <p:cNvSpPr/>
          <p:nvPr/>
        </p:nvSpPr>
        <p:spPr>
          <a:xfrm>
            <a:off x="8342121" y="4619585"/>
            <a:ext cx="1923707" cy="1381685"/>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192" name="Rektangel"/>
          <p:cNvSpPr/>
          <p:nvPr/>
        </p:nvSpPr>
        <p:spPr>
          <a:xfrm>
            <a:off x="8649854" y="1208273"/>
            <a:ext cx="1759907" cy="2054030"/>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193" name="Rektangel"/>
          <p:cNvSpPr/>
          <p:nvPr/>
        </p:nvSpPr>
        <p:spPr>
          <a:xfrm>
            <a:off x="8424021" y="2516321"/>
            <a:ext cx="1759907" cy="733282"/>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194" name="👩🏽🦰"/>
          <p:cNvSpPr txBox="1"/>
          <p:nvPr/>
        </p:nvSpPr>
        <p:spPr>
          <a:xfrm>
            <a:off x="2371725" y="1318057"/>
            <a:ext cx="1333698" cy="15901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defRPr sz="20000"/>
            </a:lvl1pPr>
          </a:lstStyle>
          <a:p>
            <a:r>
              <a:rPr sz="10000"/>
              <a:t>👩🏽‍🦰</a:t>
            </a:r>
          </a:p>
        </p:txBody>
      </p:sp>
      <p:sp>
        <p:nvSpPr>
          <p:cNvPr id="195" name="👨🏽🦱"/>
          <p:cNvSpPr txBox="1"/>
          <p:nvPr/>
        </p:nvSpPr>
        <p:spPr>
          <a:xfrm>
            <a:off x="8416925" y="1604708"/>
            <a:ext cx="1333698" cy="15901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defRPr sz="20000"/>
            </a:lvl1pPr>
          </a:lstStyle>
          <a:p>
            <a:r>
              <a:rPr sz="10000"/>
              <a:t>👨🏽‍🦱</a:t>
            </a:r>
          </a:p>
        </p:txBody>
      </p:sp>
      <p:sp>
        <p:nvSpPr>
          <p:cNvPr id="196" name="🧑🦰"/>
          <p:cNvSpPr txBox="1"/>
          <p:nvPr/>
        </p:nvSpPr>
        <p:spPr>
          <a:xfrm>
            <a:off x="8658650" y="4059548"/>
            <a:ext cx="1333698" cy="15901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defRPr sz="20000"/>
            </a:lvl1pPr>
          </a:lstStyle>
          <a:p>
            <a:r>
              <a:rPr sz="10000" dirty="0"/>
              <a:t>🧑‍🦰</a:t>
            </a:r>
          </a:p>
        </p:txBody>
      </p:sp>
      <p:sp>
        <p:nvSpPr>
          <p:cNvPr id="197" name="👱🏻♂️"/>
          <p:cNvSpPr txBox="1"/>
          <p:nvPr/>
        </p:nvSpPr>
        <p:spPr>
          <a:xfrm>
            <a:off x="2130425" y="4160028"/>
            <a:ext cx="1333698" cy="15901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defRPr sz="20000"/>
            </a:lvl1pPr>
          </a:lstStyle>
          <a:p>
            <a:r>
              <a:rPr sz="10000"/>
              <a:t>👱🏻‍♂️</a:t>
            </a:r>
          </a:p>
        </p:txBody>
      </p:sp>
      <p:sp>
        <p:nvSpPr>
          <p:cNvPr id="198" name="Rektangel"/>
          <p:cNvSpPr/>
          <p:nvPr/>
        </p:nvSpPr>
        <p:spPr>
          <a:xfrm>
            <a:off x="1650384" y="2823109"/>
            <a:ext cx="966624" cy="392137"/>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 name="ukjent.jpeg" descr="ukjent.jpeg"/>
          <p:cNvPicPr>
            <a:picLocks noChangeAspect="1"/>
          </p:cNvPicPr>
          <p:nvPr/>
        </p:nvPicPr>
        <p:blipFill>
          <a:blip r:embed="rId2"/>
          <a:stretch>
            <a:fillRect/>
          </a:stretch>
        </p:blipFill>
        <p:spPr>
          <a:xfrm>
            <a:off x="1525058" y="979488"/>
            <a:ext cx="8921751" cy="4984751"/>
          </a:xfrm>
          <a:prstGeom prst="rect">
            <a:avLst/>
          </a:prstGeom>
          <a:ln w="12700">
            <a:miter lim="400000"/>
          </a:ln>
        </p:spPr>
      </p:pic>
      <p:sp>
        <p:nvSpPr>
          <p:cNvPr id="201" name="Tekst"/>
          <p:cNvSpPr txBox="1"/>
          <p:nvPr/>
        </p:nvSpPr>
        <p:spPr>
          <a:xfrm>
            <a:off x="1525058" y="892285"/>
            <a:ext cx="76944" cy="174407"/>
          </a:xfrm>
          <a:prstGeom prst="rect">
            <a:avLst/>
          </a:prstGeom>
          <a:ln w="12700">
            <a:miter lim="400000"/>
          </a:ln>
          <a:extLst>
            <a:ext uri="{C572A759-6A51-4108-AA02-DFA0A04FC94B}">
              <ma14:wrappingTextBoxFlag xmlns="" xmlns:a16="http://schemas.microsoft.com/office/drawing/2014/main"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lgn="l" defTabSz="457200">
              <a:defRPr sz="1600">
                <a:solidFill>
                  <a:srgbClr val="000000"/>
                </a:solidFill>
                <a:latin typeface="Times Roman"/>
                <a:ea typeface="Times Roman"/>
                <a:cs typeface="Times Roman"/>
                <a:sym typeface="Times Roman"/>
              </a:defRPr>
            </a:lvl1pPr>
          </a:lstStyle>
          <a:p>
            <a:r>
              <a:rPr sz="800"/>
              <a:t> </a:t>
            </a:r>
          </a:p>
        </p:txBody>
      </p:sp>
      <p:sp>
        <p:nvSpPr>
          <p:cNvPr id="202" name="Rektangel"/>
          <p:cNvSpPr/>
          <p:nvPr/>
        </p:nvSpPr>
        <p:spPr>
          <a:xfrm>
            <a:off x="1650384" y="1063132"/>
            <a:ext cx="1923707" cy="1860014"/>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203" name="Rektangel"/>
          <p:cNvSpPr/>
          <p:nvPr/>
        </p:nvSpPr>
        <p:spPr>
          <a:xfrm>
            <a:off x="1832418" y="2751691"/>
            <a:ext cx="819601" cy="404289"/>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204" name="Rektangel"/>
          <p:cNvSpPr/>
          <p:nvPr/>
        </p:nvSpPr>
        <p:spPr>
          <a:xfrm>
            <a:off x="1667318" y="4413144"/>
            <a:ext cx="1589282" cy="1388669"/>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205" name="Rektangel"/>
          <p:cNvSpPr/>
          <p:nvPr/>
        </p:nvSpPr>
        <p:spPr>
          <a:xfrm>
            <a:off x="1603818" y="4129510"/>
            <a:ext cx="1333787" cy="650039"/>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206" name="Rektangel"/>
          <p:cNvSpPr/>
          <p:nvPr/>
        </p:nvSpPr>
        <p:spPr>
          <a:xfrm>
            <a:off x="8677718" y="4563513"/>
            <a:ext cx="1666511" cy="1388669"/>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207" name="Rektangel"/>
          <p:cNvSpPr/>
          <p:nvPr/>
        </p:nvSpPr>
        <p:spPr>
          <a:xfrm>
            <a:off x="8678848" y="1031739"/>
            <a:ext cx="1779681" cy="2241219"/>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208" name="Rektangel"/>
          <p:cNvSpPr/>
          <p:nvPr/>
        </p:nvSpPr>
        <p:spPr>
          <a:xfrm>
            <a:off x="8496815" y="2839036"/>
            <a:ext cx="890701" cy="404288"/>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209" name="Rektangel"/>
          <p:cNvSpPr/>
          <p:nvPr/>
        </p:nvSpPr>
        <p:spPr>
          <a:xfrm>
            <a:off x="9065623" y="2936403"/>
            <a:ext cx="890701" cy="404288"/>
          </a:xfrm>
          <a:prstGeom prst="rect">
            <a:avLst/>
          </a:prstGeom>
          <a:solidFill>
            <a:srgbClr val="F5F5F3"/>
          </a:solidFill>
          <a:ln w="12700">
            <a:miter lim="400000"/>
          </a:ln>
        </p:spPr>
        <p:txBody>
          <a:bodyPr lIns="25400" tIns="25400" rIns="25400" bIns="25400" anchor="ctr"/>
          <a:lstStyle/>
          <a:p>
            <a:pP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210" name="👩🏽🦰"/>
          <p:cNvSpPr txBox="1"/>
          <p:nvPr/>
        </p:nvSpPr>
        <p:spPr>
          <a:xfrm>
            <a:off x="2065060" y="1517067"/>
            <a:ext cx="1333698" cy="1590179"/>
          </a:xfrm>
          <a:prstGeom prst="rect">
            <a:avLst/>
          </a:prstGeom>
          <a:ln w="12700">
            <a:miter lim="400000"/>
          </a:ln>
          <a:extLst>
            <a:ext uri="{C572A759-6A51-4108-AA02-DFA0A04FC94B}">
              <ma14:wrappingTextBoxFlag xmlns="" xmlns:a16="http://schemas.microsoft.com/office/drawing/2014/main"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defRPr sz="20000"/>
            </a:lvl1pPr>
          </a:lstStyle>
          <a:p>
            <a:r>
              <a:rPr sz="10000" dirty="0"/>
              <a:t>👩🏽‍🦰</a:t>
            </a:r>
          </a:p>
        </p:txBody>
      </p:sp>
      <p:sp>
        <p:nvSpPr>
          <p:cNvPr id="211" name="👨🏽🦱"/>
          <p:cNvSpPr txBox="1"/>
          <p:nvPr/>
        </p:nvSpPr>
        <p:spPr>
          <a:xfrm>
            <a:off x="8416925" y="1604708"/>
            <a:ext cx="1333698" cy="1590179"/>
          </a:xfrm>
          <a:prstGeom prst="rect">
            <a:avLst/>
          </a:prstGeom>
          <a:ln w="12700">
            <a:miter lim="400000"/>
          </a:ln>
          <a:extLst>
            <a:ext uri="{C572A759-6A51-4108-AA02-DFA0A04FC94B}">
              <ma14:wrappingTextBoxFlag xmlns="" xmlns:a16="http://schemas.microsoft.com/office/drawing/2014/main"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defRPr sz="20000"/>
            </a:lvl1pPr>
          </a:lstStyle>
          <a:p>
            <a:r>
              <a:rPr sz="10000"/>
              <a:t>👨🏽‍🦱</a:t>
            </a:r>
          </a:p>
        </p:txBody>
      </p:sp>
      <p:sp>
        <p:nvSpPr>
          <p:cNvPr id="212" name="👱🏻♂️"/>
          <p:cNvSpPr txBox="1"/>
          <p:nvPr/>
        </p:nvSpPr>
        <p:spPr>
          <a:xfrm>
            <a:off x="2130425" y="4160028"/>
            <a:ext cx="1333698" cy="1590179"/>
          </a:xfrm>
          <a:prstGeom prst="rect">
            <a:avLst/>
          </a:prstGeom>
          <a:ln w="12700">
            <a:miter lim="400000"/>
          </a:ln>
          <a:extLst>
            <a:ext uri="{C572A759-6A51-4108-AA02-DFA0A04FC94B}">
              <ma14:wrappingTextBoxFlag xmlns="" xmlns:a16="http://schemas.microsoft.com/office/drawing/2014/main"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defRPr sz="20000"/>
            </a:lvl1pPr>
          </a:lstStyle>
          <a:p>
            <a:r>
              <a:rPr sz="10000"/>
              <a:t>👱🏻‍♂️</a:t>
            </a:r>
          </a:p>
        </p:txBody>
      </p:sp>
      <p:sp>
        <p:nvSpPr>
          <p:cNvPr id="213" name="🧑🦰"/>
          <p:cNvSpPr txBox="1"/>
          <p:nvPr/>
        </p:nvSpPr>
        <p:spPr>
          <a:xfrm>
            <a:off x="8703925" y="3984459"/>
            <a:ext cx="1333698" cy="1590179"/>
          </a:xfrm>
          <a:prstGeom prst="rect">
            <a:avLst/>
          </a:prstGeom>
          <a:ln w="12700">
            <a:miter lim="400000"/>
          </a:ln>
          <a:extLst>
            <a:ext uri="{C572A759-6A51-4108-AA02-DFA0A04FC94B}">
              <ma14:wrappingTextBoxFlag xmlns="" xmlns:a16="http://schemas.microsoft.com/office/drawing/2014/main"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defRPr sz="20000"/>
            </a:lvl1pPr>
          </a:lstStyle>
          <a:p>
            <a:r>
              <a:rPr sz="10000" dirty="0"/>
              <a:t>🧑‍🦰</a:t>
            </a:r>
          </a:p>
        </p:txBody>
      </p:sp>
      <p:pic>
        <p:nvPicPr>
          <p:cNvPr id="2" name="Bilde 1">
            <a:extLst>
              <a:ext uri="{FF2B5EF4-FFF2-40B4-BE49-F238E27FC236}">
                <a16:creationId xmlns:a16="http://schemas.microsoft.com/office/drawing/2014/main" id="{4E415B12-D1EC-4349-520D-D5B61EC7A47C}"/>
              </a:ext>
            </a:extLst>
          </p:cNvPr>
          <p:cNvPicPr>
            <a:picLocks noChangeAspect="1"/>
          </p:cNvPicPr>
          <p:nvPr/>
        </p:nvPicPr>
        <p:blipFill>
          <a:blip r:embed="rId3"/>
          <a:stretch>
            <a:fillRect/>
          </a:stretch>
        </p:blipFill>
        <p:spPr>
          <a:xfrm>
            <a:off x="4221753" y="4119927"/>
            <a:ext cx="3198024" cy="1832255"/>
          </a:xfrm>
          <a:prstGeom prst="rect">
            <a:avLst/>
          </a:prstGeom>
        </p:spPr>
      </p:pic>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0CAD8FB-F1A0-4FCF-A2A2-CE37EF43A1FE}"/>
              </a:ext>
            </a:extLst>
          </p:cNvPr>
          <p:cNvSpPr>
            <a:spLocks noGrp="1"/>
          </p:cNvSpPr>
          <p:nvPr>
            <p:ph type="ftr" sz="quarter" idx="3"/>
          </p:nvPr>
        </p:nvSpPr>
        <p:spPr>
          <a:xfrm>
            <a:off x="7696201" y="55319"/>
            <a:ext cx="3110179" cy="365125"/>
          </a:xfrm>
          <a:prstGeom prst="rect">
            <a:avLst/>
          </a:prstGeom>
        </p:spPr>
        <p:txBody>
          <a:bodyPr vert="horz" lIns="91440" tIns="45720" rIns="91440" bIns="45720" rtlCol="0" anchor="ctr"/>
          <a:lstStyle>
            <a:defPPr>
              <a:defRPr lang="de-DE"/>
            </a:defPPr>
            <a:lvl1pPr marL="0" algn="ctr" defTabSz="457200" rtl="0" eaLnBrk="1" latinLnBrk="0" hangingPunct="1">
              <a:defRPr sz="800" b="1" kern="1200">
                <a:solidFill>
                  <a:schemeClr val="tx1">
                    <a:tint val="75000"/>
                  </a:schemeClr>
                </a:solidFill>
                <a:latin typeface="Avenir Book" charset="0"/>
                <a:ea typeface="Avenir Book" charset="0"/>
                <a:cs typeface="Avenir Book"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solidFill>
                  <a:srgbClr val="CC023B"/>
                </a:solidFill>
              </a:rPr>
              <a:t>STEMkey</a:t>
            </a:r>
          </a:p>
        </p:txBody>
      </p:sp>
      <p:sp>
        <p:nvSpPr>
          <p:cNvPr id="5" name="Slide Number Placeholder 4">
            <a:extLst>
              <a:ext uri="{FF2B5EF4-FFF2-40B4-BE49-F238E27FC236}">
                <a16:creationId xmlns:a16="http://schemas.microsoft.com/office/drawing/2014/main" id="{62E7BC6F-EB62-4179-92E8-B778AC223B35}"/>
              </a:ext>
            </a:extLst>
          </p:cNvPr>
          <p:cNvSpPr>
            <a:spLocks noGrp="1"/>
          </p:cNvSpPr>
          <p:nvPr>
            <p:ph type="sldNum" sz="quarter" idx="4"/>
          </p:nvPr>
        </p:nvSpPr>
        <p:spPr>
          <a:xfrm>
            <a:off x="10806380" y="55317"/>
            <a:ext cx="784821" cy="365125"/>
          </a:xfrm>
          <a:prstGeom prst="rect">
            <a:avLst/>
          </a:prstGeom>
        </p:spPr>
        <p:txBody>
          <a:bodyPr vert="horz" lIns="91440" tIns="45720" rIns="91440" bIns="45720" rtlCol="0" anchor="ctr"/>
          <a:lstStyle>
            <a:defPPr>
              <a:defRPr lang="de-DE"/>
            </a:defPPr>
            <a:lvl1pPr marL="0" algn="r" defTabSz="457200" rtl="0" eaLnBrk="1" latinLnBrk="0" hangingPunct="1">
              <a:defRPr sz="800" b="1" kern="1200">
                <a:solidFill>
                  <a:srgbClr val="4C5F7E"/>
                </a:solidFill>
                <a:latin typeface="Avenir Book" charset="0"/>
                <a:ea typeface="Avenir Book" charset="0"/>
                <a:cs typeface="Avenir Book"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s-ES_tradnl" sz="1200"/>
              <a:t>| </a:t>
            </a:r>
            <a:fld id="{9DD0088F-7E4A-9C4B-9ED2-72FAF1293163}" type="slidenum">
              <a:rPr lang="es-ES_tradnl" smtClean="0"/>
              <a:t>38</a:t>
            </a:fld>
            <a:endParaRPr lang="es-ES_tradnl"/>
          </a:p>
        </p:txBody>
      </p:sp>
      <p:sp>
        <p:nvSpPr>
          <p:cNvPr id="6" name="Titel 1">
            <a:extLst>
              <a:ext uri="{FF2B5EF4-FFF2-40B4-BE49-F238E27FC236}">
                <a16:creationId xmlns:a16="http://schemas.microsoft.com/office/drawing/2014/main" id="{9122F80D-6811-46A0-A896-DEC66B2D4AA1}"/>
              </a:ext>
            </a:extLst>
          </p:cNvPr>
          <p:cNvSpPr>
            <a:spLocks noGrp="1"/>
          </p:cNvSpPr>
          <p:nvPr>
            <p:ph type="ctrTitle"/>
          </p:nvPr>
        </p:nvSpPr>
        <p:spPr>
          <a:xfrm>
            <a:off x="2219325" y="1192192"/>
            <a:ext cx="7772400" cy="2475530"/>
          </a:xfrm>
        </p:spPr>
        <p:txBody>
          <a:bodyPr>
            <a:normAutofit fontScale="90000"/>
          </a:bodyPr>
          <a:lstStyle/>
          <a:p>
            <a:pPr>
              <a:spcBef>
                <a:spcPts val="600"/>
              </a:spcBef>
            </a:pPr>
            <a:br>
              <a:rPr lang="de-DE" sz="3600"/>
            </a:br>
            <a:r>
              <a:rPr lang="de-DE" sz="3600">
                <a:solidFill>
                  <a:srgbClr val="002369"/>
                </a:solidFill>
                <a:latin typeface="Avenir Book"/>
              </a:rPr>
              <a:t>IO</a:t>
            </a:r>
            <a:r>
              <a:rPr lang="de-DE" sz="3600" err="1">
                <a:solidFill>
                  <a:srgbClr val="002369"/>
                </a:solidFill>
                <a:latin typeface="Avenir Book"/>
              </a:rPr>
              <a:t>7</a:t>
            </a:r>
            <a:r>
              <a:rPr lang="de-DE" sz="3600">
                <a:solidFill>
                  <a:srgbClr val="002369"/>
                </a:solidFill>
                <a:latin typeface="Avenir Book"/>
              </a:rPr>
              <a:t> Das Periodensystem</a:t>
            </a:r>
            <a:br>
              <a:rPr lang="de-DE" sz="3600">
                <a:solidFill>
                  <a:srgbClr val="002369"/>
                </a:solidFill>
              </a:rPr>
            </a:br>
            <a:br>
              <a:rPr lang="de-DE" sz="3600">
                <a:latin typeface="Avenir Book"/>
              </a:rPr>
            </a:br>
            <a:r>
              <a:rPr lang="en-US" sz="2400">
                <a:latin typeface="Avenir Book"/>
              </a:rPr>
              <a:t>Teil 4: Sozialwissenschaftliche Fragen</a:t>
            </a:r>
            <a:endParaRPr lang="de-DE" sz="2400" b="0">
              <a:latin typeface="Avenir Book"/>
            </a:endParaRPr>
          </a:p>
          <a:p>
            <a:pPr>
              <a:spcBef>
                <a:spcPts val="600"/>
              </a:spcBef>
            </a:pPr>
            <a:br>
              <a:rPr lang="de-DE" sz="3600"/>
            </a:br>
            <a:br>
              <a:rPr lang="de-DE" sz="3600"/>
            </a:br>
            <a:endParaRPr lang="en-US" sz="3600"/>
          </a:p>
        </p:txBody>
      </p:sp>
      <p:sp>
        <p:nvSpPr>
          <p:cNvPr id="7" name="Untertitel 2">
            <a:extLst>
              <a:ext uri="{FF2B5EF4-FFF2-40B4-BE49-F238E27FC236}">
                <a16:creationId xmlns:a16="http://schemas.microsoft.com/office/drawing/2014/main" id="{558A97A2-0FAD-40DF-A8D1-51104374EC18}"/>
              </a:ext>
            </a:extLst>
          </p:cNvPr>
          <p:cNvSpPr>
            <a:spLocks noGrp="1"/>
          </p:cNvSpPr>
          <p:nvPr>
            <p:ph type="subTitle" idx="1"/>
          </p:nvPr>
        </p:nvSpPr>
        <p:spPr>
          <a:xfrm>
            <a:off x="696817" y="3814679"/>
            <a:ext cx="10798365" cy="1998086"/>
          </a:xfrm>
        </p:spPr>
        <p:txBody>
          <a:bodyPr vert="horz" lIns="91440" tIns="45720" rIns="91440" bIns="45720" rtlCol="0" anchor="t">
            <a:normAutofit fontScale="85000" lnSpcReduction="10000"/>
          </a:bodyPr>
          <a:lstStyle/>
          <a:p>
            <a:pPr algn="l"/>
            <a:r>
              <a:rPr lang="en-US" dirty="0" err="1"/>
              <a:t>Lernziel</a:t>
            </a:r>
            <a:r>
              <a:rPr lang="en-US" dirty="0"/>
              <a:t>: </a:t>
            </a:r>
          </a:p>
          <a:p>
            <a:pPr marL="285750" indent="-285750" algn="l">
              <a:buFont typeface="Arial" panose="020B0604020202020204" pitchFamily="34" charset="0"/>
              <a:buChar char="•"/>
            </a:pPr>
            <a:r>
              <a:rPr lang="en-US" sz="1800" b="0" i="1" dirty="0">
                <a:effectLst/>
                <a:latin typeface="Calibri Light" panose="020F0302020204030204" pitchFamily="34" charset="0"/>
              </a:rPr>
              <a:t>Die </a:t>
            </a:r>
            <a:r>
              <a:rPr lang="en-US" sz="1800" b="0" i="1" dirty="0" err="1">
                <a:effectLst/>
                <a:latin typeface="Calibri Light" panose="020F0302020204030204" pitchFamily="34" charset="0"/>
              </a:rPr>
              <a:t>Eigenschaften</a:t>
            </a:r>
            <a:r>
              <a:rPr lang="en-US" sz="1800" b="0" i="1" dirty="0">
                <a:effectLst/>
                <a:latin typeface="Calibri Light" panose="020F0302020204030204" pitchFamily="34" charset="0"/>
              </a:rPr>
              <a:t> </a:t>
            </a:r>
            <a:r>
              <a:rPr lang="en-US" sz="1800" b="0" i="1" dirty="0" err="1">
                <a:effectLst/>
                <a:latin typeface="Calibri Light" panose="020F0302020204030204" pitchFamily="34" charset="0"/>
              </a:rPr>
              <a:t>einiger</a:t>
            </a:r>
            <a:r>
              <a:rPr lang="en-US" sz="1800" b="0" i="1" dirty="0">
                <a:effectLst/>
                <a:latin typeface="Calibri Light" panose="020F0302020204030204" pitchFamily="34" charset="0"/>
              </a:rPr>
              <a:t> „</a:t>
            </a:r>
            <a:r>
              <a:rPr lang="en-US" sz="1800" b="0" i="1" dirty="0" err="1">
                <a:effectLst/>
                <a:latin typeface="Calibri Light" panose="020F0302020204030204" pitchFamily="34" charset="0"/>
              </a:rPr>
              <a:t>Bewohner</a:t>
            </a:r>
            <a:r>
              <a:rPr lang="en-US" sz="1800" b="0" i="1" dirty="0">
                <a:effectLst/>
                <a:latin typeface="Calibri Light" panose="020F0302020204030204" pitchFamily="34" charset="0"/>
              </a:rPr>
              <a:t>” </a:t>
            </a:r>
            <a:r>
              <a:rPr lang="en-US" sz="1800" b="0" i="0" dirty="0">
                <a:effectLst/>
                <a:latin typeface="Calibri Light" panose="020F0302020204030204" pitchFamily="34" charset="0"/>
              </a:rPr>
              <a:t>des </a:t>
            </a:r>
            <a:r>
              <a:rPr lang="en-US" sz="1800" b="0" i="0" dirty="0" err="1">
                <a:effectLst/>
                <a:latin typeface="Calibri Light" panose="020F0302020204030204" pitchFamily="34" charset="0"/>
              </a:rPr>
              <a:t>Periodensystems</a:t>
            </a:r>
            <a:r>
              <a:rPr lang="en-US" sz="1800" b="0" i="0" dirty="0">
                <a:effectLst/>
                <a:latin typeface="Calibri Light" panose="020F0302020204030204" pitchFamily="34" charset="0"/>
              </a:rPr>
              <a:t> (d. h. der </a:t>
            </a:r>
            <a:r>
              <a:rPr lang="en-US" sz="1800" b="0" i="0" dirty="0" err="1">
                <a:effectLst/>
                <a:latin typeface="Calibri Light" panose="020F0302020204030204" pitchFamily="34" charset="0"/>
              </a:rPr>
              <a:t>chemischen</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Elemente</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erklären</a:t>
            </a:r>
            <a:r>
              <a:rPr lang="en-US" sz="1800" b="0" i="0" dirty="0">
                <a:effectLst/>
                <a:latin typeface="Calibri Light" panose="020F0302020204030204" pitchFamily="34" charset="0"/>
              </a:rPr>
              <a:t> und </a:t>
            </a:r>
            <a:r>
              <a:rPr lang="en-US" sz="1800" b="0" i="0" dirty="0" err="1">
                <a:effectLst/>
                <a:latin typeface="Calibri Light" panose="020F0302020204030204" pitchFamily="34" charset="0"/>
              </a:rPr>
              <a:t>diskutieren</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wie</a:t>
            </a:r>
            <a:r>
              <a:rPr lang="en-US" sz="1800" b="0" i="0" dirty="0">
                <a:effectLst/>
                <a:latin typeface="Calibri Light" panose="020F0302020204030204" pitchFamily="34" charset="0"/>
              </a:rPr>
              <a:t> der </a:t>
            </a:r>
            <a:r>
              <a:rPr lang="en-US" sz="1800" b="0" i="0" dirty="0" err="1">
                <a:effectLst/>
                <a:latin typeface="Calibri Light" panose="020F0302020204030204" pitchFamily="34" charset="0"/>
              </a:rPr>
              <a:t>Kontext</a:t>
            </a:r>
            <a:r>
              <a:rPr lang="en-US" sz="1800" b="0" i="0" dirty="0">
                <a:effectLst/>
                <a:latin typeface="Calibri Light" panose="020F0302020204030204" pitchFamily="34" charset="0"/>
              </a:rPr>
              <a:t> die </a:t>
            </a:r>
            <a:r>
              <a:rPr lang="en-US" sz="1800" b="0" i="0" dirty="0" err="1">
                <a:effectLst/>
                <a:latin typeface="Calibri Light" panose="020F0302020204030204" pitchFamily="34" charset="0"/>
              </a:rPr>
              <a:t>Elemente</a:t>
            </a:r>
            <a:r>
              <a:rPr lang="en-US" sz="1800" b="0" i="0" dirty="0">
                <a:effectLst/>
                <a:latin typeface="Calibri Light" panose="020F0302020204030204" pitchFamily="34" charset="0"/>
              </a:rPr>
              <a:t> für das Leben der </a:t>
            </a:r>
            <a:r>
              <a:rPr lang="en-US" sz="1800" b="0" i="0" dirty="0" err="1">
                <a:effectLst/>
                <a:latin typeface="Calibri Light" panose="020F0302020204030204" pitchFamily="34" charset="0"/>
              </a:rPr>
              <a:t>Lernenden</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relevanter</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machen</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kann</a:t>
            </a:r>
            <a:r>
              <a:rPr lang="en-US" sz="1800" b="0" i="0" dirty="0">
                <a:effectLst/>
                <a:latin typeface="Calibri Light" panose="020F0302020204030204" pitchFamily="34" charset="0"/>
              </a:rPr>
              <a:t>.</a:t>
            </a:r>
          </a:p>
          <a:p>
            <a:pPr algn="l"/>
            <a:endParaRPr lang="en-US" sz="1800" dirty="0">
              <a:latin typeface="Calibri Light" panose="020F0302020204030204" pitchFamily="34" charset="0"/>
            </a:endParaRPr>
          </a:p>
          <a:p>
            <a:pPr algn="l"/>
            <a:r>
              <a:rPr lang="en-US" sz="1800" dirty="0" err="1">
                <a:latin typeface="Calibri Light" panose="020F0302020204030204" pitchFamily="34" charset="0"/>
              </a:rPr>
              <a:t>Teilziele</a:t>
            </a:r>
            <a:r>
              <a:rPr lang="en-US" sz="1800" dirty="0">
                <a:latin typeface="Calibri Light" panose="020F0302020204030204" pitchFamily="34" charset="0"/>
              </a:rPr>
              <a:t>:</a:t>
            </a:r>
          </a:p>
          <a:p>
            <a:pPr algn="l" rtl="0" fontAlgn="base">
              <a:buFont typeface="Arial" panose="020B0604020202020204" pitchFamily="34" charset="0"/>
              <a:buChar char="•"/>
            </a:pPr>
            <a:r>
              <a:rPr lang="en-US" sz="1800" b="0" i="0" dirty="0" err="1">
                <a:effectLst/>
                <a:latin typeface="Calibri Light" panose="020F0302020204030204" pitchFamily="34" charset="0"/>
              </a:rPr>
              <a:t>Untersuchen</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wie</a:t>
            </a:r>
            <a:r>
              <a:rPr lang="en-US" sz="1800" b="0" i="0" dirty="0">
                <a:effectLst/>
                <a:latin typeface="Calibri Light" panose="020F0302020204030204" pitchFamily="34" charset="0"/>
              </a:rPr>
              <a:t> die </a:t>
            </a:r>
            <a:r>
              <a:rPr lang="en-US" sz="1800" b="0" i="0" dirty="0" err="1">
                <a:effectLst/>
                <a:latin typeface="Calibri Light" panose="020F0302020204030204" pitchFamily="34" charset="0"/>
              </a:rPr>
              <a:t>Nachfrage</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nach</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Elementen</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zur</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Gestaltung</a:t>
            </a:r>
            <a:r>
              <a:rPr lang="en-US" sz="1800" b="0" i="0" dirty="0">
                <a:effectLst/>
                <a:latin typeface="Calibri Light" panose="020F0302020204030204" pitchFamily="34" charset="0"/>
              </a:rPr>
              <a:t> der </a:t>
            </a:r>
            <a:r>
              <a:rPr lang="en-US" sz="1800" b="0" i="0" dirty="0" err="1">
                <a:effectLst/>
                <a:latin typeface="Calibri Light" panose="020F0302020204030204" pitchFamily="34" charset="0"/>
              </a:rPr>
              <a:t>heutigen</a:t>
            </a:r>
            <a:r>
              <a:rPr lang="en-US" sz="1800" b="0" i="0" dirty="0">
                <a:effectLst/>
                <a:latin typeface="Calibri Light" panose="020F0302020204030204" pitchFamily="34" charset="0"/>
              </a:rPr>
              <a:t> und </a:t>
            </a:r>
            <a:r>
              <a:rPr lang="en-US" sz="1800" b="0" i="0" dirty="0" err="1">
                <a:effectLst/>
                <a:latin typeface="Calibri Light" panose="020F0302020204030204" pitchFamily="34" charset="0"/>
              </a:rPr>
              <a:t>zukünftigen</a:t>
            </a:r>
            <a:r>
              <a:rPr lang="en-US" sz="1800" b="0" i="0" dirty="0">
                <a:effectLst/>
                <a:latin typeface="Calibri Light" panose="020F0302020204030204" pitchFamily="34" charset="0"/>
              </a:rPr>
              <a:t> Technologie </a:t>
            </a:r>
            <a:r>
              <a:rPr lang="en-US" sz="1800" b="0" i="0" dirty="0" err="1">
                <a:effectLst/>
                <a:latin typeface="Calibri Light" panose="020F0302020204030204" pitchFamily="34" charset="0"/>
              </a:rPr>
              <a:t>beiträgt</a:t>
            </a:r>
            <a:r>
              <a:rPr lang="en-US" sz="1800" b="0" i="0" dirty="0">
                <a:effectLst/>
                <a:latin typeface="Calibri Light" panose="020F0302020204030204" pitchFamily="34" charset="0"/>
              </a:rPr>
              <a:t>. </a:t>
            </a:r>
          </a:p>
          <a:p>
            <a:pPr algn="l" rtl="0" fontAlgn="base">
              <a:buFont typeface="Arial" panose="020B0604020202020204" pitchFamily="34" charset="0"/>
              <a:buChar char="•"/>
            </a:pPr>
            <a:r>
              <a:rPr lang="en-US" sz="1800" b="0" i="0" dirty="0" err="1">
                <a:effectLst/>
                <a:latin typeface="Calibri Light" panose="020F0302020204030204" pitchFamily="34" charset="0"/>
              </a:rPr>
              <a:t>Diskutieren</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wie</a:t>
            </a:r>
            <a:r>
              <a:rPr lang="en-US" sz="1800" b="0" i="0" dirty="0">
                <a:effectLst/>
                <a:latin typeface="Calibri Light" panose="020F0302020204030204" pitchFamily="34" charset="0"/>
              </a:rPr>
              <a:t> die </a:t>
            </a:r>
            <a:r>
              <a:rPr lang="en-US" sz="1800" b="0" i="0" dirty="0" err="1">
                <a:effectLst/>
                <a:latin typeface="Calibri Light" panose="020F0302020204030204" pitchFamily="34" charset="0"/>
              </a:rPr>
              <a:t>fortgesetzte</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Ausbeutung</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begrenzter</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Ressourcen</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sowohl</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ethische</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als</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auch</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Nachhaltigkeitsfragen</a:t>
            </a:r>
            <a:r>
              <a:rPr lang="en-US" sz="1800" b="0" i="0" dirty="0">
                <a:effectLst/>
                <a:latin typeface="Calibri Light" panose="020F0302020204030204" pitchFamily="34" charset="0"/>
              </a:rPr>
              <a:t> </a:t>
            </a:r>
            <a:r>
              <a:rPr lang="en-US" sz="1800" b="0" i="0" dirty="0" err="1">
                <a:effectLst/>
                <a:latin typeface="Calibri Light" panose="020F0302020204030204" pitchFamily="34" charset="0"/>
              </a:rPr>
              <a:t>aufwirft</a:t>
            </a:r>
            <a:r>
              <a:rPr lang="en-US" sz="1800" b="0" i="0" dirty="0">
                <a:effectLst/>
                <a:latin typeface="Calibri Light" panose="020F0302020204030204" pitchFamily="34" charset="0"/>
              </a:rPr>
              <a:t>.  </a:t>
            </a:r>
          </a:p>
          <a:p>
            <a:pPr algn="l"/>
            <a:endParaRPr lang="en-US" sz="1800" dirty="0">
              <a:latin typeface="Calibri Light" panose="020F0302020204030204" pitchFamily="34" charset="0"/>
            </a:endParaRPr>
          </a:p>
          <a:p>
            <a:pPr algn="l"/>
            <a:endParaRPr lang="en-US" dirty="0"/>
          </a:p>
        </p:txBody>
      </p:sp>
    </p:spTree>
    <p:extLst>
      <p:ext uri="{BB962C8B-B14F-4D97-AF65-F5344CB8AC3E}">
        <p14:creationId xmlns:p14="http://schemas.microsoft.com/office/powerpoint/2010/main" val="20815880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CD71E0-D4AC-41EA-9A7A-51FEEB49199F}"/>
              </a:ext>
            </a:extLst>
          </p:cNvPr>
          <p:cNvSpPr>
            <a:spLocks noGrp="1"/>
          </p:cNvSpPr>
          <p:nvPr>
            <p:ph type="title"/>
          </p:nvPr>
        </p:nvSpPr>
        <p:spPr/>
        <p:txBody>
          <a:bodyPr/>
          <a:lstStyle/>
          <a:p>
            <a:r>
              <a:rPr lang="en-US">
                <a:latin typeface="Avenir Book"/>
              </a:rPr>
              <a:t>4.1 Wo finden wir Elemente (auf der Erde)?</a:t>
            </a:r>
            <a:endParaRPr lang="en-US"/>
          </a:p>
        </p:txBody>
      </p:sp>
      <p:pic>
        <p:nvPicPr>
          <p:cNvPr id="6" name="Picture 6" descr="Diagram&#10;&#10;Description automatically generated">
            <a:extLst>
              <a:ext uri="{FF2B5EF4-FFF2-40B4-BE49-F238E27FC236}">
                <a16:creationId xmlns:a16="http://schemas.microsoft.com/office/drawing/2014/main" id="{0F0E2348-1ACB-45C8-ACDB-AE908383C7C2}"/>
              </a:ext>
            </a:extLst>
          </p:cNvPr>
          <p:cNvPicPr>
            <a:picLocks noGrp="1" noChangeAspect="1"/>
          </p:cNvPicPr>
          <p:nvPr>
            <p:ph idx="1"/>
          </p:nvPr>
        </p:nvPicPr>
        <p:blipFill>
          <a:blip r:embed="rId2"/>
          <a:stretch>
            <a:fillRect/>
          </a:stretch>
        </p:blipFill>
        <p:spPr>
          <a:xfrm>
            <a:off x="584738" y="1374711"/>
            <a:ext cx="6481627" cy="4573984"/>
          </a:xfrm>
        </p:spPr>
      </p:pic>
      <p:sp>
        <p:nvSpPr>
          <p:cNvPr id="4" name="Slide Number Placeholder 3">
            <a:extLst>
              <a:ext uri="{FF2B5EF4-FFF2-40B4-BE49-F238E27FC236}">
                <a16:creationId xmlns:a16="http://schemas.microsoft.com/office/drawing/2014/main" id="{D0CBFBAA-8CF0-447E-A135-3C753638284F}"/>
              </a:ext>
            </a:extLst>
          </p:cNvPr>
          <p:cNvSpPr>
            <a:spLocks noGrp="1"/>
          </p:cNvSpPr>
          <p:nvPr>
            <p:ph type="sldNum" sz="quarter" idx="11"/>
          </p:nvPr>
        </p:nvSpPr>
        <p:spPr/>
        <p:txBody>
          <a:bodyPr/>
          <a:lstStyle/>
          <a:p>
            <a:r>
              <a:rPr lang="es-ES_tradnl" sz="1200"/>
              <a:t>| </a:t>
            </a:r>
            <a:fld id="{9DD0088F-7E4A-9C4B-9ED2-72FAF1293163}" type="slidenum">
              <a:rPr lang="es-ES_tradnl" smtClean="0"/>
              <a:t>39</a:t>
            </a:fld>
            <a:endParaRPr lang="es-ES_tradnl"/>
          </a:p>
        </p:txBody>
      </p:sp>
      <p:sp>
        <p:nvSpPr>
          <p:cNvPr id="5" name="Footer Placeholder 4">
            <a:extLst>
              <a:ext uri="{FF2B5EF4-FFF2-40B4-BE49-F238E27FC236}">
                <a16:creationId xmlns:a16="http://schemas.microsoft.com/office/drawing/2014/main" id="{BE81B105-866B-4240-B508-7C793B3ED636}"/>
              </a:ext>
            </a:extLst>
          </p:cNvPr>
          <p:cNvSpPr>
            <a:spLocks noGrp="1"/>
          </p:cNvSpPr>
          <p:nvPr>
            <p:ph type="ftr" sz="quarter" idx="3"/>
          </p:nvPr>
        </p:nvSpPr>
        <p:spPr>
          <a:xfrm>
            <a:off x="7696201" y="55319"/>
            <a:ext cx="3110179" cy="365125"/>
          </a:xfrm>
          <a:prstGeom prst="rect">
            <a:avLst/>
          </a:prstGeom>
        </p:spPr>
        <p:txBody>
          <a:bodyPr vert="horz" lIns="91440" tIns="45720" rIns="91440" bIns="45720" rtlCol="0" anchor="ctr"/>
          <a:lstStyle>
            <a:defPPr>
              <a:defRPr lang="de-DE"/>
            </a:defPPr>
            <a:lvl1pPr marL="0" algn="ctr" defTabSz="457200" rtl="0" eaLnBrk="1" latinLnBrk="0" hangingPunct="1">
              <a:defRPr sz="800" b="1" kern="1200">
                <a:solidFill>
                  <a:schemeClr val="tx1">
                    <a:tint val="75000"/>
                  </a:schemeClr>
                </a:solidFill>
                <a:latin typeface="Avenir Book" charset="0"/>
                <a:ea typeface="Avenir Book" charset="0"/>
                <a:cs typeface="Avenir Book"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solidFill>
                  <a:srgbClr val="CC023B"/>
                </a:solidFill>
              </a:rPr>
              <a:t>STEMkey</a:t>
            </a:r>
          </a:p>
        </p:txBody>
      </p:sp>
      <p:sp>
        <p:nvSpPr>
          <p:cNvPr id="7" name="Rectangle: Single Corner Rounded 6">
            <a:extLst>
              <a:ext uri="{FF2B5EF4-FFF2-40B4-BE49-F238E27FC236}">
                <a16:creationId xmlns:a16="http://schemas.microsoft.com/office/drawing/2014/main" id="{338BCA8B-19FE-42EC-8BC6-968921A07B96}"/>
              </a:ext>
            </a:extLst>
          </p:cNvPr>
          <p:cNvSpPr/>
          <p:nvPr/>
        </p:nvSpPr>
        <p:spPr>
          <a:xfrm>
            <a:off x="7146721" y="1379807"/>
            <a:ext cx="4444480" cy="4568888"/>
          </a:xfrm>
          <a:prstGeom prst="round1Rect">
            <a:avLst/>
          </a:prstGeom>
        </p:spPr>
        <p:style>
          <a:lnRef idx="2">
            <a:schemeClr val="accent5"/>
          </a:lnRef>
          <a:fillRef idx="1">
            <a:schemeClr val="lt1"/>
          </a:fillRef>
          <a:effectRef idx="0">
            <a:schemeClr val="accent5"/>
          </a:effectRef>
          <a:fontRef idx="minor">
            <a:schemeClr val="dk1"/>
          </a:fontRef>
        </p:style>
        <p:txBody>
          <a:bodyPr rtlCol="0" anchor="ctr"/>
          <a:lstStyle/>
          <a:p>
            <a:pPr marL="285750" indent="-285750">
              <a:spcBef>
                <a:spcPct val="20000"/>
              </a:spcBef>
              <a:buFont typeface="Arial"/>
              <a:buChar char="•"/>
            </a:pPr>
            <a:r>
              <a:rPr lang="nb-NO" dirty="0">
                <a:ea typeface="+mn-lt"/>
                <a:cs typeface="+mn-lt"/>
              </a:rPr>
              <a:t>Heute stammen die in verschiedenen Geräten verwendeten Elemente aus aller Welt. </a:t>
            </a:r>
            <a:endParaRPr lang="en-US" dirty="0">
              <a:ea typeface="+mn-lt"/>
              <a:cs typeface="+mn-lt"/>
            </a:endParaRPr>
          </a:p>
          <a:p>
            <a:pPr marL="285750" indent="-285750">
              <a:spcBef>
                <a:spcPct val="20000"/>
              </a:spcBef>
              <a:buFont typeface="Arial"/>
              <a:buChar char="•"/>
            </a:pPr>
            <a:r>
              <a:rPr lang="nb-NO" dirty="0">
                <a:ea typeface="+mn-lt"/>
                <a:cs typeface="+mn-lt"/>
              </a:rPr>
              <a:t>Betrachten Sie eine Weltkarte und finden Sie heraus, wo verschiedene Elemente vorkommen.</a:t>
            </a:r>
            <a:r>
              <a:rPr lang="nb-NO" dirty="0">
                <a:ea typeface="+mn-lt"/>
                <a:cs typeface="+mn-lt"/>
                <a:hlinkClick r:id="rId3"/>
              </a:rPr>
              <a:t>https://mrdata.usgs.gov/general/map-global.</a:t>
            </a:r>
            <a:r>
              <a:rPr lang="nb-NO" dirty="0">
                <a:ea typeface="+mn-lt"/>
                <a:cs typeface="+mn-lt"/>
              </a:rPr>
              <a:t>html </a:t>
            </a:r>
          </a:p>
          <a:p>
            <a:pPr marL="285750" indent="-285750">
              <a:spcBef>
                <a:spcPct val="20000"/>
              </a:spcBef>
              <a:buFont typeface="Arial"/>
              <a:buChar char="•"/>
            </a:pPr>
            <a:r>
              <a:rPr lang="nb-NO" dirty="0">
                <a:ea typeface="+mn-lt"/>
                <a:cs typeface="+mn-lt"/>
              </a:rPr>
              <a:t>Selbst wenn Mineralien gefunden wurden, ist es nicht immer möglich, sie abzubauen. Dies hängt von mehreren Faktoren ab: Wirtschaft, Technik, Umwelt und ethische Faktoren </a:t>
            </a:r>
          </a:p>
          <a:p>
            <a:pPr marL="285750" indent="-285750">
              <a:spcBef>
                <a:spcPct val="20000"/>
              </a:spcBef>
              <a:buFont typeface="Arial"/>
              <a:buChar char="•"/>
            </a:pPr>
            <a:r>
              <a:rPr lang="nb-NO" dirty="0">
                <a:ea typeface="+mn-lt"/>
                <a:cs typeface="+mn-lt"/>
              </a:rPr>
              <a:t>Was bedeutet das?</a:t>
            </a:r>
            <a:endParaRPr lang="en-US" dirty="0">
              <a:cs typeface="Calibri"/>
            </a:endParaRPr>
          </a:p>
          <a:p>
            <a:endParaRPr lang="en-US" dirty="0">
              <a:cs typeface="Calibri"/>
            </a:endParaRPr>
          </a:p>
        </p:txBody>
      </p:sp>
      <p:pic>
        <p:nvPicPr>
          <p:cNvPr id="9" name="Picture 11" descr="A picture containing text, clipart&#10;&#10;Description automatically generated">
            <a:extLst>
              <a:ext uri="{FF2B5EF4-FFF2-40B4-BE49-F238E27FC236}">
                <a16:creationId xmlns:a16="http://schemas.microsoft.com/office/drawing/2014/main" id="{760A8B65-9E06-43CC-8AE5-E74AF69D26DE}"/>
              </a:ext>
            </a:extLst>
          </p:cNvPr>
          <p:cNvPicPr>
            <a:picLocks noChangeAspect="1"/>
          </p:cNvPicPr>
          <p:nvPr/>
        </p:nvPicPr>
        <p:blipFill>
          <a:blip r:embed="rId4"/>
          <a:stretch>
            <a:fillRect/>
          </a:stretch>
        </p:blipFill>
        <p:spPr>
          <a:xfrm>
            <a:off x="7696201" y="415507"/>
            <a:ext cx="853555" cy="817587"/>
          </a:xfrm>
          <a:prstGeom prst="rect">
            <a:avLst/>
          </a:prstGeom>
        </p:spPr>
      </p:pic>
      <p:pic>
        <p:nvPicPr>
          <p:cNvPr id="8" name="Picture 7" descr="A picture containing text, clock&#10;&#10;Description automatically generated">
            <a:extLst>
              <a:ext uri="{FF2B5EF4-FFF2-40B4-BE49-F238E27FC236}">
                <a16:creationId xmlns:a16="http://schemas.microsoft.com/office/drawing/2014/main" id="{6A392FF3-6D2D-4CDB-B7A6-AD36AB659D94}"/>
              </a:ext>
            </a:extLst>
          </p:cNvPr>
          <p:cNvPicPr>
            <a:picLocks noChangeAspect="1"/>
          </p:cNvPicPr>
          <p:nvPr/>
        </p:nvPicPr>
        <p:blipFill>
          <a:blip r:embed="rId5"/>
          <a:stretch>
            <a:fillRect/>
          </a:stretch>
        </p:blipFill>
        <p:spPr>
          <a:xfrm>
            <a:off x="8656440" y="415506"/>
            <a:ext cx="784821" cy="784821"/>
          </a:xfrm>
          <a:prstGeom prst="rect">
            <a:avLst/>
          </a:prstGeom>
        </p:spPr>
      </p:pic>
    </p:spTree>
    <p:extLst>
      <p:ext uri="{BB962C8B-B14F-4D97-AF65-F5344CB8AC3E}">
        <p14:creationId xmlns:p14="http://schemas.microsoft.com/office/powerpoint/2010/main" val="2274306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6DB6CCF-F9C5-4764-817C-B7744FC30C2D}"/>
              </a:ext>
            </a:extLst>
          </p:cNvPr>
          <p:cNvSpPr>
            <a:spLocks noGrp="1"/>
          </p:cNvSpPr>
          <p:nvPr>
            <p:ph type="ftr" sz="quarter" idx="3"/>
          </p:nvPr>
        </p:nvSpPr>
        <p:spPr/>
        <p:txBody>
          <a:bodyPr/>
          <a:lstStyle/>
          <a:p>
            <a:pPr algn="r"/>
            <a:r>
              <a:rPr lang="en-US" err="1">
                <a:solidFill>
                  <a:srgbClr val="CC023B"/>
                </a:solidFill>
              </a:rPr>
              <a:t>STEMkey</a:t>
            </a:r>
            <a:endParaRPr lang="en-US">
              <a:solidFill>
                <a:srgbClr val="CC023B"/>
              </a:solidFill>
            </a:endParaRPr>
          </a:p>
        </p:txBody>
      </p:sp>
      <p:sp>
        <p:nvSpPr>
          <p:cNvPr id="5" name="Slide Number Placeholder 4">
            <a:extLst>
              <a:ext uri="{FF2B5EF4-FFF2-40B4-BE49-F238E27FC236}">
                <a16:creationId xmlns:a16="http://schemas.microsoft.com/office/drawing/2014/main" id="{97EF4D8A-3344-43B4-94B1-5577479058A6}"/>
              </a:ext>
            </a:extLst>
          </p:cNvPr>
          <p:cNvSpPr>
            <a:spLocks noGrp="1"/>
          </p:cNvSpPr>
          <p:nvPr>
            <p:ph type="sldNum" sz="quarter" idx="4"/>
          </p:nvPr>
        </p:nvSpPr>
        <p:spPr/>
        <p:txBody>
          <a:bodyPr/>
          <a:lstStyle/>
          <a:p>
            <a:r>
              <a:rPr lang="es-ES_tradnl" sz="1200"/>
              <a:t>| </a:t>
            </a:r>
            <a:fld id="{9DD0088F-7E4A-9C4B-9ED2-72FAF1293163}" type="slidenum">
              <a:rPr lang="es-ES_tradnl" smtClean="0"/>
              <a:t>4</a:t>
            </a:fld>
            <a:endParaRPr lang="es-ES_tradnl"/>
          </a:p>
        </p:txBody>
      </p:sp>
      <p:sp>
        <p:nvSpPr>
          <p:cNvPr id="7" name="Titel 1">
            <a:extLst>
              <a:ext uri="{FF2B5EF4-FFF2-40B4-BE49-F238E27FC236}">
                <a16:creationId xmlns:a16="http://schemas.microsoft.com/office/drawing/2014/main" id="{A48F574F-A3FC-4E6B-9B22-D0C477BB7552}"/>
              </a:ext>
            </a:extLst>
          </p:cNvPr>
          <p:cNvSpPr>
            <a:spLocks noGrp="1"/>
          </p:cNvSpPr>
          <p:nvPr>
            <p:ph type="ctrTitle"/>
          </p:nvPr>
        </p:nvSpPr>
        <p:spPr>
          <a:xfrm>
            <a:off x="2219325" y="1192192"/>
            <a:ext cx="7772400" cy="2475530"/>
          </a:xfrm>
        </p:spPr>
        <p:txBody>
          <a:bodyPr>
            <a:normAutofit/>
          </a:bodyPr>
          <a:lstStyle/>
          <a:p>
            <a:pPr>
              <a:spcBef>
                <a:spcPts val="600"/>
              </a:spcBef>
            </a:pPr>
            <a:br>
              <a:rPr lang="de-DE" sz="3600" dirty="0"/>
            </a:br>
            <a:r>
              <a:rPr lang="de-DE" sz="3600" dirty="0">
                <a:solidFill>
                  <a:srgbClr val="002369"/>
                </a:solidFill>
                <a:latin typeface="Avenir Book"/>
              </a:rPr>
              <a:t>IO7 Das Periodensystem</a:t>
            </a:r>
            <a:br>
              <a:rPr lang="de-DE" sz="3600" dirty="0"/>
            </a:br>
            <a:br>
              <a:rPr lang="de-DE" sz="3600" dirty="0"/>
            </a:br>
            <a:r>
              <a:rPr lang="en-US" sz="2800" dirty="0">
                <a:latin typeface="Avenir Book"/>
              </a:rPr>
              <a:t>Teil 1: </a:t>
            </a:r>
            <a:r>
              <a:rPr lang="en-US" sz="2800" dirty="0" err="1">
                <a:latin typeface="Avenir Book"/>
              </a:rPr>
              <a:t>Sortieren</a:t>
            </a:r>
            <a:r>
              <a:rPr lang="en-US" sz="2800" dirty="0">
                <a:latin typeface="Avenir Book"/>
              </a:rPr>
              <a:t> und </a:t>
            </a:r>
            <a:r>
              <a:rPr lang="en-US" sz="2800" dirty="0" err="1">
                <a:latin typeface="Avenir Book"/>
              </a:rPr>
              <a:t>Systematisierung</a:t>
            </a:r>
            <a:r>
              <a:rPr lang="en-US" sz="2800" dirty="0">
                <a:latin typeface="Avenir Book"/>
              </a:rPr>
              <a:t> der </a:t>
            </a:r>
            <a:r>
              <a:rPr lang="en-US" sz="2800" dirty="0" err="1">
                <a:latin typeface="Avenir Book"/>
              </a:rPr>
              <a:t>Elemente</a:t>
            </a:r>
            <a:endParaRPr lang="de-DE" sz="2800" b="0" dirty="0">
              <a:latin typeface="Avenir Book"/>
            </a:endParaRPr>
          </a:p>
          <a:p>
            <a:pPr>
              <a:spcBef>
                <a:spcPts val="600"/>
              </a:spcBef>
            </a:pPr>
            <a:endParaRPr lang="de-DE" sz="3600" dirty="0"/>
          </a:p>
        </p:txBody>
      </p:sp>
      <p:sp>
        <p:nvSpPr>
          <p:cNvPr id="9" name="Untertitel 2">
            <a:extLst>
              <a:ext uri="{FF2B5EF4-FFF2-40B4-BE49-F238E27FC236}">
                <a16:creationId xmlns:a16="http://schemas.microsoft.com/office/drawing/2014/main" id="{9C0AEEBC-6AD2-4BD7-970C-4BE8AD75C9BC}"/>
              </a:ext>
            </a:extLst>
          </p:cNvPr>
          <p:cNvSpPr>
            <a:spLocks noGrp="1"/>
          </p:cNvSpPr>
          <p:nvPr>
            <p:ph type="subTitle" idx="1"/>
          </p:nvPr>
        </p:nvSpPr>
        <p:spPr>
          <a:xfrm>
            <a:off x="927100" y="3532208"/>
            <a:ext cx="10363200" cy="1752600"/>
          </a:xfrm>
        </p:spPr>
        <p:txBody>
          <a:bodyPr vert="horz" lIns="91440" tIns="45720" rIns="91440" bIns="45720" rtlCol="0" anchor="t">
            <a:normAutofit fontScale="55000" lnSpcReduction="20000"/>
          </a:bodyPr>
          <a:lstStyle/>
          <a:p>
            <a:endParaRPr lang="en-US" i="1" dirty="0"/>
          </a:p>
          <a:p>
            <a:pPr algn="l"/>
            <a:r>
              <a:rPr lang="en-US" dirty="0"/>
              <a:t>Lernziel</a:t>
            </a:r>
            <a:r>
              <a:rPr lang="en-US" i="1" dirty="0"/>
              <a:t>: </a:t>
            </a:r>
          </a:p>
          <a:p>
            <a:pPr marL="285750" indent="-285750" algn="l">
              <a:buFont typeface="Arial" panose="020B0604020202020204" pitchFamily="34" charset="0"/>
              <a:buChar char="•"/>
            </a:pPr>
            <a:r>
              <a:rPr lang="en-US" sz="2000" b="0" i="0" dirty="0" err="1">
                <a:effectLst/>
              </a:rPr>
              <a:t>Beschreiben</a:t>
            </a:r>
            <a:r>
              <a:rPr lang="en-US" sz="2000" b="0" i="0" dirty="0">
                <a:effectLst/>
              </a:rPr>
              <a:t>, wie das Periodensystem ein </a:t>
            </a:r>
            <a:r>
              <a:rPr lang="en-US" sz="2000" b="0" i="1" dirty="0">
                <a:effectLst/>
              </a:rPr>
              <a:t>wichtiges Werkzeug für die Erforschung und das Verständnis der Struktur der Natur </a:t>
            </a:r>
            <a:r>
              <a:rPr lang="en-US" sz="2000" b="0" i="0" dirty="0">
                <a:effectLst/>
              </a:rPr>
              <a:t>war und immer noch ist (Teil 1). </a:t>
            </a:r>
            <a:endParaRPr lang="en-US" sz="2000" dirty="0">
              <a:ea typeface="+mn-lt"/>
              <a:cs typeface="+mn-lt"/>
            </a:endParaRPr>
          </a:p>
          <a:p>
            <a:pPr algn="l"/>
            <a:endParaRPr lang="en-US" b="0" i="1" dirty="0">
              <a:cs typeface="Calibri"/>
            </a:endParaRPr>
          </a:p>
          <a:p>
            <a:pPr algn="l"/>
            <a:r>
              <a:rPr lang="en-US" dirty="0">
                <a:cs typeface="Calibri"/>
              </a:rPr>
              <a:t>Teilziele für Teil 1</a:t>
            </a:r>
            <a:r>
              <a:rPr lang="en-US" b="0" i="1" dirty="0">
                <a:cs typeface="Calibri"/>
              </a:rPr>
              <a:t>: </a:t>
            </a:r>
          </a:p>
          <a:p>
            <a:pPr marL="342900" indent="-342900" algn="l">
              <a:buChar char="•"/>
            </a:pPr>
            <a:r>
              <a:rPr lang="en-US" sz="2000" b="0" dirty="0" err="1"/>
              <a:t>Wissenschaftliche</a:t>
            </a:r>
            <a:r>
              <a:rPr lang="en-US" sz="2000" b="0" dirty="0"/>
              <a:t> </a:t>
            </a:r>
            <a:r>
              <a:rPr lang="en-US" sz="2000" b="0" dirty="0" err="1"/>
              <a:t>Prinzipien</a:t>
            </a:r>
            <a:r>
              <a:rPr lang="en-US" sz="2000" b="0" dirty="0"/>
              <a:t> </a:t>
            </a:r>
            <a:r>
              <a:rPr lang="en-US" sz="2000" b="0" dirty="0" err="1"/>
              <a:t>anwenden</a:t>
            </a:r>
            <a:r>
              <a:rPr lang="en-US" sz="2000" b="0" dirty="0"/>
              <a:t>, um Objekte und Elemente systematisch zu sortieren</a:t>
            </a:r>
          </a:p>
          <a:p>
            <a:pPr marL="342900" indent="-342900" algn="l">
              <a:buChar char="•"/>
            </a:pPr>
            <a:r>
              <a:rPr lang="en-US" sz="2000" b="0" i="0" dirty="0" err="1">
                <a:effectLst/>
              </a:rPr>
              <a:t>Diskutieren</a:t>
            </a:r>
            <a:r>
              <a:rPr lang="en-US" sz="2000" b="0" i="0" dirty="0">
                <a:effectLst/>
              </a:rPr>
              <a:t>, wie die Betonung unterschiedlicher Eigenschaften zu unterschiedlichen Anordnungen des Periodensystems führen kann und wie unterschiedliche Formen und Gestalten periodische Regelmäßigkeiten auf unterschiedliche Weise darstellen können </a:t>
            </a:r>
            <a:endParaRPr lang="en-US" sz="2000" dirty="0"/>
          </a:p>
          <a:p>
            <a:endParaRPr lang="en-US" dirty="0"/>
          </a:p>
        </p:txBody>
      </p:sp>
    </p:spTree>
    <p:extLst>
      <p:ext uri="{BB962C8B-B14F-4D97-AF65-F5344CB8AC3E}">
        <p14:creationId xmlns:p14="http://schemas.microsoft.com/office/powerpoint/2010/main" val="21157218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CD71E0-D4AC-41EA-9A7A-51FEEB49199F}"/>
              </a:ext>
            </a:extLst>
          </p:cNvPr>
          <p:cNvSpPr>
            <a:spLocks noGrp="1"/>
          </p:cNvSpPr>
          <p:nvPr>
            <p:ph type="title"/>
          </p:nvPr>
        </p:nvSpPr>
        <p:spPr/>
        <p:txBody>
          <a:bodyPr/>
          <a:lstStyle/>
          <a:p>
            <a:r>
              <a:rPr lang="en-US">
                <a:latin typeface="Avenir Book"/>
              </a:rPr>
              <a:t>4.2 Elemente: Die Frage nach Überfluss und Nutzung  </a:t>
            </a:r>
            <a:endParaRPr lang="en-US"/>
          </a:p>
        </p:txBody>
      </p:sp>
      <p:pic>
        <p:nvPicPr>
          <p:cNvPr id="6" name="Picture 6" descr="Diagram&#10;&#10;Description automatically generated">
            <a:extLst>
              <a:ext uri="{FF2B5EF4-FFF2-40B4-BE49-F238E27FC236}">
                <a16:creationId xmlns:a16="http://schemas.microsoft.com/office/drawing/2014/main" id="{0F0E2348-1ACB-45C8-ACDB-AE908383C7C2}"/>
              </a:ext>
            </a:extLst>
          </p:cNvPr>
          <p:cNvPicPr>
            <a:picLocks noGrp="1" noChangeAspect="1"/>
          </p:cNvPicPr>
          <p:nvPr>
            <p:ph idx="1"/>
          </p:nvPr>
        </p:nvPicPr>
        <p:blipFill>
          <a:blip r:embed="rId3"/>
          <a:stretch>
            <a:fillRect/>
          </a:stretch>
        </p:blipFill>
        <p:spPr>
          <a:xfrm>
            <a:off x="584738" y="1374711"/>
            <a:ext cx="6481627" cy="4573984"/>
          </a:xfrm>
        </p:spPr>
      </p:pic>
      <p:sp>
        <p:nvSpPr>
          <p:cNvPr id="4" name="Slide Number Placeholder 3">
            <a:extLst>
              <a:ext uri="{FF2B5EF4-FFF2-40B4-BE49-F238E27FC236}">
                <a16:creationId xmlns:a16="http://schemas.microsoft.com/office/drawing/2014/main" id="{D0CBFBAA-8CF0-447E-A135-3C753638284F}"/>
              </a:ext>
            </a:extLst>
          </p:cNvPr>
          <p:cNvSpPr>
            <a:spLocks noGrp="1"/>
          </p:cNvSpPr>
          <p:nvPr>
            <p:ph type="sldNum" sz="quarter" idx="11"/>
          </p:nvPr>
        </p:nvSpPr>
        <p:spPr/>
        <p:txBody>
          <a:bodyPr/>
          <a:lstStyle/>
          <a:p>
            <a:r>
              <a:rPr lang="es-ES_tradnl" sz="1200"/>
              <a:t>| </a:t>
            </a:r>
            <a:fld id="{9DD0088F-7E4A-9C4B-9ED2-72FAF1293163}" type="slidenum">
              <a:rPr lang="es-ES_tradnl" smtClean="0"/>
              <a:t>40</a:t>
            </a:fld>
            <a:endParaRPr lang="es-ES_tradnl"/>
          </a:p>
        </p:txBody>
      </p:sp>
      <p:sp>
        <p:nvSpPr>
          <p:cNvPr id="5" name="Footer Placeholder 4">
            <a:extLst>
              <a:ext uri="{FF2B5EF4-FFF2-40B4-BE49-F238E27FC236}">
                <a16:creationId xmlns:a16="http://schemas.microsoft.com/office/drawing/2014/main" id="{BE81B105-866B-4240-B508-7C793B3ED636}"/>
              </a:ext>
            </a:extLst>
          </p:cNvPr>
          <p:cNvSpPr>
            <a:spLocks noGrp="1"/>
          </p:cNvSpPr>
          <p:nvPr>
            <p:ph type="ftr" sz="quarter" idx="3"/>
          </p:nvPr>
        </p:nvSpPr>
        <p:spPr>
          <a:xfrm>
            <a:off x="7696201" y="55319"/>
            <a:ext cx="3110179" cy="365125"/>
          </a:xfrm>
          <a:prstGeom prst="rect">
            <a:avLst/>
          </a:prstGeom>
        </p:spPr>
        <p:txBody>
          <a:bodyPr vert="horz" lIns="91440" tIns="45720" rIns="91440" bIns="45720" rtlCol="0" anchor="ctr"/>
          <a:lstStyle>
            <a:defPPr>
              <a:defRPr lang="de-DE"/>
            </a:defPPr>
            <a:lvl1pPr marL="0" algn="ctr" defTabSz="457200" rtl="0" eaLnBrk="1" latinLnBrk="0" hangingPunct="1">
              <a:defRPr sz="800" b="1" kern="1200">
                <a:solidFill>
                  <a:schemeClr val="tx1">
                    <a:tint val="75000"/>
                  </a:schemeClr>
                </a:solidFill>
                <a:latin typeface="Avenir Book" charset="0"/>
                <a:ea typeface="Avenir Book" charset="0"/>
                <a:cs typeface="Avenir Book"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solidFill>
                  <a:srgbClr val="CC023B"/>
                </a:solidFill>
              </a:rPr>
              <a:t>STEMkey</a:t>
            </a:r>
          </a:p>
        </p:txBody>
      </p:sp>
      <p:sp>
        <p:nvSpPr>
          <p:cNvPr id="7" name="Rectangle: Single Corner Rounded 6">
            <a:extLst>
              <a:ext uri="{FF2B5EF4-FFF2-40B4-BE49-F238E27FC236}">
                <a16:creationId xmlns:a16="http://schemas.microsoft.com/office/drawing/2014/main" id="{338BCA8B-19FE-42EC-8BC6-968921A07B96}"/>
              </a:ext>
            </a:extLst>
          </p:cNvPr>
          <p:cNvSpPr/>
          <p:nvPr/>
        </p:nvSpPr>
        <p:spPr>
          <a:xfrm>
            <a:off x="7162801" y="1377822"/>
            <a:ext cx="4180113" cy="4568888"/>
          </a:xfrm>
          <a:prstGeom prst="round1Rect">
            <a:avLst/>
          </a:prstGeom>
        </p:spPr>
        <p:style>
          <a:lnRef idx="2">
            <a:schemeClr val="accent5"/>
          </a:lnRef>
          <a:fillRef idx="1">
            <a:schemeClr val="lt1"/>
          </a:fillRef>
          <a:effectRef idx="0">
            <a:schemeClr val="accent5"/>
          </a:effectRef>
          <a:fontRef idx="minor">
            <a:schemeClr val="dk1"/>
          </a:fontRef>
        </p:style>
        <p:txBody>
          <a:bodyPr lIns="91440" tIns="45720" rIns="91440" bIns="45720" rtlCol="0" anchor="ctr"/>
          <a:lstStyle/>
          <a:p>
            <a:endParaRPr lang="en-US" sz="1600" dirty="0">
              <a:ea typeface="+mn-lt"/>
              <a:cs typeface="+mn-lt"/>
            </a:endParaRPr>
          </a:p>
          <a:p>
            <a:r>
              <a:rPr lang="en-US" sz="1600" dirty="0">
                <a:ea typeface="+mn-lt"/>
                <a:cs typeface="+mn-lt"/>
              </a:rPr>
              <a:t>Aus </a:t>
            </a:r>
            <a:r>
              <a:rPr lang="en-US" sz="1600" dirty="0" err="1">
                <a:ea typeface="+mn-lt"/>
                <a:cs typeface="+mn-lt"/>
              </a:rPr>
              <a:t>dieser</a:t>
            </a:r>
            <a:r>
              <a:rPr lang="en-US" sz="1600" dirty="0">
                <a:ea typeface="+mn-lt"/>
                <a:cs typeface="+mn-lt"/>
              </a:rPr>
              <a:t> </a:t>
            </a:r>
            <a:r>
              <a:rPr lang="en-US" sz="1600" dirty="0" err="1">
                <a:ea typeface="+mn-lt"/>
                <a:cs typeface="+mn-lt"/>
              </a:rPr>
              <a:t>Tabelle</a:t>
            </a:r>
            <a:r>
              <a:rPr lang="en-US" sz="1600" dirty="0">
                <a:ea typeface="+mn-lt"/>
                <a:cs typeface="+mn-lt"/>
              </a:rPr>
              <a:t>,</a:t>
            </a:r>
            <a:endParaRPr lang="en-US" sz="1600" dirty="0"/>
          </a:p>
          <a:p>
            <a:pPr marL="342900" indent="-342900">
              <a:buFont typeface="Arial"/>
              <a:buChar char="•"/>
            </a:pPr>
            <a:r>
              <a:rPr lang="en-US" sz="1600" dirty="0" err="1">
                <a:ea typeface="+mn-lt"/>
                <a:cs typeface="+mn-lt"/>
              </a:rPr>
              <a:t>Wählen</a:t>
            </a:r>
            <a:r>
              <a:rPr lang="en-US" sz="1600" dirty="0">
                <a:ea typeface="+mn-lt"/>
                <a:cs typeface="+mn-lt"/>
              </a:rPr>
              <a:t> Sie </a:t>
            </a:r>
            <a:r>
              <a:rPr lang="en-US" sz="1600" dirty="0" err="1">
                <a:ea typeface="+mn-lt"/>
                <a:cs typeface="+mn-lt"/>
              </a:rPr>
              <a:t>ein</a:t>
            </a:r>
            <a:r>
              <a:rPr lang="en-US" sz="1600" dirty="0">
                <a:ea typeface="+mn-lt"/>
                <a:cs typeface="+mn-lt"/>
              </a:rPr>
              <a:t> Element  </a:t>
            </a:r>
            <a:r>
              <a:rPr lang="en-US" sz="1600" dirty="0" err="1">
                <a:ea typeface="+mn-lt"/>
                <a:cs typeface="+mn-lt"/>
              </a:rPr>
              <a:t>unter</a:t>
            </a:r>
            <a:r>
              <a:rPr lang="en-US" sz="1600" dirty="0">
                <a:ea typeface="+mn-lt"/>
                <a:cs typeface="+mn-lt"/>
              </a:rPr>
              <a:t> „</a:t>
            </a:r>
            <a:r>
              <a:rPr lang="en-US" sz="1600" i="1" dirty="0">
                <a:ea typeface="+mn-lt"/>
                <a:cs typeface="+mn-lt"/>
              </a:rPr>
              <a:t>rising threat from increased use</a:t>
            </a:r>
            <a:r>
              <a:rPr lang="en-US" sz="1600" dirty="0">
                <a:ea typeface="+mn-lt"/>
                <a:cs typeface="+mn-lt"/>
              </a:rPr>
              <a:t>” </a:t>
            </a:r>
            <a:r>
              <a:rPr lang="en-US" sz="1600" dirty="0" err="1">
                <a:ea typeface="+mn-lt"/>
                <a:cs typeface="+mn-lt"/>
              </a:rPr>
              <a:t>aus</a:t>
            </a:r>
            <a:r>
              <a:rPr lang="en-US" sz="1600" dirty="0">
                <a:ea typeface="+mn-lt"/>
                <a:cs typeface="+mn-lt"/>
              </a:rPr>
              <a:t> und </a:t>
            </a:r>
            <a:r>
              <a:rPr lang="en-US" sz="1600" dirty="0" err="1">
                <a:ea typeface="+mn-lt"/>
                <a:cs typeface="+mn-lt"/>
              </a:rPr>
              <a:t>untersuchen</a:t>
            </a:r>
            <a:r>
              <a:rPr lang="en-US" sz="1600" dirty="0">
                <a:ea typeface="+mn-lt"/>
                <a:cs typeface="+mn-lt"/>
              </a:rPr>
              <a:t> und </a:t>
            </a:r>
            <a:r>
              <a:rPr lang="en-US" sz="1600" dirty="0" err="1">
                <a:ea typeface="+mn-lt"/>
                <a:cs typeface="+mn-lt"/>
              </a:rPr>
              <a:t>diskutieren</a:t>
            </a:r>
            <a:r>
              <a:rPr lang="en-US" sz="1600" dirty="0">
                <a:ea typeface="+mn-lt"/>
                <a:cs typeface="+mn-lt"/>
              </a:rPr>
              <a:t> Sie die </a:t>
            </a:r>
            <a:r>
              <a:rPr lang="en-US" sz="1600" dirty="0" err="1">
                <a:ea typeface="+mn-lt"/>
                <a:cs typeface="+mn-lt"/>
              </a:rPr>
              <a:t>verschiedenen</a:t>
            </a:r>
            <a:r>
              <a:rPr lang="en-US" sz="1600" dirty="0">
                <a:ea typeface="+mn-lt"/>
                <a:cs typeface="+mn-lt"/>
              </a:rPr>
              <a:t> </a:t>
            </a:r>
            <a:r>
              <a:rPr lang="en-US" sz="1600" dirty="0" err="1">
                <a:ea typeface="+mn-lt"/>
                <a:cs typeface="+mn-lt"/>
              </a:rPr>
              <a:t>Anwendungen</a:t>
            </a:r>
            <a:r>
              <a:rPr lang="en-US" sz="1600" dirty="0">
                <a:ea typeface="+mn-lt"/>
                <a:cs typeface="+mn-lt"/>
              </a:rPr>
              <a:t>/</a:t>
            </a:r>
            <a:r>
              <a:rPr lang="en-US" sz="1600" dirty="0" err="1">
                <a:ea typeface="+mn-lt"/>
                <a:cs typeface="+mn-lt"/>
              </a:rPr>
              <a:t>Verwendungen</a:t>
            </a:r>
            <a:r>
              <a:rPr lang="en-US" sz="1600" dirty="0">
                <a:ea typeface="+mn-lt"/>
                <a:cs typeface="+mn-lt"/>
              </a:rPr>
              <a:t> des </a:t>
            </a:r>
            <a:r>
              <a:rPr lang="en-US" sz="1600" dirty="0" err="1">
                <a:ea typeface="+mn-lt"/>
                <a:cs typeface="+mn-lt"/>
              </a:rPr>
              <a:t>ausgewählten</a:t>
            </a:r>
            <a:r>
              <a:rPr lang="en-US" sz="1600" dirty="0">
                <a:ea typeface="+mn-lt"/>
                <a:cs typeface="+mn-lt"/>
              </a:rPr>
              <a:t> Elements.</a:t>
            </a:r>
          </a:p>
          <a:p>
            <a:pPr marL="342900" indent="-342900">
              <a:buFont typeface="Arial"/>
              <a:buChar char="•"/>
            </a:pPr>
            <a:r>
              <a:rPr lang="en-US" sz="1600" dirty="0" err="1">
                <a:ea typeface="+mn-lt"/>
                <a:cs typeface="+mn-lt"/>
              </a:rPr>
              <a:t>Einige</a:t>
            </a:r>
            <a:r>
              <a:rPr lang="en-US" sz="1600" dirty="0">
                <a:ea typeface="+mn-lt"/>
                <a:cs typeface="+mn-lt"/>
              </a:rPr>
              <a:t> der </a:t>
            </a:r>
            <a:r>
              <a:rPr lang="en-US" sz="1600" dirty="0" err="1">
                <a:ea typeface="+mn-lt"/>
                <a:cs typeface="+mn-lt"/>
              </a:rPr>
              <a:t>Elemente</a:t>
            </a:r>
            <a:r>
              <a:rPr lang="en-US" sz="1600" dirty="0">
                <a:ea typeface="+mn-lt"/>
                <a:cs typeface="+mn-lt"/>
              </a:rPr>
              <a:t> </a:t>
            </a:r>
            <a:r>
              <a:rPr lang="en-US" sz="1600" dirty="0" err="1">
                <a:ea typeface="+mn-lt"/>
                <a:cs typeface="+mn-lt"/>
              </a:rPr>
              <a:t>unter</a:t>
            </a:r>
            <a:r>
              <a:rPr lang="en-US" sz="1600" dirty="0">
                <a:ea typeface="+mn-lt"/>
                <a:cs typeface="+mn-lt"/>
              </a:rPr>
              <a:t> „</a:t>
            </a:r>
            <a:r>
              <a:rPr lang="en-US" sz="1600" i="1" dirty="0">
                <a:ea typeface="+mn-lt"/>
                <a:cs typeface="+mn-lt"/>
              </a:rPr>
              <a:t> rising threat from increased use</a:t>
            </a:r>
            <a:r>
              <a:rPr lang="en-US" sz="1600" dirty="0">
                <a:ea typeface="+mn-lt"/>
                <a:cs typeface="+mn-lt"/>
              </a:rPr>
              <a:t>” </a:t>
            </a:r>
            <a:r>
              <a:rPr lang="en-US" sz="1600" dirty="0" err="1">
                <a:ea typeface="+mn-lt"/>
                <a:cs typeface="+mn-lt"/>
              </a:rPr>
              <a:t>tragen</a:t>
            </a:r>
            <a:r>
              <a:rPr lang="en-US" sz="1600" dirty="0">
                <a:ea typeface="+mn-lt"/>
                <a:cs typeface="+mn-lt"/>
              </a:rPr>
              <a:t> </a:t>
            </a:r>
            <a:r>
              <a:rPr lang="en-US" sz="1600" dirty="0" err="1">
                <a:ea typeface="+mn-lt"/>
                <a:cs typeface="+mn-lt"/>
              </a:rPr>
              <a:t>direkt</a:t>
            </a:r>
            <a:r>
              <a:rPr lang="en-US" sz="1600" dirty="0">
                <a:ea typeface="+mn-lt"/>
                <a:cs typeface="+mn-lt"/>
              </a:rPr>
              <a:t> </a:t>
            </a:r>
            <a:r>
              <a:rPr lang="en-US" sz="1600" dirty="0" err="1">
                <a:ea typeface="+mn-lt"/>
                <a:cs typeface="+mn-lt"/>
              </a:rPr>
              <a:t>zu</a:t>
            </a:r>
            <a:r>
              <a:rPr lang="en-US" sz="1600" dirty="0">
                <a:ea typeface="+mn-lt"/>
                <a:cs typeface="+mn-lt"/>
              </a:rPr>
              <a:t> </a:t>
            </a:r>
            <a:r>
              <a:rPr lang="en-US" sz="1600" dirty="0" err="1">
                <a:ea typeface="+mn-lt"/>
                <a:cs typeface="+mn-lt"/>
              </a:rPr>
              <a:t>einer</a:t>
            </a:r>
            <a:r>
              <a:rPr lang="en-US" sz="1600" dirty="0">
                <a:ea typeface="+mn-lt"/>
                <a:cs typeface="+mn-lt"/>
              </a:rPr>
              <a:t> </a:t>
            </a:r>
            <a:r>
              <a:rPr lang="en-US" sz="1600" dirty="0" err="1">
                <a:ea typeface="+mn-lt"/>
                <a:cs typeface="+mn-lt"/>
              </a:rPr>
              <a:t>sauberen</a:t>
            </a:r>
            <a:r>
              <a:rPr lang="en-US" sz="1600" dirty="0">
                <a:ea typeface="+mn-lt"/>
                <a:cs typeface="+mn-lt"/>
              </a:rPr>
              <a:t> Zukunft </a:t>
            </a:r>
            <a:r>
              <a:rPr lang="en-US" sz="1600" dirty="0" err="1">
                <a:ea typeface="+mn-lt"/>
                <a:cs typeface="+mn-lt"/>
              </a:rPr>
              <a:t>bei</a:t>
            </a:r>
            <a:r>
              <a:rPr lang="en-US" sz="1600" dirty="0">
                <a:ea typeface="+mn-lt"/>
                <a:cs typeface="+mn-lt"/>
              </a:rPr>
              <a:t>. </a:t>
            </a:r>
            <a:r>
              <a:rPr lang="en-US" sz="1600" dirty="0" err="1">
                <a:ea typeface="+mn-lt"/>
                <a:cs typeface="+mn-lt"/>
              </a:rPr>
              <a:t>Ohne</a:t>
            </a:r>
            <a:r>
              <a:rPr lang="en-US" sz="1600" dirty="0">
                <a:ea typeface="+mn-lt"/>
                <a:cs typeface="+mn-lt"/>
              </a:rPr>
              <a:t> </a:t>
            </a:r>
            <a:r>
              <a:rPr lang="en-US" sz="1600" dirty="0" err="1">
                <a:ea typeface="+mn-lt"/>
                <a:cs typeface="+mn-lt"/>
              </a:rPr>
              <a:t>eine</a:t>
            </a:r>
            <a:r>
              <a:rPr lang="en-US" sz="1600" dirty="0">
                <a:ea typeface="+mn-lt"/>
                <a:cs typeface="+mn-lt"/>
              </a:rPr>
              <a:t> </a:t>
            </a:r>
            <a:r>
              <a:rPr lang="en-US" sz="1600" dirty="0" err="1">
                <a:ea typeface="+mn-lt"/>
                <a:cs typeface="+mn-lt"/>
              </a:rPr>
              <a:t>kontinuierliche</a:t>
            </a:r>
            <a:r>
              <a:rPr lang="en-US" sz="1600" dirty="0">
                <a:ea typeface="+mn-lt"/>
                <a:cs typeface="+mn-lt"/>
              </a:rPr>
              <a:t> </a:t>
            </a:r>
            <a:r>
              <a:rPr lang="en-US" sz="1600" dirty="0" err="1">
                <a:ea typeface="+mn-lt"/>
                <a:cs typeface="+mn-lt"/>
              </a:rPr>
              <a:t>Versorgung</a:t>
            </a:r>
            <a:r>
              <a:rPr lang="en-US" sz="1600" dirty="0">
                <a:ea typeface="+mn-lt"/>
                <a:cs typeface="+mn-lt"/>
              </a:rPr>
              <a:t> </a:t>
            </a:r>
            <a:r>
              <a:rPr lang="en-US" sz="1600" dirty="0" err="1">
                <a:ea typeface="+mn-lt"/>
                <a:cs typeface="+mn-lt"/>
              </a:rPr>
              <a:t>mit</a:t>
            </a:r>
            <a:r>
              <a:rPr lang="en-US" sz="1600" dirty="0">
                <a:ea typeface="+mn-lt"/>
                <a:cs typeface="+mn-lt"/>
              </a:rPr>
              <a:t> </a:t>
            </a:r>
            <a:r>
              <a:rPr lang="en-US" sz="1600" dirty="0" err="1">
                <a:ea typeface="+mn-lt"/>
                <a:cs typeface="+mn-lt"/>
              </a:rPr>
              <a:t>diesen</a:t>
            </a:r>
            <a:r>
              <a:rPr lang="en-US" sz="1600" dirty="0">
                <a:ea typeface="+mn-lt"/>
                <a:cs typeface="+mn-lt"/>
              </a:rPr>
              <a:t> </a:t>
            </a:r>
            <a:r>
              <a:rPr lang="en-US" sz="1600" dirty="0" err="1">
                <a:ea typeface="+mn-lt"/>
                <a:cs typeface="+mn-lt"/>
              </a:rPr>
              <a:t>Elementen</a:t>
            </a:r>
            <a:r>
              <a:rPr lang="en-US" sz="1600" dirty="0">
                <a:ea typeface="+mn-lt"/>
                <a:cs typeface="+mn-lt"/>
              </a:rPr>
              <a:t> muss die Welt </a:t>
            </a:r>
            <a:r>
              <a:rPr lang="en-US" sz="1600" dirty="0" err="1">
                <a:ea typeface="+mn-lt"/>
                <a:cs typeface="+mn-lt"/>
              </a:rPr>
              <a:t>ihre</a:t>
            </a:r>
            <a:r>
              <a:rPr lang="en-US" sz="1600" dirty="0">
                <a:ea typeface="+mn-lt"/>
                <a:cs typeface="+mn-lt"/>
              </a:rPr>
              <a:t> </a:t>
            </a:r>
            <a:r>
              <a:rPr lang="en-US" sz="1600" dirty="0" err="1">
                <a:ea typeface="+mn-lt"/>
                <a:cs typeface="+mn-lt"/>
              </a:rPr>
              <a:t>Bemühungen</a:t>
            </a:r>
            <a:r>
              <a:rPr lang="en-US" sz="1600" dirty="0">
                <a:ea typeface="+mn-lt"/>
                <a:cs typeface="+mn-lt"/>
              </a:rPr>
              <a:t> um </a:t>
            </a:r>
            <a:r>
              <a:rPr lang="en-US" sz="1600" dirty="0" err="1">
                <a:ea typeface="+mn-lt"/>
                <a:cs typeface="+mn-lt"/>
              </a:rPr>
              <a:t>globale</a:t>
            </a:r>
            <a:r>
              <a:rPr lang="en-US" sz="1600" dirty="0">
                <a:ea typeface="+mn-lt"/>
                <a:cs typeface="+mn-lt"/>
              </a:rPr>
              <a:t> </a:t>
            </a:r>
            <a:r>
              <a:rPr lang="en-US" sz="1600" dirty="0" err="1">
                <a:ea typeface="+mn-lt"/>
                <a:cs typeface="+mn-lt"/>
              </a:rPr>
              <a:t>ökologische</a:t>
            </a:r>
            <a:r>
              <a:rPr lang="en-US" sz="1600" dirty="0">
                <a:ea typeface="+mn-lt"/>
                <a:cs typeface="+mn-lt"/>
              </a:rPr>
              <a:t> </a:t>
            </a:r>
            <a:r>
              <a:rPr lang="en-US" sz="1600" dirty="0" err="1">
                <a:ea typeface="+mn-lt"/>
                <a:cs typeface="+mn-lt"/>
              </a:rPr>
              <a:t>Nachhaltigkeit</a:t>
            </a:r>
            <a:r>
              <a:rPr lang="en-US" sz="1600" dirty="0">
                <a:ea typeface="+mn-lt"/>
                <a:cs typeface="+mn-lt"/>
              </a:rPr>
              <a:t> </a:t>
            </a:r>
            <a:r>
              <a:rPr lang="en-US" sz="1600" dirty="0" err="1">
                <a:ea typeface="+mn-lt"/>
                <a:cs typeface="+mn-lt"/>
              </a:rPr>
              <a:t>überdenken</a:t>
            </a:r>
            <a:r>
              <a:rPr lang="en-US" sz="1600" dirty="0">
                <a:ea typeface="+mn-lt"/>
                <a:cs typeface="+mn-lt"/>
              </a:rPr>
              <a:t>. WIE </a:t>
            </a:r>
            <a:r>
              <a:rPr lang="en-US" sz="1600" dirty="0" err="1">
                <a:ea typeface="+mn-lt"/>
                <a:cs typeface="+mn-lt"/>
              </a:rPr>
              <a:t>sollte</a:t>
            </a:r>
            <a:r>
              <a:rPr lang="en-US" sz="1600" dirty="0">
                <a:ea typeface="+mn-lt"/>
                <a:cs typeface="+mn-lt"/>
              </a:rPr>
              <a:t> </a:t>
            </a:r>
            <a:r>
              <a:rPr lang="en-US" sz="1600" dirty="0" err="1">
                <a:ea typeface="+mn-lt"/>
                <a:cs typeface="+mn-lt"/>
              </a:rPr>
              <a:t>dann</a:t>
            </a:r>
            <a:r>
              <a:rPr lang="en-US" sz="1600" dirty="0">
                <a:ea typeface="+mn-lt"/>
                <a:cs typeface="+mn-lt"/>
              </a:rPr>
              <a:t> die Frage der </a:t>
            </a:r>
            <a:r>
              <a:rPr lang="en-US" sz="1600" dirty="0" err="1">
                <a:ea typeface="+mn-lt"/>
                <a:cs typeface="+mn-lt"/>
              </a:rPr>
              <a:t>Nachhaltigkeit</a:t>
            </a:r>
            <a:r>
              <a:rPr lang="en-US" sz="1600" dirty="0">
                <a:ea typeface="+mn-lt"/>
                <a:cs typeface="+mn-lt"/>
              </a:rPr>
              <a:t> </a:t>
            </a:r>
            <a:r>
              <a:rPr lang="en-US" sz="1600" dirty="0" err="1">
                <a:ea typeface="+mn-lt"/>
                <a:cs typeface="+mn-lt"/>
              </a:rPr>
              <a:t>angegangen</a:t>
            </a:r>
            <a:r>
              <a:rPr lang="en-US" sz="1600" dirty="0">
                <a:ea typeface="+mn-lt"/>
                <a:cs typeface="+mn-lt"/>
              </a:rPr>
              <a:t> </a:t>
            </a:r>
            <a:r>
              <a:rPr lang="en-US" sz="1600" dirty="0" err="1">
                <a:ea typeface="+mn-lt"/>
                <a:cs typeface="+mn-lt"/>
              </a:rPr>
              <a:t>werden</a:t>
            </a:r>
            <a:r>
              <a:rPr lang="en-US" sz="1600" dirty="0">
                <a:ea typeface="+mn-lt"/>
                <a:cs typeface="+mn-lt"/>
              </a:rPr>
              <a:t>? </a:t>
            </a:r>
            <a:endParaRPr lang="en-US" sz="1600" dirty="0">
              <a:cs typeface="Calibri"/>
            </a:endParaRPr>
          </a:p>
          <a:p>
            <a:endParaRPr lang="en-US" sz="1600" b="1" dirty="0">
              <a:cs typeface="Calibri"/>
            </a:endParaRPr>
          </a:p>
          <a:p>
            <a:endParaRPr lang="en-US" sz="1600" dirty="0">
              <a:cs typeface="Calibri"/>
            </a:endParaRPr>
          </a:p>
        </p:txBody>
      </p:sp>
      <p:pic>
        <p:nvPicPr>
          <p:cNvPr id="9" name="Picture 11" descr="A picture containing text, clipart&#10;&#10;Description automatically generated">
            <a:extLst>
              <a:ext uri="{FF2B5EF4-FFF2-40B4-BE49-F238E27FC236}">
                <a16:creationId xmlns:a16="http://schemas.microsoft.com/office/drawing/2014/main" id="{D9C51F58-64CD-4799-94A4-86E321624D01}"/>
              </a:ext>
            </a:extLst>
          </p:cNvPr>
          <p:cNvPicPr>
            <a:picLocks noChangeAspect="1"/>
          </p:cNvPicPr>
          <p:nvPr/>
        </p:nvPicPr>
        <p:blipFill>
          <a:blip r:embed="rId4"/>
          <a:stretch>
            <a:fillRect/>
          </a:stretch>
        </p:blipFill>
        <p:spPr>
          <a:xfrm>
            <a:off x="8867192" y="379849"/>
            <a:ext cx="807680" cy="777738"/>
          </a:xfrm>
          <a:prstGeom prst="rect">
            <a:avLst/>
          </a:prstGeom>
        </p:spPr>
      </p:pic>
      <p:pic>
        <p:nvPicPr>
          <p:cNvPr id="10" name="Picture 9" descr="A picture containing text, clock&#10;&#10;Description automatically generated">
            <a:extLst>
              <a:ext uri="{FF2B5EF4-FFF2-40B4-BE49-F238E27FC236}">
                <a16:creationId xmlns:a16="http://schemas.microsoft.com/office/drawing/2014/main" id="{C3816B32-4DA5-4D42-AF59-1FB7628CC87D}"/>
              </a:ext>
            </a:extLst>
          </p:cNvPr>
          <p:cNvPicPr>
            <a:picLocks noChangeAspect="1"/>
          </p:cNvPicPr>
          <p:nvPr/>
        </p:nvPicPr>
        <p:blipFill>
          <a:blip r:embed="rId5"/>
          <a:stretch>
            <a:fillRect/>
          </a:stretch>
        </p:blipFill>
        <p:spPr>
          <a:xfrm>
            <a:off x="9736813" y="417395"/>
            <a:ext cx="777737" cy="777737"/>
          </a:xfrm>
          <a:prstGeom prst="rect">
            <a:avLst/>
          </a:prstGeom>
        </p:spPr>
      </p:pic>
    </p:spTree>
    <p:extLst>
      <p:ext uri="{BB962C8B-B14F-4D97-AF65-F5344CB8AC3E}">
        <p14:creationId xmlns:p14="http://schemas.microsoft.com/office/powerpoint/2010/main" val="16245580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24148-162B-4959-9A77-10FBF36BD469}"/>
              </a:ext>
            </a:extLst>
          </p:cNvPr>
          <p:cNvSpPr>
            <a:spLocks noGrp="1"/>
          </p:cNvSpPr>
          <p:nvPr>
            <p:ph type="title"/>
          </p:nvPr>
        </p:nvSpPr>
        <p:spPr/>
        <p:txBody>
          <a:bodyPr/>
          <a:lstStyle/>
          <a:p>
            <a:r>
              <a:rPr lang="en-US" dirty="0">
                <a:latin typeface="Avenir Book"/>
              </a:rPr>
              <a:t>4.3 KOBALT – </a:t>
            </a:r>
            <a:r>
              <a:rPr lang="en-US" dirty="0" err="1">
                <a:latin typeface="Avenir Book"/>
              </a:rPr>
              <a:t>ein</a:t>
            </a:r>
            <a:r>
              <a:rPr lang="en-US" dirty="0">
                <a:latin typeface="Avenir Book"/>
              </a:rPr>
              <a:t> </a:t>
            </a:r>
            <a:r>
              <a:rPr lang="en-US" dirty="0" err="1">
                <a:latin typeface="Avenir Book"/>
              </a:rPr>
              <a:t>Beitrag</a:t>
            </a:r>
            <a:r>
              <a:rPr lang="en-US" dirty="0">
                <a:latin typeface="Avenir Book"/>
              </a:rPr>
              <a:t> </a:t>
            </a:r>
            <a:r>
              <a:rPr lang="en-US" dirty="0" err="1">
                <a:latin typeface="Avenir Book"/>
              </a:rPr>
              <a:t>zu</a:t>
            </a:r>
            <a:r>
              <a:rPr lang="en-US" dirty="0">
                <a:latin typeface="Avenir Book"/>
              </a:rPr>
              <a:t> </a:t>
            </a:r>
            <a:r>
              <a:rPr lang="en-US" dirty="0" err="1">
                <a:latin typeface="Avenir Book"/>
              </a:rPr>
              <a:t>einer</a:t>
            </a:r>
            <a:r>
              <a:rPr lang="en-US" dirty="0">
                <a:latin typeface="Avenir Book"/>
              </a:rPr>
              <a:t> </a:t>
            </a:r>
            <a:r>
              <a:rPr lang="en-US" dirty="0" err="1">
                <a:latin typeface="Avenir Book"/>
              </a:rPr>
              <a:t>sauberen</a:t>
            </a:r>
            <a:r>
              <a:rPr lang="en-US" dirty="0">
                <a:latin typeface="Avenir Book"/>
              </a:rPr>
              <a:t> und </a:t>
            </a:r>
            <a:r>
              <a:rPr lang="en-US" dirty="0" err="1">
                <a:latin typeface="Avenir Book"/>
              </a:rPr>
              <a:t>nachhaltigen</a:t>
            </a:r>
            <a:r>
              <a:rPr lang="en-US" dirty="0">
                <a:latin typeface="Avenir Book"/>
              </a:rPr>
              <a:t> Zukunft </a:t>
            </a:r>
            <a:endParaRPr lang="en-US" dirty="0"/>
          </a:p>
        </p:txBody>
      </p:sp>
      <p:pic>
        <p:nvPicPr>
          <p:cNvPr id="7" name="Picture 7" descr="A picture containing ground, outdoor, rock, beach&#10;&#10;Description automatically generated">
            <a:extLst>
              <a:ext uri="{FF2B5EF4-FFF2-40B4-BE49-F238E27FC236}">
                <a16:creationId xmlns:a16="http://schemas.microsoft.com/office/drawing/2014/main" id="{205E46C7-D53D-4D9C-B3E0-A0D8356EA963}"/>
              </a:ext>
            </a:extLst>
          </p:cNvPr>
          <p:cNvPicPr>
            <a:picLocks noGrp="1" noChangeAspect="1"/>
          </p:cNvPicPr>
          <p:nvPr>
            <p:ph idx="1"/>
          </p:nvPr>
        </p:nvPicPr>
        <p:blipFill>
          <a:blip r:embed="rId3"/>
          <a:stretch>
            <a:fillRect/>
          </a:stretch>
        </p:blipFill>
        <p:spPr>
          <a:xfrm>
            <a:off x="4279715" y="1250304"/>
            <a:ext cx="7302614" cy="4682839"/>
          </a:xfrm>
        </p:spPr>
      </p:pic>
      <p:sp>
        <p:nvSpPr>
          <p:cNvPr id="4" name="Slide Number Placeholder 3">
            <a:extLst>
              <a:ext uri="{FF2B5EF4-FFF2-40B4-BE49-F238E27FC236}">
                <a16:creationId xmlns:a16="http://schemas.microsoft.com/office/drawing/2014/main" id="{145CE038-6DA4-4D9E-B6E4-B89E639E2205}"/>
              </a:ext>
            </a:extLst>
          </p:cNvPr>
          <p:cNvSpPr>
            <a:spLocks noGrp="1"/>
          </p:cNvSpPr>
          <p:nvPr>
            <p:ph type="sldNum" sz="quarter" idx="11"/>
          </p:nvPr>
        </p:nvSpPr>
        <p:spPr/>
        <p:txBody>
          <a:bodyPr/>
          <a:lstStyle/>
          <a:p>
            <a:r>
              <a:rPr lang="es-ES_tradnl" sz="1200"/>
              <a:t>| </a:t>
            </a:r>
            <a:fld id="{9DD0088F-7E4A-9C4B-9ED2-72FAF1293163}" type="slidenum">
              <a:rPr lang="es-ES_tradnl" smtClean="0"/>
              <a:t>41</a:t>
            </a:fld>
            <a:endParaRPr lang="es-ES_tradnl"/>
          </a:p>
        </p:txBody>
      </p:sp>
      <p:sp>
        <p:nvSpPr>
          <p:cNvPr id="5" name="Footer Placeholder 4">
            <a:extLst>
              <a:ext uri="{FF2B5EF4-FFF2-40B4-BE49-F238E27FC236}">
                <a16:creationId xmlns:a16="http://schemas.microsoft.com/office/drawing/2014/main" id="{A9315EAE-5E6E-454F-8E3C-AD18DE3E2562}"/>
              </a:ext>
            </a:extLst>
          </p:cNvPr>
          <p:cNvSpPr>
            <a:spLocks noGrp="1"/>
          </p:cNvSpPr>
          <p:nvPr>
            <p:ph type="ftr" sz="quarter" idx="3"/>
          </p:nvPr>
        </p:nvSpPr>
        <p:spPr>
          <a:xfrm>
            <a:off x="7696201" y="55319"/>
            <a:ext cx="3110179" cy="365125"/>
          </a:xfrm>
          <a:prstGeom prst="rect">
            <a:avLst/>
          </a:prstGeom>
        </p:spPr>
        <p:txBody>
          <a:bodyPr vert="horz" lIns="91440" tIns="45720" rIns="91440" bIns="45720" rtlCol="0" anchor="ctr"/>
          <a:lstStyle>
            <a:defPPr>
              <a:defRPr lang="de-DE"/>
            </a:defPPr>
            <a:lvl1pPr marL="0" algn="ctr" defTabSz="457200" rtl="0" eaLnBrk="1" latinLnBrk="0" hangingPunct="1">
              <a:defRPr sz="800" b="1" kern="1200">
                <a:solidFill>
                  <a:schemeClr val="tx1">
                    <a:tint val="75000"/>
                  </a:schemeClr>
                </a:solidFill>
                <a:latin typeface="Avenir Book" charset="0"/>
                <a:ea typeface="Avenir Book" charset="0"/>
                <a:cs typeface="Avenir Book"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solidFill>
                  <a:srgbClr val="CC023B"/>
                </a:solidFill>
              </a:rPr>
              <a:t>STEMkey</a:t>
            </a:r>
          </a:p>
        </p:txBody>
      </p:sp>
      <p:sp>
        <p:nvSpPr>
          <p:cNvPr id="8" name="TextBox 7">
            <a:extLst>
              <a:ext uri="{FF2B5EF4-FFF2-40B4-BE49-F238E27FC236}">
                <a16:creationId xmlns:a16="http://schemas.microsoft.com/office/drawing/2014/main" id="{AF2BBC2D-9540-43A8-BD2F-0D6A304964D7}"/>
              </a:ext>
            </a:extLst>
          </p:cNvPr>
          <p:cNvSpPr txBox="1"/>
          <p:nvPr/>
        </p:nvSpPr>
        <p:spPr>
          <a:xfrm>
            <a:off x="9032033" y="5618583"/>
            <a:ext cx="244773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b="1" i="1">
                <a:solidFill>
                  <a:srgbClr val="001470"/>
                </a:solidFill>
                <a:highlight>
                  <a:srgbClr val="FFFF00"/>
                </a:highlight>
                <a:ea typeface="+mn-lt"/>
                <a:cs typeface="+mn-lt"/>
              </a:rPr>
              <a:t>Bild mit freundlicher Genehmigung von </a:t>
            </a:r>
            <a:r>
              <a:rPr lang="en-US" sz="1000" b="1" i="1" u="sng">
                <a:solidFill>
                  <a:srgbClr val="001470"/>
                </a:solidFill>
                <a:highlight>
                  <a:srgbClr val="FFFF00"/>
                </a:highlight>
                <a:ea typeface="+mn-lt"/>
                <a:cs typeface="+mn-lt"/>
              </a:rPr>
              <a:t>Enough Project | Flickr</a:t>
            </a:r>
            <a:r>
              <a:rPr lang="en-US" sz="1000" b="1" i="1" u="sng">
                <a:solidFill>
                  <a:srgbClr val="001470"/>
                </a:solidFill>
                <a:ea typeface="+mn-lt"/>
                <a:cs typeface="+mn-lt"/>
              </a:rPr>
              <a:t>.</a:t>
            </a:r>
            <a:endParaRPr lang="en-US" sz="1000" b="1">
              <a:solidFill>
                <a:srgbClr val="001470"/>
              </a:solidFill>
            </a:endParaRPr>
          </a:p>
        </p:txBody>
      </p:sp>
      <p:sp>
        <p:nvSpPr>
          <p:cNvPr id="3" name="Rectangle 2">
            <a:extLst>
              <a:ext uri="{FF2B5EF4-FFF2-40B4-BE49-F238E27FC236}">
                <a16:creationId xmlns:a16="http://schemas.microsoft.com/office/drawing/2014/main" id="{E6179418-9132-4D16-9F4F-CFA8C0A0FBAA}"/>
              </a:ext>
            </a:extLst>
          </p:cNvPr>
          <p:cNvSpPr/>
          <p:nvPr/>
        </p:nvSpPr>
        <p:spPr>
          <a:xfrm>
            <a:off x="8475784" y="3476625"/>
            <a:ext cx="3058991" cy="1895475"/>
          </a:xfrm>
          <a:prstGeom prst="rect">
            <a:avLst/>
          </a:prstGeom>
          <a:solidFill>
            <a:schemeClr val="accent2">
              <a:lumMod val="60000"/>
              <a:lumOff val="40000"/>
            </a:schemeClr>
          </a:solidFill>
        </p:spPr>
        <p:style>
          <a:lnRef idx="1">
            <a:schemeClr val="accent2"/>
          </a:lnRef>
          <a:fillRef idx="2">
            <a:schemeClr val="accent2"/>
          </a:fillRef>
          <a:effectRef idx="1">
            <a:schemeClr val="accent2"/>
          </a:effectRef>
          <a:fontRef idx="minor">
            <a:schemeClr val="dk1"/>
          </a:fontRef>
        </p:style>
        <p:txBody>
          <a:bodyPr rtlCol="0" anchor="ctr"/>
          <a:lstStyle/>
          <a:p>
            <a:endParaRPr lang="en-US" sz="1550" b="1" dirty="0">
              <a:ea typeface="+mn-lt"/>
              <a:cs typeface="+mn-lt"/>
            </a:endParaRPr>
          </a:p>
          <a:p>
            <a:r>
              <a:rPr lang="en-US" sz="1550" b="1" dirty="0" err="1">
                <a:ea typeface="+mn-lt"/>
                <a:cs typeface="+mn-lt"/>
              </a:rPr>
              <a:t>Berichte</a:t>
            </a:r>
            <a:r>
              <a:rPr lang="en-US" sz="1550" b="1" dirty="0">
                <a:ea typeface="+mn-lt"/>
                <a:cs typeface="+mn-lt"/>
              </a:rPr>
              <a:t> </a:t>
            </a:r>
            <a:r>
              <a:rPr lang="en-US" sz="1550" b="1" dirty="0" err="1">
                <a:ea typeface="+mn-lt"/>
                <a:cs typeface="+mn-lt"/>
              </a:rPr>
              <a:t>darüber</a:t>
            </a:r>
            <a:r>
              <a:rPr lang="en-US" sz="1550" b="1" dirty="0">
                <a:ea typeface="+mn-lt"/>
                <a:cs typeface="+mn-lt"/>
              </a:rPr>
              <a:t>, </a:t>
            </a:r>
            <a:r>
              <a:rPr lang="en-US" sz="1550" b="1" dirty="0" err="1">
                <a:ea typeface="+mn-lt"/>
                <a:cs typeface="+mn-lt"/>
              </a:rPr>
              <a:t>woher</a:t>
            </a:r>
            <a:r>
              <a:rPr lang="en-US" sz="1550" b="1" dirty="0">
                <a:ea typeface="+mn-lt"/>
                <a:cs typeface="+mn-lt"/>
              </a:rPr>
              <a:t> 70 % des  KOBALTS  </a:t>
            </a:r>
            <a:r>
              <a:rPr lang="en-US" sz="1550" b="1" dirty="0" err="1">
                <a:ea typeface="+mn-lt"/>
                <a:cs typeface="+mn-lt"/>
              </a:rPr>
              <a:t>stammen</a:t>
            </a:r>
            <a:endParaRPr lang="en-US" sz="1550" dirty="0">
              <a:cs typeface="Calibri"/>
            </a:endParaRPr>
          </a:p>
          <a:p>
            <a:pPr marL="285750" indent="-285750">
              <a:buFont typeface="Arial"/>
              <a:buChar char="•"/>
            </a:pPr>
            <a:r>
              <a:rPr lang="en-US" sz="1550" b="1" dirty="0" err="1">
                <a:ea typeface="+mn-lt"/>
                <a:cs typeface="+mn-lt"/>
              </a:rPr>
              <a:t>Kinderarbeit</a:t>
            </a:r>
            <a:endParaRPr lang="en-US" sz="1550" dirty="0">
              <a:cs typeface="Calibri"/>
            </a:endParaRPr>
          </a:p>
          <a:p>
            <a:pPr marL="285750" indent="-285750">
              <a:buFont typeface="Arial"/>
              <a:buChar char="•"/>
            </a:pPr>
            <a:r>
              <a:rPr lang="en-US" sz="1550" b="1" dirty="0" err="1">
                <a:ea typeface="+mn-lt"/>
                <a:cs typeface="+mn-lt"/>
              </a:rPr>
              <a:t>Korruption</a:t>
            </a:r>
            <a:endParaRPr lang="en-US" sz="1550" dirty="0">
              <a:cs typeface="Calibri"/>
            </a:endParaRPr>
          </a:p>
          <a:p>
            <a:pPr marL="285750" indent="-285750">
              <a:buFont typeface="Arial"/>
              <a:buChar char="•"/>
            </a:pPr>
            <a:r>
              <a:rPr lang="en-US" sz="1550" b="1" dirty="0" err="1">
                <a:ea typeface="+mn-lt"/>
                <a:cs typeface="+mn-lt"/>
              </a:rPr>
              <a:t>Kriminalität</a:t>
            </a:r>
            <a:endParaRPr lang="en-US" sz="1550" dirty="0">
              <a:cs typeface="Calibri"/>
            </a:endParaRPr>
          </a:p>
          <a:p>
            <a:pPr marL="285750" indent="-285750">
              <a:buFont typeface="Arial"/>
              <a:buChar char="•"/>
            </a:pPr>
            <a:r>
              <a:rPr lang="en-US" sz="1550" b="1" dirty="0" err="1">
                <a:ea typeface="+mn-lt"/>
                <a:cs typeface="+mn-lt"/>
              </a:rPr>
              <a:t>Armut</a:t>
            </a:r>
            <a:endParaRPr lang="en-US" sz="1550" dirty="0">
              <a:cs typeface="Calibri"/>
            </a:endParaRPr>
          </a:p>
          <a:p>
            <a:pPr marL="285750" indent="-285750">
              <a:buFont typeface="Arial"/>
              <a:buChar char="•"/>
            </a:pPr>
            <a:r>
              <a:rPr lang="en-US" sz="1550" b="1" dirty="0" err="1">
                <a:ea typeface="+mn-lt"/>
                <a:cs typeface="+mn-lt"/>
              </a:rPr>
              <a:t>Gefährlicher</a:t>
            </a:r>
            <a:r>
              <a:rPr lang="en-US" sz="1550" b="1" dirty="0">
                <a:ea typeface="+mn-lt"/>
                <a:cs typeface="+mn-lt"/>
              </a:rPr>
              <a:t> </a:t>
            </a:r>
            <a:r>
              <a:rPr lang="en-US" sz="1550" b="1" dirty="0" err="1">
                <a:ea typeface="+mn-lt"/>
                <a:cs typeface="+mn-lt"/>
              </a:rPr>
              <a:t>handwerklicher</a:t>
            </a:r>
            <a:r>
              <a:rPr lang="en-US" sz="1550" b="1" dirty="0">
                <a:ea typeface="+mn-lt"/>
                <a:cs typeface="+mn-lt"/>
              </a:rPr>
              <a:t> </a:t>
            </a:r>
            <a:r>
              <a:rPr lang="en-US" sz="1550" b="1" dirty="0" err="1">
                <a:ea typeface="+mn-lt"/>
                <a:cs typeface="+mn-lt"/>
              </a:rPr>
              <a:t>Bergbau</a:t>
            </a:r>
            <a:endParaRPr lang="en-US" sz="1550" dirty="0">
              <a:cs typeface="Calibri"/>
            </a:endParaRPr>
          </a:p>
          <a:p>
            <a:pPr algn="ctr"/>
            <a:endParaRPr lang="en-US" sz="1550" dirty="0">
              <a:cs typeface="Calibri"/>
            </a:endParaRPr>
          </a:p>
        </p:txBody>
      </p:sp>
      <p:sp>
        <p:nvSpPr>
          <p:cNvPr id="14" name="Arrow: Left 13">
            <a:extLst>
              <a:ext uri="{FF2B5EF4-FFF2-40B4-BE49-F238E27FC236}">
                <a16:creationId xmlns:a16="http://schemas.microsoft.com/office/drawing/2014/main" id="{14DA50C7-2D07-420E-9928-C51A0371B457}"/>
              </a:ext>
            </a:extLst>
          </p:cNvPr>
          <p:cNvSpPr/>
          <p:nvPr/>
        </p:nvSpPr>
        <p:spPr>
          <a:xfrm rot="20160000">
            <a:off x="7059011" y="4159038"/>
            <a:ext cx="1368933" cy="522731"/>
          </a:xfrm>
          <a:prstGeom prst="left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9" name="Bildeforklaring: pil ned 8">
            <a:extLst>
              <a:ext uri="{FF2B5EF4-FFF2-40B4-BE49-F238E27FC236}">
                <a16:creationId xmlns:a16="http://schemas.microsoft.com/office/drawing/2014/main" id="{D5CEAC03-5F39-498F-9CD5-70B70A5CE7A5}"/>
              </a:ext>
            </a:extLst>
          </p:cNvPr>
          <p:cNvSpPr/>
          <p:nvPr/>
        </p:nvSpPr>
        <p:spPr>
          <a:xfrm>
            <a:off x="609599" y="1225061"/>
            <a:ext cx="3669323" cy="2239109"/>
          </a:xfrm>
          <a:prstGeom prst="downArrowCallout">
            <a:avLst/>
          </a:prstGeom>
        </p:spPr>
        <p:style>
          <a:lnRef idx="1">
            <a:schemeClr val="accent1"/>
          </a:lnRef>
          <a:fillRef idx="3">
            <a:schemeClr val="accent1"/>
          </a:fillRef>
          <a:effectRef idx="2">
            <a:schemeClr val="accent1"/>
          </a:effectRef>
          <a:fontRef idx="minor">
            <a:schemeClr val="lt1"/>
          </a:fontRef>
        </p:style>
        <p:txBody>
          <a:bodyPr rtlCol="0" anchor="ctr"/>
          <a:lstStyle/>
          <a:p>
            <a:endParaRPr lang="en-US" sz="1600" b="1" dirty="0">
              <a:solidFill>
                <a:schemeClr val="tx1"/>
              </a:solidFill>
              <a:cs typeface="Calibri"/>
            </a:endParaRPr>
          </a:p>
          <a:p>
            <a:r>
              <a:rPr lang="en-US" sz="1600" b="1" dirty="0">
                <a:solidFill>
                  <a:schemeClr val="tx1"/>
                </a:solidFill>
                <a:cs typeface="Calibri"/>
              </a:rPr>
              <a:t>UN-Ziel </a:t>
            </a:r>
            <a:r>
              <a:rPr lang="en-US" sz="1600" dirty="0">
                <a:solidFill>
                  <a:schemeClr val="tx1"/>
                </a:solidFill>
                <a:cs typeface="Calibri"/>
              </a:rPr>
              <a:t>– </a:t>
            </a:r>
            <a:r>
              <a:rPr lang="en-US" sz="1600" dirty="0" err="1">
                <a:solidFill>
                  <a:schemeClr val="tx1"/>
                </a:solidFill>
                <a:cs typeface="Calibri"/>
              </a:rPr>
              <a:t>Reduzierung</a:t>
            </a:r>
            <a:r>
              <a:rPr lang="en-US" sz="1600" dirty="0">
                <a:solidFill>
                  <a:schemeClr val="tx1"/>
                </a:solidFill>
                <a:cs typeface="Calibri"/>
              </a:rPr>
              <a:t> der </a:t>
            </a:r>
            <a:r>
              <a:rPr lang="en-US" sz="1600" dirty="0" err="1">
                <a:solidFill>
                  <a:schemeClr val="tx1"/>
                </a:solidFill>
                <a:cs typeface="Calibri"/>
              </a:rPr>
              <a:t>Treibhausgasemissionen</a:t>
            </a:r>
            <a:r>
              <a:rPr lang="en-US" sz="1600" dirty="0">
                <a:solidFill>
                  <a:schemeClr val="tx1"/>
                </a:solidFill>
                <a:cs typeface="Calibri"/>
              </a:rPr>
              <a:t> um 45 % bis 2030</a:t>
            </a:r>
            <a:endParaRPr lang="en-US" sz="1600" dirty="0">
              <a:solidFill>
                <a:schemeClr val="tx1"/>
              </a:solidFill>
              <a:ea typeface="+mn-lt"/>
              <a:cs typeface="+mn-lt"/>
            </a:endParaRPr>
          </a:p>
          <a:p>
            <a:r>
              <a:rPr lang="en-US" sz="1600" b="1" dirty="0" err="1">
                <a:solidFill>
                  <a:schemeClr val="tx1"/>
                </a:solidFill>
                <a:cs typeface="Calibri"/>
              </a:rPr>
              <a:t>Teilziel</a:t>
            </a:r>
            <a:r>
              <a:rPr lang="en-US" sz="1600" b="1" dirty="0">
                <a:solidFill>
                  <a:schemeClr val="tx1"/>
                </a:solidFill>
                <a:cs typeface="Calibri"/>
              </a:rPr>
              <a:t> </a:t>
            </a:r>
            <a:r>
              <a:rPr lang="en-US" sz="1600" dirty="0">
                <a:solidFill>
                  <a:schemeClr val="tx1"/>
                </a:solidFill>
                <a:cs typeface="Calibri"/>
              </a:rPr>
              <a:t>– </a:t>
            </a:r>
            <a:r>
              <a:rPr lang="en-US" sz="1600" dirty="0" err="1">
                <a:solidFill>
                  <a:schemeClr val="tx1"/>
                </a:solidFill>
                <a:cs typeface="Calibri"/>
              </a:rPr>
              <a:t>Ausstieg</a:t>
            </a:r>
            <a:r>
              <a:rPr lang="en-US" sz="1600" dirty="0">
                <a:solidFill>
                  <a:schemeClr val="tx1"/>
                </a:solidFill>
                <a:cs typeface="Calibri"/>
              </a:rPr>
              <a:t> </a:t>
            </a:r>
            <a:r>
              <a:rPr lang="en-US" sz="1600" dirty="0" err="1">
                <a:solidFill>
                  <a:schemeClr val="tx1"/>
                </a:solidFill>
                <a:cs typeface="Calibri"/>
              </a:rPr>
              <a:t>aus</a:t>
            </a:r>
            <a:r>
              <a:rPr lang="en-US" sz="1600" dirty="0">
                <a:solidFill>
                  <a:schemeClr val="tx1"/>
                </a:solidFill>
                <a:cs typeface="Calibri"/>
              </a:rPr>
              <a:t> </a:t>
            </a:r>
            <a:r>
              <a:rPr lang="en-US" sz="1600" dirty="0" err="1">
                <a:solidFill>
                  <a:schemeClr val="tx1"/>
                </a:solidFill>
                <a:cs typeface="Calibri"/>
              </a:rPr>
              <a:t>konventionellen</a:t>
            </a:r>
            <a:r>
              <a:rPr lang="en-US" sz="1600" dirty="0">
                <a:solidFill>
                  <a:schemeClr val="tx1"/>
                </a:solidFill>
                <a:cs typeface="Calibri"/>
              </a:rPr>
              <a:t> </a:t>
            </a:r>
            <a:r>
              <a:rPr lang="en-US" sz="1600" dirty="0" err="1">
                <a:solidFill>
                  <a:schemeClr val="tx1"/>
                </a:solidFill>
                <a:cs typeface="Calibri"/>
              </a:rPr>
              <a:t>benzinbetriebenen</a:t>
            </a:r>
            <a:r>
              <a:rPr lang="en-US" sz="1600" dirty="0">
                <a:solidFill>
                  <a:schemeClr val="tx1"/>
                </a:solidFill>
                <a:cs typeface="Calibri"/>
              </a:rPr>
              <a:t> Autos</a:t>
            </a:r>
            <a:endParaRPr lang="en-US" sz="1600" dirty="0">
              <a:solidFill>
                <a:schemeClr val="tx1"/>
              </a:solidFill>
              <a:ea typeface="+mn-lt"/>
              <a:cs typeface="+mn-lt"/>
            </a:endParaRPr>
          </a:p>
          <a:p>
            <a:pPr algn="ctr"/>
            <a:endParaRPr lang="nb-NO" sz="1600" dirty="0">
              <a:cs typeface="Calibri"/>
            </a:endParaRPr>
          </a:p>
        </p:txBody>
      </p:sp>
      <p:sp>
        <p:nvSpPr>
          <p:cNvPr id="12" name="Pil: femkant 11">
            <a:extLst>
              <a:ext uri="{FF2B5EF4-FFF2-40B4-BE49-F238E27FC236}">
                <a16:creationId xmlns:a16="http://schemas.microsoft.com/office/drawing/2014/main" id="{F4926F9A-8F64-438A-8BD4-DE57937403BE}"/>
              </a:ext>
            </a:extLst>
          </p:cNvPr>
          <p:cNvSpPr/>
          <p:nvPr/>
        </p:nvSpPr>
        <p:spPr>
          <a:xfrm>
            <a:off x="605439" y="3472434"/>
            <a:ext cx="4741514" cy="2383770"/>
          </a:xfrm>
          <a:prstGeom prst="homePlate">
            <a:avLst/>
          </a:prstGeom>
        </p:spPr>
        <p:style>
          <a:lnRef idx="1">
            <a:schemeClr val="accent1"/>
          </a:lnRef>
          <a:fillRef idx="3">
            <a:schemeClr val="accent1"/>
          </a:fillRef>
          <a:effectRef idx="2">
            <a:schemeClr val="accent1"/>
          </a:effectRef>
          <a:fontRef idx="minor">
            <a:schemeClr val="lt1"/>
          </a:fontRef>
        </p:style>
        <p:txBody>
          <a:bodyPr rtlCol="0" anchor="ctr"/>
          <a:lstStyle/>
          <a:p>
            <a:pPr lvl="0" rtl="0">
              <a:buChar char="•"/>
            </a:pPr>
            <a:r>
              <a:rPr lang="en-US" sz="1550" b="1" dirty="0">
                <a:solidFill>
                  <a:srgbClr val="FFFFFF"/>
                </a:solidFill>
                <a:latin typeface="Calibri"/>
                <a:ea typeface="Arial"/>
                <a:cs typeface="Arial"/>
              </a:rPr>
              <a:t>EU –</a:t>
            </a:r>
            <a:r>
              <a:rPr lang="en-US" sz="1550" dirty="0">
                <a:solidFill>
                  <a:srgbClr val="FFFFFF"/>
                </a:solidFill>
                <a:latin typeface="Calibri"/>
                <a:ea typeface="Arial"/>
                <a:cs typeface="Arial"/>
              </a:rPr>
              <a:t> 30 </a:t>
            </a:r>
            <a:r>
              <a:rPr lang="en-US" sz="1550" dirty="0" err="1">
                <a:solidFill>
                  <a:srgbClr val="FFFFFF"/>
                </a:solidFill>
                <a:latin typeface="Calibri"/>
                <a:ea typeface="Arial"/>
                <a:cs typeface="Arial"/>
              </a:rPr>
              <a:t>Millionen</a:t>
            </a:r>
            <a:r>
              <a:rPr lang="en-US" sz="1550" dirty="0">
                <a:solidFill>
                  <a:srgbClr val="FFFFFF"/>
                </a:solidFill>
                <a:latin typeface="Calibri"/>
                <a:ea typeface="Arial"/>
                <a:cs typeface="Arial"/>
              </a:rPr>
              <a:t> </a:t>
            </a:r>
            <a:r>
              <a:rPr lang="en-US" sz="1550" dirty="0" err="1">
                <a:solidFill>
                  <a:srgbClr val="FFFFFF"/>
                </a:solidFill>
                <a:latin typeface="Calibri"/>
                <a:ea typeface="Arial"/>
                <a:cs typeface="Arial"/>
              </a:rPr>
              <a:t>Elektrofahrzeuge</a:t>
            </a:r>
            <a:r>
              <a:rPr lang="en-US" sz="1550" dirty="0">
                <a:solidFill>
                  <a:srgbClr val="FFFFFF"/>
                </a:solidFill>
                <a:latin typeface="Calibri"/>
                <a:ea typeface="Arial"/>
                <a:cs typeface="Arial"/>
              </a:rPr>
              <a:t> bis</a:t>
            </a:r>
            <a:r>
              <a:rPr lang="en-US" sz="1550" dirty="0">
                <a:latin typeface="Calibri"/>
                <a:ea typeface="Arial"/>
                <a:cs typeface="Arial"/>
              </a:rPr>
              <a:t> 2030</a:t>
            </a:r>
          </a:p>
          <a:p>
            <a:pPr lvl="0" rtl="0">
              <a:buChar char="•"/>
            </a:pPr>
            <a:r>
              <a:rPr lang="en-US" sz="1550" b="1" dirty="0" err="1">
                <a:solidFill>
                  <a:srgbClr val="FFFFFF"/>
                </a:solidFill>
                <a:latin typeface="Calibri"/>
                <a:ea typeface="Arial"/>
                <a:cs typeface="Arial"/>
              </a:rPr>
              <a:t>Norwegen</a:t>
            </a:r>
            <a:r>
              <a:rPr lang="en-US" sz="1550" b="1" dirty="0">
                <a:solidFill>
                  <a:srgbClr val="FFFFFF"/>
                </a:solidFill>
                <a:latin typeface="Calibri"/>
                <a:ea typeface="Arial"/>
                <a:cs typeface="Arial"/>
              </a:rPr>
              <a:t> – </a:t>
            </a:r>
            <a:r>
              <a:rPr lang="en-US" sz="1550" dirty="0">
                <a:solidFill>
                  <a:srgbClr val="FFFFFF"/>
                </a:solidFill>
                <a:latin typeface="Calibri"/>
                <a:ea typeface="Arial"/>
                <a:cs typeface="Arial"/>
              </a:rPr>
              <a:t>Bis</a:t>
            </a:r>
            <a:r>
              <a:rPr lang="en-US" sz="1550" dirty="0">
                <a:latin typeface="Calibri"/>
                <a:ea typeface="Arial"/>
                <a:cs typeface="Arial"/>
              </a:rPr>
              <a:t> 2025</a:t>
            </a:r>
            <a:r>
              <a:rPr lang="en-US" sz="1550" dirty="0">
                <a:solidFill>
                  <a:srgbClr val="FFFFFF"/>
                </a:solidFill>
                <a:latin typeface="Calibri"/>
                <a:ea typeface="Arial"/>
                <a:cs typeface="Arial"/>
              </a:rPr>
              <a:t> </a:t>
            </a:r>
            <a:r>
              <a:rPr lang="en-US" sz="1550" dirty="0" err="1">
                <a:solidFill>
                  <a:srgbClr val="FFFFFF"/>
                </a:solidFill>
                <a:latin typeface="Calibri"/>
                <a:ea typeface="Arial"/>
                <a:cs typeface="Arial"/>
              </a:rPr>
              <a:t>ausschließlich</a:t>
            </a:r>
            <a:r>
              <a:rPr lang="en-US" sz="1550" dirty="0">
                <a:solidFill>
                  <a:srgbClr val="FFFFFF"/>
                </a:solidFill>
                <a:latin typeface="Calibri"/>
                <a:ea typeface="Arial"/>
                <a:cs typeface="Arial"/>
              </a:rPr>
              <a:t> </a:t>
            </a:r>
            <a:r>
              <a:rPr lang="en-US" sz="1550" dirty="0" err="1">
                <a:solidFill>
                  <a:srgbClr val="FFFFFF"/>
                </a:solidFill>
                <a:latin typeface="Calibri"/>
                <a:ea typeface="Arial"/>
                <a:cs typeface="Arial"/>
              </a:rPr>
              <a:t>Elektrofahrzeuge</a:t>
            </a:r>
            <a:r>
              <a:rPr lang="en-US" sz="1550" dirty="0">
                <a:solidFill>
                  <a:srgbClr val="FFFFFF"/>
                </a:solidFill>
                <a:latin typeface="Calibri"/>
                <a:ea typeface="Arial"/>
                <a:cs typeface="Arial"/>
              </a:rPr>
              <a:t> </a:t>
            </a:r>
            <a:r>
              <a:rPr lang="en-US" sz="1550" dirty="0" err="1">
                <a:solidFill>
                  <a:srgbClr val="FFFFFF"/>
                </a:solidFill>
                <a:latin typeface="Calibri"/>
                <a:ea typeface="Arial"/>
                <a:cs typeface="Arial"/>
              </a:rPr>
              <a:t>oder</a:t>
            </a:r>
            <a:r>
              <a:rPr lang="en-US" sz="1550" dirty="0">
                <a:solidFill>
                  <a:srgbClr val="FFFFFF"/>
                </a:solidFill>
                <a:latin typeface="Calibri"/>
                <a:ea typeface="Arial"/>
                <a:cs typeface="Arial"/>
              </a:rPr>
              <a:t> </a:t>
            </a:r>
            <a:r>
              <a:rPr lang="en-US" sz="1550" dirty="0" err="1">
                <a:solidFill>
                  <a:srgbClr val="FFFFFF"/>
                </a:solidFill>
                <a:latin typeface="Calibri"/>
                <a:ea typeface="Arial"/>
                <a:cs typeface="Arial"/>
              </a:rPr>
              <a:t>Wasserstofffahrzeuge</a:t>
            </a:r>
            <a:endParaRPr lang="en-US" sz="1550" dirty="0">
              <a:solidFill>
                <a:srgbClr val="FFFFFF"/>
              </a:solidFill>
              <a:latin typeface="Calibri"/>
              <a:ea typeface="Arial"/>
              <a:cs typeface="Arial"/>
            </a:endParaRPr>
          </a:p>
          <a:p>
            <a:pPr lvl="0" rtl="0">
              <a:buChar char="•"/>
            </a:pPr>
            <a:r>
              <a:rPr lang="en-US" sz="1550" b="1" dirty="0" err="1">
                <a:solidFill>
                  <a:srgbClr val="FFFFFF"/>
                </a:solidFill>
                <a:latin typeface="Calibri"/>
                <a:ea typeface="Arial"/>
                <a:cs typeface="Arial"/>
              </a:rPr>
              <a:t>Großbritannien</a:t>
            </a:r>
            <a:r>
              <a:rPr lang="en-US" sz="1550" b="1" dirty="0">
                <a:solidFill>
                  <a:srgbClr val="FFFFFF"/>
                </a:solidFill>
                <a:latin typeface="Calibri"/>
                <a:ea typeface="Arial"/>
                <a:cs typeface="Arial"/>
              </a:rPr>
              <a:t> – </a:t>
            </a:r>
            <a:r>
              <a:rPr lang="en-US" sz="1550" dirty="0">
                <a:solidFill>
                  <a:srgbClr val="FFFFFF"/>
                </a:solidFill>
                <a:latin typeface="Calibri"/>
                <a:ea typeface="Arial"/>
                <a:cs typeface="Arial"/>
              </a:rPr>
              <a:t>Anfang 203</a:t>
            </a:r>
            <a:r>
              <a:rPr lang="en-US" sz="1550" dirty="0">
                <a:latin typeface="Calibri"/>
                <a:ea typeface="Arial"/>
                <a:cs typeface="Arial"/>
              </a:rPr>
              <a:t>5</a:t>
            </a:r>
          </a:p>
          <a:p>
            <a:pPr lvl="0" rtl="0">
              <a:buChar char="•"/>
            </a:pPr>
            <a:r>
              <a:rPr lang="en-US" sz="1550" b="1" dirty="0">
                <a:solidFill>
                  <a:srgbClr val="FFFFFF"/>
                </a:solidFill>
                <a:latin typeface="Calibri"/>
                <a:ea typeface="Arial"/>
                <a:cs typeface="Arial"/>
              </a:rPr>
              <a:t>USA –</a:t>
            </a:r>
            <a:r>
              <a:rPr lang="en-US" sz="1550" dirty="0">
                <a:solidFill>
                  <a:srgbClr val="FFFFFF"/>
                </a:solidFill>
                <a:latin typeface="Calibri"/>
                <a:ea typeface="Arial"/>
                <a:cs typeface="Arial"/>
              </a:rPr>
              <a:t> 90 % </a:t>
            </a:r>
            <a:r>
              <a:rPr lang="en-US" sz="1550" dirty="0" err="1">
                <a:solidFill>
                  <a:srgbClr val="FFFFFF"/>
                </a:solidFill>
                <a:latin typeface="Calibri"/>
                <a:ea typeface="Arial"/>
                <a:cs typeface="Arial"/>
              </a:rPr>
              <a:t>Elektrofahrzeuge</a:t>
            </a:r>
            <a:r>
              <a:rPr lang="en-US" sz="1550" dirty="0">
                <a:solidFill>
                  <a:srgbClr val="FFFFFF"/>
                </a:solidFill>
                <a:latin typeface="Calibri"/>
                <a:ea typeface="Arial"/>
                <a:cs typeface="Arial"/>
              </a:rPr>
              <a:t> bis</a:t>
            </a:r>
            <a:r>
              <a:rPr lang="en-US" sz="1550" dirty="0">
                <a:latin typeface="Calibri"/>
                <a:ea typeface="Arial"/>
                <a:cs typeface="Arial"/>
              </a:rPr>
              <a:t> 2050</a:t>
            </a:r>
          </a:p>
          <a:p>
            <a:pPr lvl="0" rtl="0">
              <a:buChar char="•"/>
            </a:pPr>
            <a:r>
              <a:rPr lang="en-US" sz="1550" b="1" dirty="0">
                <a:solidFill>
                  <a:srgbClr val="FFFFFF"/>
                </a:solidFill>
                <a:latin typeface="Calibri"/>
                <a:ea typeface="Arial"/>
                <a:cs typeface="Arial"/>
              </a:rPr>
              <a:t>China – </a:t>
            </a:r>
            <a:r>
              <a:rPr lang="en-US" sz="1550" dirty="0">
                <a:solidFill>
                  <a:srgbClr val="FFFFFF"/>
                </a:solidFill>
                <a:latin typeface="Calibri"/>
                <a:ea typeface="Arial"/>
                <a:cs typeface="Arial"/>
              </a:rPr>
              <a:t>bis</a:t>
            </a:r>
            <a:r>
              <a:rPr lang="en-US" sz="1550" dirty="0">
                <a:latin typeface="Calibri"/>
                <a:ea typeface="Arial"/>
                <a:cs typeface="Arial"/>
              </a:rPr>
              <a:t> 2035</a:t>
            </a:r>
          </a:p>
          <a:p>
            <a:pPr lvl="0" rtl="0">
              <a:buChar char="•"/>
            </a:pPr>
            <a:endParaRPr lang="en-US" sz="1550" dirty="0">
              <a:latin typeface="Calibri"/>
              <a:ea typeface="Arial"/>
              <a:cs typeface="Arial"/>
            </a:endParaRPr>
          </a:p>
          <a:p>
            <a:pPr rtl="0"/>
            <a:r>
              <a:rPr lang="en-US" sz="1550" b="1" dirty="0">
                <a:latin typeface="Calibri"/>
                <a:ea typeface="Segoe UI"/>
                <a:cs typeface="Segoe UI"/>
              </a:rPr>
              <a:t>KOBALT – </a:t>
            </a:r>
            <a:r>
              <a:rPr lang="en-US" sz="1550" b="1" dirty="0" err="1">
                <a:latin typeface="Calibri"/>
                <a:ea typeface="Segoe UI"/>
                <a:cs typeface="Segoe UI"/>
              </a:rPr>
              <a:t>ein</a:t>
            </a:r>
            <a:r>
              <a:rPr lang="en-US" sz="1550" b="1" dirty="0">
                <a:latin typeface="Calibri"/>
                <a:ea typeface="Segoe UI"/>
                <a:cs typeface="Segoe UI"/>
              </a:rPr>
              <a:t> </a:t>
            </a:r>
            <a:r>
              <a:rPr lang="en-US" sz="1550" b="1" dirty="0" err="1">
                <a:latin typeface="Calibri"/>
                <a:ea typeface="Segoe UI"/>
                <a:cs typeface="Segoe UI"/>
              </a:rPr>
              <a:t>wichtiger</a:t>
            </a:r>
            <a:r>
              <a:rPr lang="en-US" sz="1550" b="1" dirty="0">
                <a:latin typeface="Calibri"/>
                <a:ea typeface="Segoe UI"/>
                <a:cs typeface="Segoe UI"/>
              </a:rPr>
              <a:t> </a:t>
            </a:r>
            <a:r>
              <a:rPr lang="en-US" sz="1550" b="1" dirty="0" err="1">
                <a:latin typeface="Calibri"/>
                <a:ea typeface="Segoe UI"/>
                <a:cs typeface="Segoe UI"/>
              </a:rPr>
              <a:t>Bestandteil</a:t>
            </a:r>
            <a:r>
              <a:rPr lang="en-US" sz="1550" b="1" dirty="0">
                <a:latin typeface="Calibri"/>
                <a:ea typeface="Segoe UI"/>
                <a:cs typeface="Segoe UI"/>
              </a:rPr>
              <a:t> von Lithium-</a:t>
            </a:r>
            <a:r>
              <a:rPr lang="en-US" sz="1550" b="1" dirty="0" err="1">
                <a:latin typeface="Calibri"/>
                <a:ea typeface="Segoe UI"/>
                <a:cs typeface="Segoe UI"/>
              </a:rPr>
              <a:t>Ionen</a:t>
            </a:r>
            <a:r>
              <a:rPr lang="en-US" sz="1550" b="1" dirty="0">
                <a:latin typeface="Calibri"/>
                <a:ea typeface="Segoe UI"/>
                <a:cs typeface="Segoe UI"/>
              </a:rPr>
              <a:t>-</a:t>
            </a:r>
            <a:r>
              <a:rPr lang="en-US" sz="1550" b="1" dirty="0" err="1">
                <a:latin typeface="Calibri"/>
                <a:ea typeface="Segoe UI"/>
                <a:cs typeface="Segoe UI"/>
              </a:rPr>
              <a:t>Batterien</a:t>
            </a:r>
            <a:r>
              <a:rPr lang="en-US" sz="1550" dirty="0">
                <a:latin typeface="Calibri"/>
                <a:ea typeface="Segoe UI"/>
                <a:cs typeface="Segoe UI"/>
              </a:rPr>
              <a:t>.</a:t>
            </a:r>
            <a:endParaRPr lang="nb-NO" sz="1550" dirty="0"/>
          </a:p>
        </p:txBody>
      </p:sp>
      <p:sp>
        <p:nvSpPr>
          <p:cNvPr id="13" name="Rektangel 12">
            <a:extLst>
              <a:ext uri="{FF2B5EF4-FFF2-40B4-BE49-F238E27FC236}">
                <a16:creationId xmlns:a16="http://schemas.microsoft.com/office/drawing/2014/main" id="{42818502-391B-48CB-82AA-F25E3EC182DF}"/>
              </a:ext>
            </a:extLst>
          </p:cNvPr>
          <p:cNvSpPr/>
          <p:nvPr/>
        </p:nvSpPr>
        <p:spPr>
          <a:xfrm>
            <a:off x="5410933" y="4244487"/>
            <a:ext cx="1629506" cy="1500553"/>
          </a:xfrm>
          <a:prstGeom prst="rect">
            <a:avLst/>
          </a:prstGeom>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nb-NO" sz="1600" dirty="0">
                <a:cs typeface="Calibri"/>
              </a:rPr>
              <a:t>Kobalt</a:t>
            </a:r>
          </a:p>
          <a:p>
            <a:pPr algn="ctr"/>
            <a:r>
              <a:rPr lang="nb-NO" sz="1600" dirty="0">
                <a:cs typeface="Calibri"/>
              </a:rPr>
              <a:t>Abgebaut in:</a:t>
            </a:r>
          </a:p>
          <a:p>
            <a:pPr algn="ctr"/>
            <a:r>
              <a:rPr lang="nb-NO" sz="1600" dirty="0">
                <a:cs typeface="Calibri"/>
              </a:rPr>
              <a:t>DRK</a:t>
            </a:r>
          </a:p>
          <a:p>
            <a:pPr algn="ctr"/>
            <a:r>
              <a:rPr lang="nb-NO" sz="1600" dirty="0">
                <a:cs typeface="Calibri"/>
              </a:rPr>
              <a:t>(Kongo)</a:t>
            </a:r>
          </a:p>
        </p:txBody>
      </p:sp>
      <p:pic>
        <p:nvPicPr>
          <p:cNvPr id="16" name="Picture 15" descr="A picture containing text, clock&#10;&#10;Description automatically generated">
            <a:extLst>
              <a:ext uri="{FF2B5EF4-FFF2-40B4-BE49-F238E27FC236}">
                <a16:creationId xmlns:a16="http://schemas.microsoft.com/office/drawing/2014/main" id="{F046FE7C-6F82-44F5-842D-0D42C798D91B}"/>
              </a:ext>
            </a:extLst>
          </p:cNvPr>
          <p:cNvPicPr>
            <a:picLocks noChangeAspect="1"/>
          </p:cNvPicPr>
          <p:nvPr/>
        </p:nvPicPr>
        <p:blipFill>
          <a:blip r:embed="rId4"/>
          <a:stretch>
            <a:fillRect/>
          </a:stretch>
        </p:blipFill>
        <p:spPr>
          <a:xfrm>
            <a:off x="11193460" y="1097031"/>
            <a:ext cx="777737" cy="777737"/>
          </a:xfrm>
          <a:prstGeom prst="rect">
            <a:avLst/>
          </a:prstGeom>
        </p:spPr>
      </p:pic>
      <p:pic>
        <p:nvPicPr>
          <p:cNvPr id="17" name="Picture 5">
            <a:extLst>
              <a:ext uri="{FF2B5EF4-FFF2-40B4-BE49-F238E27FC236}">
                <a16:creationId xmlns:a16="http://schemas.microsoft.com/office/drawing/2014/main" id="{DE90F0B4-E17D-4F3A-87D7-B342141A598A}"/>
              </a:ext>
            </a:extLst>
          </p:cNvPr>
          <p:cNvPicPr>
            <a:picLocks noChangeAspect="1"/>
          </p:cNvPicPr>
          <p:nvPr/>
        </p:nvPicPr>
        <p:blipFill>
          <a:blip r:embed="rId5"/>
          <a:stretch>
            <a:fillRect/>
          </a:stretch>
        </p:blipFill>
        <p:spPr>
          <a:xfrm>
            <a:off x="10441424" y="1053826"/>
            <a:ext cx="760512" cy="819013"/>
          </a:xfrm>
          <a:prstGeom prst="rect">
            <a:avLst/>
          </a:prstGeom>
        </p:spPr>
      </p:pic>
    </p:spTree>
    <p:extLst>
      <p:ext uri="{BB962C8B-B14F-4D97-AF65-F5344CB8AC3E}">
        <p14:creationId xmlns:p14="http://schemas.microsoft.com/office/powerpoint/2010/main" val="7406662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1" descr="A picture containing text, clipart&#10;&#10;Description automatically generated">
            <a:extLst>
              <a:ext uri="{FF2B5EF4-FFF2-40B4-BE49-F238E27FC236}">
                <a16:creationId xmlns:a16="http://schemas.microsoft.com/office/drawing/2014/main" id="{0F8B41E5-3973-4506-86B6-B1ED44EBFD64}"/>
              </a:ext>
            </a:extLst>
          </p:cNvPr>
          <p:cNvPicPr>
            <a:picLocks noChangeAspect="1"/>
          </p:cNvPicPr>
          <p:nvPr/>
        </p:nvPicPr>
        <p:blipFill>
          <a:blip r:embed="rId2"/>
          <a:stretch>
            <a:fillRect/>
          </a:stretch>
        </p:blipFill>
        <p:spPr>
          <a:xfrm>
            <a:off x="10021559" y="442034"/>
            <a:ext cx="677596" cy="649043"/>
          </a:xfrm>
          <a:prstGeom prst="rect">
            <a:avLst/>
          </a:prstGeom>
        </p:spPr>
      </p:pic>
      <p:sp>
        <p:nvSpPr>
          <p:cNvPr id="2" name="Title 1">
            <a:extLst>
              <a:ext uri="{FF2B5EF4-FFF2-40B4-BE49-F238E27FC236}">
                <a16:creationId xmlns:a16="http://schemas.microsoft.com/office/drawing/2014/main" id="{A61CB63E-A12A-43BE-BEFB-B22B54510471}"/>
              </a:ext>
            </a:extLst>
          </p:cNvPr>
          <p:cNvSpPr>
            <a:spLocks noGrp="1"/>
          </p:cNvSpPr>
          <p:nvPr>
            <p:ph type="title"/>
          </p:nvPr>
        </p:nvSpPr>
        <p:spPr/>
        <p:txBody>
          <a:bodyPr/>
          <a:lstStyle/>
          <a:p>
            <a:r>
              <a:rPr lang="en-US" dirty="0">
                <a:latin typeface="Avenir Book"/>
              </a:rPr>
              <a:t>4.4 Die Suche nach KOBALT: Ethische und humanitäre Fragen </a:t>
            </a:r>
            <a:endParaRPr lang="en-US" dirty="0"/>
          </a:p>
        </p:txBody>
      </p:sp>
      <p:sp>
        <p:nvSpPr>
          <p:cNvPr id="3" name="Content Placeholder 2">
            <a:extLst>
              <a:ext uri="{FF2B5EF4-FFF2-40B4-BE49-F238E27FC236}">
                <a16:creationId xmlns:a16="http://schemas.microsoft.com/office/drawing/2014/main" id="{584AA9F8-0DE1-4F89-B2D6-190CFBD9B74E}"/>
              </a:ext>
            </a:extLst>
          </p:cNvPr>
          <p:cNvSpPr>
            <a:spLocks noGrp="1"/>
          </p:cNvSpPr>
          <p:nvPr>
            <p:ph idx="1"/>
          </p:nvPr>
        </p:nvSpPr>
        <p:spPr>
          <a:xfrm>
            <a:off x="609600" y="1600201"/>
            <a:ext cx="10972800" cy="4545622"/>
          </a:xfrm>
        </p:spPr>
        <p:txBody>
          <a:bodyPr vert="horz" lIns="91440" tIns="45720" rIns="91440" bIns="45720" rtlCol="0" anchor="t">
            <a:normAutofit fontScale="85000" lnSpcReduction="20000"/>
          </a:bodyPr>
          <a:lstStyle/>
          <a:p>
            <a:r>
              <a:rPr lang="en-US"/>
              <a:t>Sehen Sie sich die folgende 10-minütige CNN-Dokumentation (2. Mai 2018) an, um einen Überblick darüber zu erhalten, wie Kobalt im Kongo gewonnen und anschließend nach Europa/andere Länder transportiert wird. </a:t>
            </a:r>
          </a:p>
          <a:p>
            <a:pPr marL="0" indent="0">
              <a:buNone/>
            </a:pPr>
            <a:r>
              <a:rPr lang="en-US">
                <a:hlinkClick r:id="rId3"/>
              </a:rPr>
              <a:t>https://edition.cnn.com/videos/world/2018/05/02/cnn-freedom-project-electric-cars-cobalt-elbagir-pkg.cnn</a:t>
            </a:r>
          </a:p>
          <a:p>
            <a:pPr marL="0" indent="0">
              <a:buNone/>
            </a:pPr>
            <a:r>
              <a:rPr lang="en-US" b="1"/>
              <a:t>Fragen</a:t>
            </a:r>
          </a:p>
          <a:p>
            <a:pPr marL="514350" indent="-514350">
              <a:buAutoNum type="romanLcPeriod"/>
            </a:pPr>
            <a:r>
              <a:rPr lang="en-US"/>
              <a:t>Welche wichtigen Bedenken (Probleme oder Herausforderungen) werden in der Dokumentation angesprochen?</a:t>
            </a:r>
          </a:p>
          <a:p>
            <a:pPr marL="514350" indent="-514350">
              <a:buAutoNum type="romanLcPeriod"/>
            </a:pPr>
            <a:r>
              <a:rPr lang="en-US"/>
              <a:t>Wie können wir diesen Fragen oder Anliegen begegnen? Oder was bedeuten diese Anliegen für uns?</a:t>
            </a:r>
          </a:p>
          <a:p>
            <a:pPr marL="514350" indent="-514350">
              <a:buFont typeface="Arial"/>
              <a:buAutoNum type="romanLcPeriod"/>
            </a:pPr>
            <a:r>
              <a:rPr lang="en-US" sz="2800">
                <a:ea typeface="+mn-lt"/>
                <a:cs typeface="+mn-lt"/>
              </a:rPr>
              <a:t>Welche Zusammenhänge und Schlussfolgerungen lassen sich aus der Beziehung zwischen der Botschaft des Dokumentarfilms und den in der vorherigen Folie gezeigten Null-Emissions-Zielen der einzelnen Länder ziehen?</a:t>
            </a:r>
            <a:endParaRPr lang="en-US">
              <a:cs typeface="Calibri"/>
            </a:endParaRPr>
          </a:p>
          <a:p>
            <a:pPr marL="514350" indent="-514350">
              <a:buAutoNum type="romanLcPeriod"/>
            </a:pPr>
            <a:endParaRPr lang="en-US"/>
          </a:p>
        </p:txBody>
      </p:sp>
      <p:sp>
        <p:nvSpPr>
          <p:cNvPr id="4" name="Slide Number Placeholder 3">
            <a:extLst>
              <a:ext uri="{FF2B5EF4-FFF2-40B4-BE49-F238E27FC236}">
                <a16:creationId xmlns:a16="http://schemas.microsoft.com/office/drawing/2014/main" id="{923870B3-8EA0-459F-9C3C-DBC0FE27AE2F}"/>
              </a:ext>
            </a:extLst>
          </p:cNvPr>
          <p:cNvSpPr>
            <a:spLocks noGrp="1"/>
          </p:cNvSpPr>
          <p:nvPr>
            <p:ph type="sldNum" sz="quarter" idx="11"/>
          </p:nvPr>
        </p:nvSpPr>
        <p:spPr/>
        <p:txBody>
          <a:bodyPr/>
          <a:lstStyle/>
          <a:p>
            <a:r>
              <a:rPr lang="es-ES_tradnl" sz="1200"/>
              <a:t>| </a:t>
            </a:r>
            <a:fld id="{9DD0088F-7E4A-9C4B-9ED2-72FAF1293163}" type="slidenum">
              <a:rPr lang="es-ES_tradnl" dirty="0" smtClean="0"/>
              <a:t>42</a:t>
            </a:fld>
            <a:endParaRPr lang="es-ES_tradnl"/>
          </a:p>
        </p:txBody>
      </p:sp>
      <p:sp>
        <p:nvSpPr>
          <p:cNvPr id="5" name="Footer Placeholder 4">
            <a:extLst>
              <a:ext uri="{FF2B5EF4-FFF2-40B4-BE49-F238E27FC236}">
                <a16:creationId xmlns:a16="http://schemas.microsoft.com/office/drawing/2014/main" id="{EC559853-7C2D-495F-B0C9-CD54A0E53A18}"/>
              </a:ext>
            </a:extLst>
          </p:cNvPr>
          <p:cNvSpPr>
            <a:spLocks noGrp="1"/>
          </p:cNvSpPr>
          <p:nvPr>
            <p:ph type="ftr" sz="quarter" idx="3"/>
          </p:nvPr>
        </p:nvSpPr>
        <p:spPr>
          <a:xfrm>
            <a:off x="7696201" y="55319"/>
            <a:ext cx="3110179" cy="365125"/>
          </a:xfrm>
          <a:prstGeom prst="rect">
            <a:avLst/>
          </a:prstGeom>
        </p:spPr>
        <p:txBody>
          <a:bodyPr vert="horz" lIns="91440" tIns="45720" rIns="91440" bIns="45720" rtlCol="0" anchor="ctr"/>
          <a:lstStyle>
            <a:defPPr>
              <a:defRPr lang="de-DE"/>
            </a:defPPr>
            <a:lvl1pPr marL="0" algn="ctr" defTabSz="457200" rtl="0" eaLnBrk="1" latinLnBrk="0" hangingPunct="1">
              <a:defRPr sz="800" b="1" kern="1200">
                <a:solidFill>
                  <a:schemeClr val="tx1">
                    <a:tint val="75000"/>
                  </a:schemeClr>
                </a:solidFill>
                <a:latin typeface="Avenir Book" charset="0"/>
                <a:ea typeface="Avenir Book" charset="0"/>
                <a:cs typeface="Avenir Book"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solidFill>
                  <a:srgbClr val="CC023B"/>
                </a:solidFill>
              </a:rPr>
              <a:t>STEMkey</a:t>
            </a:r>
          </a:p>
        </p:txBody>
      </p:sp>
      <p:pic>
        <p:nvPicPr>
          <p:cNvPr id="7" name="Picture 10" descr="A picture containing text, clock&#10;&#10;Description automatically generated">
            <a:extLst>
              <a:ext uri="{FF2B5EF4-FFF2-40B4-BE49-F238E27FC236}">
                <a16:creationId xmlns:a16="http://schemas.microsoft.com/office/drawing/2014/main" id="{3580752B-EC20-4994-9F02-323DC11270F5}"/>
              </a:ext>
            </a:extLst>
          </p:cNvPr>
          <p:cNvPicPr>
            <a:picLocks noChangeAspect="1"/>
          </p:cNvPicPr>
          <p:nvPr/>
        </p:nvPicPr>
        <p:blipFill>
          <a:blip r:embed="rId4"/>
          <a:stretch>
            <a:fillRect/>
          </a:stretch>
        </p:blipFill>
        <p:spPr>
          <a:xfrm>
            <a:off x="10745674" y="426703"/>
            <a:ext cx="677596" cy="673645"/>
          </a:xfrm>
          <a:prstGeom prst="rect">
            <a:avLst/>
          </a:prstGeom>
        </p:spPr>
      </p:pic>
      <p:pic>
        <p:nvPicPr>
          <p:cNvPr id="8" name="Picture 7">
            <a:extLst>
              <a:ext uri="{FF2B5EF4-FFF2-40B4-BE49-F238E27FC236}">
                <a16:creationId xmlns:a16="http://schemas.microsoft.com/office/drawing/2014/main" id="{12ACF334-AEFB-4991-BC62-9DC37330275E}"/>
              </a:ext>
            </a:extLst>
          </p:cNvPr>
          <p:cNvPicPr>
            <a:picLocks noChangeAspect="1"/>
          </p:cNvPicPr>
          <p:nvPr/>
        </p:nvPicPr>
        <p:blipFill>
          <a:blip r:embed="rId5"/>
          <a:stretch>
            <a:fillRect/>
          </a:stretch>
        </p:blipFill>
        <p:spPr>
          <a:xfrm>
            <a:off x="9387576" y="55317"/>
            <a:ext cx="633983" cy="647795"/>
          </a:xfrm>
          <a:prstGeom prst="rect">
            <a:avLst/>
          </a:prstGeom>
        </p:spPr>
      </p:pic>
      <p:pic>
        <p:nvPicPr>
          <p:cNvPr id="10" name="Picture 9" descr="A picture containing text, clock&#10;&#10;Description automatically generated">
            <a:extLst>
              <a:ext uri="{FF2B5EF4-FFF2-40B4-BE49-F238E27FC236}">
                <a16:creationId xmlns:a16="http://schemas.microsoft.com/office/drawing/2014/main" id="{3879A7C9-0AC0-4850-96EF-B21A10647B49}"/>
              </a:ext>
            </a:extLst>
          </p:cNvPr>
          <p:cNvPicPr>
            <a:picLocks noChangeAspect="1"/>
          </p:cNvPicPr>
          <p:nvPr/>
        </p:nvPicPr>
        <p:blipFill>
          <a:blip r:embed="rId6"/>
          <a:stretch>
            <a:fillRect/>
          </a:stretch>
        </p:blipFill>
        <p:spPr>
          <a:xfrm>
            <a:off x="11469789" y="451306"/>
            <a:ext cx="624254" cy="624254"/>
          </a:xfrm>
          <a:prstGeom prst="rect">
            <a:avLst/>
          </a:prstGeom>
        </p:spPr>
      </p:pic>
    </p:spTree>
    <p:extLst>
      <p:ext uri="{BB962C8B-B14F-4D97-AF65-F5344CB8AC3E}">
        <p14:creationId xmlns:p14="http://schemas.microsoft.com/office/powerpoint/2010/main" val="35652683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24879" y="591661"/>
            <a:ext cx="10945462" cy="647794"/>
          </a:xfrm>
        </p:spPr>
        <p:txBody>
          <a:bodyPr>
            <a:normAutofit/>
          </a:bodyPr>
          <a:lstStyle/>
          <a:p>
            <a:r>
              <a:rPr lang="es-ES_tradnl">
                <a:latin typeface="Avenir Book"/>
              </a:rPr>
              <a:t>1.1: Sortieraufgabe </a:t>
            </a:r>
          </a:p>
        </p:txBody>
      </p:sp>
      <p:sp>
        <p:nvSpPr>
          <p:cNvPr id="3" name="Marcador de contenido 2"/>
          <p:cNvSpPr>
            <a:spLocks noGrp="1"/>
          </p:cNvSpPr>
          <p:nvPr>
            <p:ph idx="1"/>
          </p:nvPr>
        </p:nvSpPr>
        <p:spPr>
          <a:xfrm>
            <a:off x="531296" y="1496533"/>
            <a:ext cx="11100246" cy="4303312"/>
          </a:xfrm>
        </p:spPr>
        <p:txBody>
          <a:bodyPr vert="horz" lIns="91440" tIns="45720" rIns="91440" bIns="45720" rtlCol="0" anchor="t">
            <a:normAutofit/>
          </a:bodyPr>
          <a:lstStyle/>
          <a:p>
            <a:pPr>
              <a:spcBef>
                <a:spcPts val="0"/>
              </a:spcBef>
            </a:pPr>
            <a:r>
              <a:rPr lang="nb-NO" dirty="0">
                <a:ea typeface="+mn-lt"/>
                <a:cs typeface="+mn-lt"/>
              </a:rPr>
              <a:t>Ihre </a:t>
            </a:r>
            <a:r>
              <a:rPr lang="nb-NO" dirty="0" err="1">
                <a:ea typeface="+mn-lt"/>
                <a:cs typeface="+mn-lt"/>
              </a:rPr>
              <a:t>Gruppe </a:t>
            </a:r>
            <a:r>
              <a:rPr lang="nb-NO" dirty="0">
                <a:ea typeface="+mn-lt"/>
                <a:cs typeface="+mn-lt"/>
              </a:rPr>
              <a:t>hat eine Tüte </a:t>
            </a:r>
            <a:r>
              <a:rPr lang="nb-NO" dirty="0" err="1">
                <a:ea typeface="+mn-lt"/>
                <a:cs typeface="+mn-lt"/>
              </a:rPr>
              <a:t>mit </a:t>
            </a:r>
            <a:r>
              <a:rPr lang="nb-NO" dirty="0">
                <a:ea typeface="+mn-lt"/>
                <a:cs typeface="+mn-lt"/>
              </a:rPr>
              <a:t>einer </a:t>
            </a:r>
            <a:r>
              <a:rPr lang="nb-NO" dirty="0" err="1">
                <a:ea typeface="+mn-lt"/>
                <a:cs typeface="+mn-lt"/>
              </a:rPr>
              <a:t>Auswahl </a:t>
            </a:r>
            <a:r>
              <a:rPr lang="nb-NO" dirty="0">
                <a:ea typeface="+mn-lt"/>
                <a:cs typeface="+mn-lt"/>
              </a:rPr>
              <a:t>von 20 </a:t>
            </a:r>
            <a:r>
              <a:rPr lang="nb-NO" dirty="0" err="1">
                <a:ea typeface="+mn-lt"/>
                <a:cs typeface="+mn-lt"/>
              </a:rPr>
              <a:t>Legosteinen </a:t>
            </a:r>
            <a:r>
              <a:rPr lang="nb-NO" dirty="0">
                <a:ea typeface="+mn-lt"/>
                <a:cs typeface="+mn-lt"/>
              </a:rPr>
              <a:t>erhalten. </a:t>
            </a:r>
            <a:endParaRPr lang="en-US" dirty="0">
              <a:ea typeface="+mn-lt"/>
              <a:cs typeface="+mn-lt"/>
            </a:endParaRPr>
          </a:p>
          <a:p>
            <a:r>
              <a:rPr lang="de-DE" dirty="0" err="1">
                <a:ea typeface="+mn-lt"/>
                <a:cs typeface="+mn-lt"/>
              </a:rPr>
              <a:t>Sortieren</a:t>
            </a:r>
            <a:r>
              <a:rPr lang="de-DE" dirty="0">
                <a:ea typeface="+mn-lt"/>
                <a:cs typeface="+mn-lt"/>
              </a:rPr>
              <a:t> Sie </a:t>
            </a:r>
            <a:r>
              <a:rPr lang="de-DE" dirty="0" err="1">
                <a:ea typeface="+mn-lt"/>
                <a:cs typeface="+mn-lt"/>
              </a:rPr>
              <a:t>die Steine nach </a:t>
            </a:r>
            <a:r>
              <a:rPr lang="de-DE" dirty="0">
                <a:ea typeface="+mn-lt"/>
                <a:cs typeface="+mn-lt"/>
              </a:rPr>
              <a:t>einer </a:t>
            </a:r>
            <a:r>
              <a:rPr lang="de-DE" dirty="0" err="1">
                <a:ea typeface="+mn-lt"/>
                <a:cs typeface="+mn-lt"/>
              </a:rPr>
              <a:t>Eigenschaft</a:t>
            </a:r>
            <a:r>
              <a:rPr lang="de-DE" dirty="0">
                <a:ea typeface="+mn-lt"/>
                <a:cs typeface="+mn-lt"/>
              </a:rPr>
              <a:t>, </a:t>
            </a:r>
            <a:r>
              <a:rPr lang="de-DE" dirty="0" err="1">
                <a:ea typeface="+mn-lt"/>
                <a:cs typeface="+mn-lt"/>
              </a:rPr>
              <a:t>die Sie </a:t>
            </a:r>
            <a:r>
              <a:rPr lang="de-DE" dirty="0">
                <a:ea typeface="+mn-lt"/>
                <a:cs typeface="+mn-lt"/>
              </a:rPr>
              <a:t>für </a:t>
            </a:r>
            <a:r>
              <a:rPr lang="de-DE" dirty="0" err="1">
                <a:ea typeface="+mn-lt"/>
                <a:cs typeface="+mn-lt"/>
              </a:rPr>
              <a:t>sinnvoll</a:t>
            </a:r>
            <a:r>
              <a:rPr lang="de-DE" dirty="0">
                <a:ea typeface="+mn-lt"/>
                <a:cs typeface="+mn-lt"/>
              </a:rPr>
              <a:t> halten.</a:t>
            </a:r>
            <a:endParaRPr lang="de-DE" dirty="0">
              <a:solidFill>
                <a:srgbClr val="4C5F7E"/>
              </a:solidFill>
            </a:endParaRPr>
          </a:p>
          <a:p>
            <a:pPr marL="457200" lvl="1" indent="0">
              <a:buNone/>
            </a:pPr>
            <a:endParaRPr lang="de-DE" dirty="0">
              <a:ea typeface="+mn-lt"/>
              <a:cs typeface="+mn-lt"/>
            </a:endParaRPr>
          </a:p>
          <a:p>
            <a:pPr marL="0" lvl="0" indent="0">
              <a:buNone/>
            </a:pPr>
            <a:endParaRPr lang="de-DE" dirty="0">
              <a:solidFill>
                <a:srgbClr val="A0B051"/>
              </a:solidFill>
              <a:sym typeface="Symbol" panose="05050102010706020507" pitchFamily="18" charset="2"/>
            </a:endParaRPr>
          </a:p>
          <a:p>
            <a:pPr marL="0" indent="0">
              <a:spcBef>
                <a:spcPts val="0"/>
              </a:spcBef>
              <a:spcAft>
                <a:spcPts val="600"/>
              </a:spcAft>
              <a:buClr>
                <a:srgbClr val="A0B051"/>
              </a:buClr>
              <a:buNone/>
            </a:pPr>
            <a:endParaRPr lang="de-DE" sz="2400" dirty="0"/>
          </a:p>
          <a:p>
            <a:pPr>
              <a:buFont typeface="Arial" panose="020B0604020202020204" pitchFamily="34" charset="0"/>
              <a:buChar char="•"/>
            </a:pPr>
            <a:endParaRPr lang="en-US" sz="2400" dirty="0"/>
          </a:p>
        </p:txBody>
      </p:sp>
      <p:sp>
        <p:nvSpPr>
          <p:cNvPr id="5" name="Marcador de número de diapositiva 4"/>
          <p:cNvSpPr>
            <a:spLocks noGrp="1"/>
          </p:cNvSpPr>
          <p:nvPr>
            <p:ph type="sldNum" sz="quarter" idx="11"/>
          </p:nvPr>
        </p:nvSpPr>
        <p:spPr/>
        <p:txBody>
          <a:bodyPr/>
          <a:lstStyle/>
          <a:p>
            <a:r>
              <a:rPr lang="es-ES_tradnl" sz="1200"/>
              <a:t>| </a:t>
            </a:r>
            <a:fld id="{9DD0088F-7E4A-9C4B-9ED2-72FAF1293163}" type="slidenum">
              <a:rPr lang="es-ES_tradnl" smtClean="0"/>
              <a:t>5</a:t>
            </a:fld>
            <a:endParaRPr lang="es-ES_tradnl"/>
          </a:p>
        </p:txBody>
      </p:sp>
      <p:pic>
        <p:nvPicPr>
          <p:cNvPr id="10" name="Picture 10">
            <a:extLst>
              <a:ext uri="{FF2B5EF4-FFF2-40B4-BE49-F238E27FC236}">
                <a16:creationId xmlns:a16="http://schemas.microsoft.com/office/drawing/2014/main" id="{B7EDCA29-30B6-4C78-9356-87C00A017999}"/>
              </a:ext>
            </a:extLst>
          </p:cNvPr>
          <p:cNvPicPr>
            <a:picLocks noChangeAspect="1"/>
          </p:cNvPicPr>
          <p:nvPr/>
        </p:nvPicPr>
        <p:blipFill>
          <a:blip r:embed="rId3"/>
          <a:stretch>
            <a:fillRect/>
          </a:stretch>
        </p:blipFill>
        <p:spPr>
          <a:xfrm>
            <a:off x="9447661" y="37956"/>
            <a:ext cx="1207828" cy="1196456"/>
          </a:xfrm>
          <a:prstGeom prst="rect">
            <a:avLst/>
          </a:prstGeom>
        </p:spPr>
      </p:pic>
      <p:pic>
        <p:nvPicPr>
          <p:cNvPr id="11" name="Picture 11">
            <a:extLst>
              <a:ext uri="{FF2B5EF4-FFF2-40B4-BE49-F238E27FC236}">
                <a16:creationId xmlns:a16="http://schemas.microsoft.com/office/drawing/2014/main" id="{AA997DC7-6A3E-4A4D-B8E8-27AA2FF644BF}"/>
              </a:ext>
            </a:extLst>
          </p:cNvPr>
          <p:cNvPicPr>
            <a:picLocks noChangeAspect="1"/>
          </p:cNvPicPr>
          <p:nvPr/>
        </p:nvPicPr>
        <p:blipFill>
          <a:blip r:embed="rId4"/>
          <a:stretch>
            <a:fillRect/>
          </a:stretch>
        </p:blipFill>
        <p:spPr>
          <a:xfrm>
            <a:off x="8145296" y="54875"/>
            <a:ext cx="1196455" cy="1150962"/>
          </a:xfrm>
          <a:prstGeom prst="rect">
            <a:avLst/>
          </a:prstGeom>
        </p:spPr>
      </p:pic>
      <p:pic>
        <p:nvPicPr>
          <p:cNvPr id="6" name="Picture 6">
            <a:extLst>
              <a:ext uri="{FF2B5EF4-FFF2-40B4-BE49-F238E27FC236}">
                <a16:creationId xmlns:a16="http://schemas.microsoft.com/office/drawing/2014/main" id="{F92F0A40-24B9-47FA-A3A3-0A7F894230AE}"/>
              </a:ext>
            </a:extLst>
          </p:cNvPr>
          <p:cNvPicPr>
            <a:picLocks noChangeAspect="1"/>
          </p:cNvPicPr>
          <p:nvPr/>
        </p:nvPicPr>
        <p:blipFill rotWithShape="1">
          <a:blip r:embed="rId5"/>
          <a:srcRect t="11538" r="-343" b="19231"/>
          <a:stretch/>
        </p:blipFill>
        <p:spPr>
          <a:xfrm>
            <a:off x="4156982" y="3124510"/>
            <a:ext cx="3557052" cy="2439664"/>
          </a:xfrm>
          <a:prstGeom prst="rect">
            <a:avLst/>
          </a:prstGeom>
        </p:spPr>
      </p:pic>
    </p:spTree>
    <p:extLst>
      <p:ext uri="{BB962C8B-B14F-4D97-AF65-F5344CB8AC3E}">
        <p14:creationId xmlns:p14="http://schemas.microsoft.com/office/powerpoint/2010/main" val="13114676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24879" y="591661"/>
            <a:ext cx="9477375" cy="647794"/>
          </a:xfrm>
        </p:spPr>
        <p:txBody>
          <a:bodyPr>
            <a:normAutofit/>
          </a:bodyPr>
          <a:lstStyle/>
          <a:p>
            <a:r>
              <a:rPr lang="es-ES_tradnl">
                <a:latin typeface="Avenir Book"/>
              </a:rPr>
              <a:t>1.2 </a:t>
            </a:r>
            <a:r>
              <a:rPr lang="es-ES_tradnl" err="1">
                <a:latin typeface="Avenir Book"/>
              </a:rPr>
              <a:t>Diskussion</a:t>
            </a:r>
            <a:endParaRPr lang="en-US" err="1"/>
          </a:p>
        </p:txBody>
      </p:sp>
      <p:sp>
        <p:nvSpPr>
          <p:cNvPr id="3" name="Marcador de contenido 2"/>
          <p:cNvSpPr>
            <a:spLocks noGrp="1"/>
          </p:cNvSpPr>
          <p:nvPr>
            <p:ph idx="1"/>
          </p:nvPr>
        </p:nvSpPr>
        <p:spPr>
          <a:xfrm>
            <a:off x="497305" y="1388957"/>
            <a:ext cx="11093896" cy="4049312"/>
          </a:xfrm>
        </p:spPr>
        <p:txBody>
          <a:bodyPr vert="horz" lIns="91440" tIns="45720" rIns="91440" bIns="45720" rtlCol="0" anchor="t">
            <a:normAutofit/>
          </a:bodyPr>
          <a:lstStyle/>
          <a:p>
            <a:pPr>
              <a:lnSpc>
                <a:spcPct val="90000"/>
              </a:lnSpc>
              <a:spcBef>
                <a:spcPts val="1000"/>
              </a:spcBef>
            </a:pPr>
            <a:endParaRPr lang="nb-NO" dirty="0">
              <a:ea typeface="+mn-lt"/>
              <a:cs typeface="+mn-lt"/>
            </a:endParaRPr>
          </a:p>
          <a:p>
            <a:pPr>
              <a:lnSpc>
                <a:spcPct val="90000"/>
              </a:lnSpc>
              <a:spcBef>
                <a:spcPts val="1000"/>
              </a:spcBef>
            </a:pPr>
            <a:r>
              <a:rPr lang="nb-NO" dirty="0">
                <a:ea typeface="+mn-lt"/>
                <a:cs typeface="+mn-lt"/>
              </a:rPr>
              <a:t>Wie haben Sie die Legosteine kategorisiert?</a:t>
            </a:r>
            <a:endParaRPr lang="en-US" dirty="0">
              <a:ea typeface="+mn-lt"/>
              <a:cs typeface="+mn-lt"/>
            </a:endParaRPr>
          </a:p>
          <a:p>
            <a:pPr>
              <a:lnSpc>
                <a:spcPct val="90000"/>
              </a:lnSpc>
              <a:spcBef>
                <a:spcPts val="1000"/>
              </a:spcBef>
            </a:pPr>
            <a:endParaRPr lang="nb-NO" dirty="0">
              <a:cs typeface="Calibri"/>
            </a:endParaRPr>
          </a:p>
          <a:p>
            <a:pPr lvl="1">
              <a:lnSpc>
                <a:spcPct val="90000"/>
              </a:lnSpc>
              <a:spcBef>
                <a:spcPts val="1000"/>
              </a:spcBef>
            </a:pPr>
            <a:r>
              <a:rPr lang="nb-NO" dirty="0">
                <a:cs typeface="Calibri"/>
              </a:rPr>
              <a:t>Anhand welcher Eigenschaften/Kriterien haben Sie die Legosteine kategorisiert und warum?</a:t>
            </a:r>
            <a:endParaRPr lang="en-US" dirty="0">
              <a:cs typeface="Calibri"/>
            </a:endParaRPr>
          </a:p>
          <a:p>
            <a:pPr lvl="1">
              <a:lnSpc>
                <a:spcPct val="90000"/>
              </a:lnSpc>
              <a:spcBef>
                <a:spcPts val="1000"/>
              </a:spcBef>
            </a:pPr>
            <a:endParaRPr lang="nb-NO" dirty="0">
              <a:ea typeface="+mn-lt"/>
              <a:cs typeface="+mn-lt"/>
            </a:endParaRPr>
          </a:p>
          <a:p>
            <a:pPr lvl="1">
              <a:lnSpc>
                <a:spcPct val="90000"/>
              </a:lnSpc>
              <a:spcBef>
                <a:spcPts val="1000"/>
              </a:spcBef>
            </a:pPr>
            <a:r>
              <a:rPr lang="de-DE" dirty="0">
                <a:ea typeface="+mn-lt"/>
                <a:cs typeface="+mn-lt"/>
              </a:rPr>
              <a:t>Fallen </a:t>
            </a:r>
            <a:r>
              <a:rPr lang="de-DE" dirty="0" err="1">
                <a:ea typeface="+mn-lt"/>
                <a:cs typeface="+mn-lt"/>
              </a:rPr>
              <a:t>Ihnen noch weitere Möglichkeiten </a:t>
            </a:r>
            <a:r>
              <a:rPr lang="de-DE" dirty="0">
                <a:ea typeface="+mn-lt"/>
                <a:cs typeface="+mn-lt"/>
              </a:rPr>
              <a:t>der </a:t>
            </a:r>
            <a:r>
              <a:rPr lang="de-DE" dirty="0" err="1">
                <a:ea typeface="+mn-lt"/>
                <a:cs typeface="+mn-lt"/>
              </a:rPr>
              <a:t>Kategorisierung </a:t>
            </a:r>
            <a:r>
              <a:rPr lang="de-DE" dirty="0">
                <a:ea typeface="+mn-lt"/>
                <a:cs typeface="+mn-lt"/>
              </a:rPr>
              <a:t>ein?</a:t>
            </a:r>
            <a:endParaRPr lang="en-US" dirty="0">
              <a:ea typeface="+mn-lt"/>
              <a:cs typeface="+mn-lt"/>
            </a:endParaRPr>
          </a:p>
          <a:p>
            <a:pPr lvl="1"/>
            <a:endParaRPr lang="de-DE" sz="2400" dirty="0">
              <a:solidFill>
                <a:schemeClr val="tx2"/>
              </a:solidFill>
              <a:cs typeface="Calibri"/>
            </a:endParaRPr>
          </a:p>
          <a:p>
            <a:pPr marL="0" indent="0">
              <a:spcBef>
                <a:spcPts val="0"/>
              </a:spcBef>
              <a:spcAft>
                <a:spcPts val="600"/>
              </a:spcAft>
              <a:buClr>
                <a:srgbClr val="A0B051"/>
              </a:buClr>
              <a:buNone/>
            </a:pPr>
            <a:endParaRPr lang="de-DE" sz="2400" dirty="0"/>
          </a:p>
          <a:p>
            <a:pPr>
              <a:buFont typeface="Arial" panose="020B0604020202020204" pitchFamily="34" charset="0"/>
              <a:buChar char="•"/>
            </a:pPr>
            <a:endParaRPr lang="en-US" sz="2400" dirty="0"/>
          </a:p>
        </p:txBody>
      </p:sp>
      <p:sp>
        <p:nvSpPr>
          <p:cNvPr id="5" name="Marcador de número de diapositiva 4"/>
          <p:cNvSpPr>
            <a:spLocks noGrp="1"/>
          </p:cNvSpPr>
          <p:nvPr>
            <p:ph type="sldNum" sz="quarter" idx="11"/>
          </p:nvPr>
        </p:nvSpPr>
        <p:spPr/>
        <p:txBody>
          <a:bodyPr/>
          <a:lstStyle/>
          <a:p>
            <a:r>
              <a:rPr lang="es-ES_tradnl" sz="1200"/>
              <a:t>| </a:t>
            </a:r>
            <a:fld id="{9DD0088F-7E4A-9C4B-9ED2-72FAF1293163}" type="slidenum">
              <a:rPr lang="es-ES_tradnl" smtClean="0"/>
              <a:t>6</a:t>
            </a:fld>
            <a:endParaRPr lang="es-ES_tradnl"/>
          </a:p>
        </p:txBody>
      </p:sp>
      <p:pic>
        <p:nvPicPr>
          <p:cNvPr id="4" name="Picture 10">
            <a:extLst>
              <a:ext uri="{FF2B5EF4-FFF2-40B4-BE49-F238E27FC236}">
                <a16:creationId xmlns:a16="http://schemas.microsoft.com/office/drawing/2014/main" id="{A826E0E7-57A4-490F-B76D-2EDC57A3C14F}"/>
              </a:ext>
            </a:extLst>
          </p:cNvPr>
          <p:cNvPicPr>
            <a:picLocks noChangeAspect="1"/>
          </p:cNvPicPr>
          <p:nvPr/>
        </p:nvPicPr>
        <p:blipFill>
          <a:blip r:embed="rId3"/>
          <a:stretch>
            <a:fillRect/>
          </a:stretch>
        </p:blipFill>
        <p:spPr>
          <a:xfrm>
            <a:off x="9644132" y="38240"/>
            <a:ext cx="1207828" cy="1196456"/>
          </a:xfrm>
          <a:prstGeom prst="rect">
            <a:avLst/>
          </a:prstGeom>
        </p:spPr>
      </p:pic>
      <p:pic>
        <p:nvPicPr>
          <p:cNvPr id="7" name="Picture 7">
            <a:extLst>
              <a:ext uri="{FF2B5EF4-FFF2-40B4-BE49-F238E27FC236}">
                <a16:creationId xmlns:a16="http://schemas.microsoft.com/office/drawing/2014/main" id="{42FDFB44-A6E8-4296-BC10-80D2CD212B0E}"/>
              </a:ext>
            </a:extLst>
          </p:cNvPr>
          <p:cNvPicPr>
            <a:picLocks noChangeAspect="1"/>
          </p:cNvPicPr>
          <p:nvPr/>
        </p:nvPicPr>
        <p:blipFill>
          <a:blip r:embed="rId4"/>
          <a:stretch>
            <a:fillRect/>
          </a:stretch>
        </p:blipFill>
        <p:spPr>
          <a:xfrm>
            <a:off x="8273813" y="38242"/>
            <a:ext cx="1205695" cy="1198019"/>
          </a:xfrm>
          <a:prstGeom prst="rect">
            <a:avLst/>
          </a:prstGeom>
        </p:spPr>
      </p:pic>
    </p:spTree>
    <p:extLst>
      <p:ext uri="{BB962C8B-B14F-4D97-AF65-F5344CB8AC3E}">
        <p14:creationId xmlns:p14="http://schemas.microsoft.com/office/powerpoint/2010/main" val="1652188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24879" y="591661"/>
            <a:ext cx="9477375" cy="647794"/>
          </a:xfrm>
        </p:spPr>
        <p:txBody>
          <a:bodyPr>
            <a:normAutofit/>
          </a:bodyPr>
          <a:lstStyle/>
          <a:p>
            <a:r>
              <a:rPr lang="es-ES_tradnl">
                <a:latin typeface="Avenir Book"/>
              </a:rPr>
              <a:t>1.3. Stoffe </a:t>
            </a:r>
            <a:r>
              <a:rPr lang="es-ES_tradnl" err="1">
                <a:latin typeface="Avenir Book"/>
              </a:rPr>
              <a:t>sortieren </a:t>
            </a:r>
          </a:p>
        </p:txBody>
      </p:sp>
      <p:sp>
        <p:nvSpPr>
          <p:cNvPr id="3" name="Marcador de contenido 2"/>
          <p:cNvSpPr>
            <a:spLocks noGrp="1"/>
          </p:cNvSpPr>
          <p:nvPr>
            <p:ph idx="1"/>
          </p:nvPr>
        </p:nvSpPr>
        <p:spPr>
          <a:xfrm>
            <a:off x="521117" y="1246082"/>
            <a:ext cx="11070084" cy="2549125"/>
          </a:xfrm>
        </p:spPr>
        <p:txBody>
          <a:bodyPr vert="horz" lIns="91440" tIns="45720" rIns="91440" bIns="45720" rtlCol="0" anchor="t">
            <a:normAutofit fontScale="92500" lnSpcReduction="10000"/>
          </a:bodyPr>
          <a:lstStyle/>
          <a:p>
            <a:endParaRPr lang="de-DE" dirty="0">
              <a:solidFill>
                <a:srgbClr val="4C5F7E"/>
              </a:solidFill>
            </a:endParaRPr>
          </a:p>
          <a:p>
            <a:r>
              <a:rPr lang="de-DE" dirty="0">
                <a:solidFill>
                  <a:srgbClr val="4C5F7E"/>
                </a:solidFill>
              </a:rPr>
              <a:t>Überlegen und diskutieren Sie in kleinen Gruppen: Was wissen Sie über die Dichte der folgenden Metalle: Eisen, Aluminium, Kupfer, Titan? (ohne die Dichten nachzuschlagen)</a:t>
            </a:r>
            <a:endParaRPr lang="de-DE" dirty="0"/>
          </a:p>
          <a:p>
            <a:r>
              <a:rPr lang="de-DE" dirty="0">
                <a:solidFill>
                  <a:srgbClr val="4C5F7E"/>
                </a:solidFill>
              </a:rPr>
              <a:t>Aktivität: Fühlt das Gewicht der verschiedenen Metallscheiben und ordnet sie nach ihrem Gewicht</a:t>
            </a:r>
          </a:p>
          <a:p>
            <a:pPr marL="0" indent="0">
              <a:buNone/>
            </a:pPr>
            <a:endParaRPr lang="de-DE" dirty="0">
              <a:solidFill>
                <a:srgbClr val="A0B051"/>
              </a:solidFill>
              <a:sym typeface="Symbol" panose="05050102010706020507" pitchFamily="18" charset="2"/>
            </a:endParaRPr>
          </a:p>
          <a:p>
            <a:pPr marL="0" lvl="0" indent="0">
              <a:buNone/>
            </a:pPr>
            <a:endParaRPr lang="de-DE" dirty="0">
              <a:solidFill>
                <a:srgbClr val="4C5F7E"/>
              </a:solidFill>
              <a:sym typeface="Symbol" panose="05050102010706020507" pitchFamily="18" charset="2"/>
            </a:endParaRPr>
          </a:p>
          <a:p>
            <a:pPr marL="0" indent="0">
              <a:buNone/>
            </a:pPr>
            <a:endParaRPr lang="en-GB" sz="2400" b="1" dirty="0">
              <a:solidFill>
                <a:schemeClr val="tx2"/>
              </a:solidFill>
            </a:endParaRPr>
          </a:p>
          <a:p>
            <a:pPr marL="0" indent="0">
              <a:spcBef>
                <a:spcPts val="0"/>
              </a:spcBef>
              <a:spcAft>
                <a:spcPts val="600"/>
              </a:spcAft>
              <a:buClr>
                <a:srgbClr val="A0B051"/>
              </a:buClr>
              <a:buNone/>
            </a:pPr>
            <a:endParaRPr lang="de-DE" sz="2400" dirty="0"/>
          </a:p>
          <a:p>
            <a:pPr>
              <a:buFont typeface="Arial" panose="020B0604020202020204" pitchFamily="34" charset="0"/>
              <a:buChar char="•"/>
            </a:pPr>
            <a:endParaRPr lang="en-US" sz="2400" dirty="0"/>
          </a:p>
        </p:txBody>
      </p:sp>
      <p:sp>
        <p:nvSpPr>
          <p:cNvPr id="5" name="Marcador de número de diapositiva 4"/>
          <p:cNvSpPr>
            <a:spLocks noGrp="1"/>
          </p:cNvSpPr>
          <p:nvPr>
            <p:ph type="sldNum" sz="quarter" idx="11"/>
          </p:nvPr>
        </p:nvSpPr>
        <p:spPr/>
        <p:txBody>
          <a:bodyPr/>
          <a:lstStyle/>
          <a:p>
            <a:r>
              <a:rPr lang="es-ES_tradnl" sz="1200"/>
              <a:t>|</a:t>
            </a:r>
            <a:fld id="{9DD0088F-7E4A-9C4B-9ED2-72FAF1293163}" type="slidenum">
              <a:rPr lang="es-ES_tradnl" smtClean="0"/>
              <a:t>7</a:t>
            </a:fld>
            <a:endParaRPr lang="es-ES_tradnl"/>
          </a:p>
        </p:txBody>
      </p:sp>
      <p:pic>
        <p:nvPicPr>
          <p:cNvPr id="8" name="Picture 10" descr="A picture containing text, clock&#10;&#10;Description automatically generated">
            <a:extLst>
              <a:ext uri="{FF2B5EF4-FFF2-40B4-BE49-F238E27FC236}">
                <a16:creationId xmlns:a16="http://schemas.microsoft.com/office/drawing/2014/main" id="{8B686974-1333-43DD-9A40-6F16D38BF807}"/>
              </a:ext>
            </a:extLst>
          </p:cNvPr>
          <p:cNvPicPr>
            <a:picLocks noChangeAspect="1"/>
          </p:cNvPicPr>
          <p:nvPr/>
        </p:nvPicPr>
        <p:blipFill>
          <a:blip r:embed="rId3"/>
          <a:stretch>
            <a:fillRect/>
          </a:stretch>
        </p:blipFill>
        <p:spPr>
          <a:xfrm>
            <a:off x="9447661" y="37956"/>
            <a:ext cx="1207828" cy="1196456"/>
          </a:xfrm>
          <a:prstGeom prst="rect">
            <a:avLst/>
          </a:prstGeom>
        </p:spPr>
      </p:pic>
      <p:pic>
        <p:nvPicPr>
          <p:cNvPr id="10" name="Picture 11" descr="A picture containing text, clipart&#10;&#10;Description automatically generated">
            <a:extLst>
              <a:ext uri="{FF2B5EF4-FFF2-40B4-BE49-F238E27FC236}">
                <a16:creationId xmlns:a16="http://schemas.microsoft.com/office/drawing/2014/main" id="{FD449E25-DF5C-4253-9BAE-20FBD6D31095}"/>
              </a:ext>
            </a:extLst>
          </p:cNvPr>
          <p:cNvPicPr>
            <a:picLocks noChangeAspect="1"/>
          </p:cNvPicPr>
          <p:nvPr/>
        </p:nvPicPr>
        <p:blipFill>
          <a:blip r:embed="rId4"/>
          <a:stretch>
            <a:fillRect/>
          </a:stretch>
        </p:blipFill>
        <p:spPr>
          <a:xfrm>
            <a:off x="8145296" y="54875"/>
            <a:ext cx="1196455" cy="1150962"/>
          </a:xfrm>
          <a:prstGeom prst="rect">
            <a:avLst/>
          </a:prstGeom>
        </p:spPr>
      </p:pic>
      <p:pic>
        <p:nvPicPr>
          <p:cNvPr id="11" name="Picture 11" descr="A picture containing wall, indoor&#10;&#10;Description automatically generated">
            <a:extLst>
              <a:ext uri="{FF2B5EF4-FFF2-40B4-BE49-F238E27FC236}">
                <a16:creationId xmlns:a16="http://schemas.microsoft.com/office/drawing/2014/main" id="{E2A0CEAE-8EF7-4FE2-B44E-09FDDD1060D6}"/>
              </a:ext>
            </a:extLst>
          </p:cNvPr>
          <p:cNvPicPr>
            <a:picLocks noChangeAspect="1"/>
          </p:cNvPicPr>
          <p:nvPr/>
        </p:nvPicPr>
        <p:blipFill>
          <a:blip r:embed="rId5"/>
          <a:stretch>
            <a:fillRect/>
          </a:stretch>
        </p:blipFill>
        <p:spPr>
          <a:xfrm rot="-5400000">
            <a:off x="8129587" y="2479969"/>
            <a:ext cx="2028826" cy="4588877"/>
          </a:xfrm>
          <a:prstGeom prst="rect">
            <a:avLst/>
          </a:prstGeom>
        </p:spPr>
      </p:pic>
      <p:sp>
        <p:nvSpPr>
          <p:cNvPr id="13" name="TextBox 12">
            <a:extLst>
              <a:ext uri="{FF2B5EF4-FFF2-40B4-BE49-F238E27FC236}">
                <a16:creationId xmlns:a16="http://schemas.microsoft.com/office/drawing/2014/main" id="{17550B59-DCA8-4EDE-8BDA-680224D0C95D}"/>
              </a:ext>
            </a:extLst>
          </p:cNvPr>
          <p:cNvSpPr txBox="1"/>
          <p:nvPr/>
        </p:nvSpPr>
        <p:spPr>
          <a:xfrm>
            <a:off x="521494" y="4152900"/>
            <a:ext cx="4743448" cy="12557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ct val="20000"/>
              </a:spcBef>
            </a:pPr>
            <a:r>
              <a:rPr lang="nb-NO" dirty="0">
                <a:cs typeface="Calibri"/>
              </a:rPr>
              <a:t>Aus dem Geschichtsunterricht:</a:t>
            </a:r>
            <a:endParaRPr lang="en-US" dirty="0"/>
          </a:p>
          <a:p>
            <a:pPr>
              <a:spcBef>
                <a:spcPct val="20000"/>
              </a:spcBef>
            </a:pPr>
            <a:r>
              <a:rPr lang="nb-NO" dirty="0">
                <a:ea typeface="+mn-lt"/>
                <a:cs typeface="+mn-lt"/>
              </a:rPr>
              <a:t>Im 19. Jahrhundert wurde das (atomare) Gewicht zum wichtigsten Merkmal eines Elements.</a:t>
            </a:r>
          </a:p>
          <a:p>
            <a:pPr algn="l"/>
            <a:endParaRPr lang="en-US" dirty="0">
              <a:cs typeface="Calibri"/>
            </a:endParaRPr>
          </a:p>
        </p:txBody>
      </p:sp>
      <p:sp>
        <p:nvSpPr>
          <p:cNvPr id="14" name="Rectangle 13">
            <a:extLst>
              <a:ext uri="{FF2B5EF4-FFF2-40B4-BE49-F238E27FC236}">
                <a16:creationId xmlns:a16="http://schemas.microsoft.com/office/drawing/2014/main" id="{D220725F-E90A-46EF-AC6B-0B796BA2768A}"/>
              </a:ext>
            </a:extLst>
          </p:cNvPr>
          <p:cNvSpPr/>
          <p:nvPr/>
        </p:nvSpPr>
        <p:spPr>
          <a:xfrm>
            <a:off x="519113" y="4079081"/>
            <a:ext cx="4914897" cy="1329547"/>
          </a:xfrm>
          <a:prstGeom prst="rect">
            <a:avLst/>
          </a:prstGeom>
          <a:noFill/>
          <a:ln w="12700">
            <a:solidFill>
              <a:srgbClr val="CC023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61345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24879" y="591661"/>
            <a:ext cx="9477375" cy="647794"/>
          </a:xfrm>
        </p:spPr>
        <p:txBody>
          <a:bodyPr/>
          <a:lstStyle/>
          <a:p>
            <a:r>
              <a:rPr lang="es-ES_tradnl" sz="2400" dirty="0">
                <a:latin typeface="Avenir Book"/>
              </a:rPr>
              <a:t>1.4 </a:t>
            </a:r>
            <a:r>
              <a:rPr lang="es-ES_tradnl" sz="2400" dirty="0" err="1">
                <a:latin typeface="Avenir Book"/>
              </a:rPr>
              <a:t>Historische Einführung in Systematisierungsaktivitäten </a:t>
            </a:r>
            <a:r>
              <a:rPr lang="es-ES_tradnl" sz="2400" dirty="0">
                <a:latin typeface="Avenir Book"/>
              </a:rPr>
              <a:t>(1)</a:t>
            </a:r>
            <a:endParaRPr lang="en-US" sz="2400" dirty="0">
              <a:latin typeface="Avenir Book"/>
            </a:endParaRPr>
          </a:p>
        </p:txBody>
      </p:sp>
      <p:sp>
        <p:nvSpPr>
          <p:cNvPr id="3" name="Marcador de contenido 2"/>
          <p:cNvSpPr>
            <a:spLocks noGrp="1"/>
          </p:cNvSpPr>
          <p:nvPr>
            <p:ph idx="1"/>
          </p:nvPr>
        </p:nvSpPr>
        <p:spPr>
          <a:xfrm>
            <a:off x="759459" y="2504816"/>
            <a:ext cx="4577997" cy="4049312"/>
          </a:xfrm>
        </p:spPr>
        <p:txBody>
          <a:bodyPr vert="horz" lIns="91440" tIns="45720" rIns="91440" bIns="45720" rtlCol="0" anchor="t">
            <a:normAutofit/>
          </a:bodyPr>
          <a:lstStyle/>
          <a:p>
            <a:pPr>
              <a:lnSpc>
                <a:spcPct val="90000"/>
              </a:lnSpc>
            </a:pPr>
            <a:r>
              <a:rPr lang="nb-NO" sz="2000" i="1"/>
              <a:t>Ein Element ist ein </a:t>
            </a:r>
            <a:r>
              <a:rPr lang="nb-NO" sz="2000" i="1" err="1"/>
              <a:t>Stoff, der </a:t>
            </a:r>
            <a:r>
              <a:rPr lang="nb-NO" sz="2000" i="1"/>
              <a:t>mit </a:t>
            </a:r>
            <a:r>
              <a:rPr lang="nb-NO" sz="2000" i="1" err="1"/>
              <a:t>chemischen Methoden nicht weiter zerlegt</a:t>
            </a:r>
            <a:r>
              <a:rPr lang="nb-NO" sz="2000" i="1"/>
              <a:t> werden </a:t>
            </a:r>
            <a:r>
              <a:rPr lang="nb-NO" sz="2000" i="1" err="1"/>
              <a:t>kann.</a:t>
            </a:r>
            <a:endParaRPr lang="nb-NO" sz="2000" i="1"/>
          </a:p>
          <a:p>
            <a:pPr>
              <a:lnSpc>
                <a:spcPct val="90000"/>
              </a:lnSpc>
            </a:pPr>
            <a:endParaRPr lang="nb-NO" sz="2000" i="1"/>
          </a:p>
          <a:p>
            <a:pPr>
              <a:lnSpc>
                <a:spcPct val="90000"/>
              </a:lnSpc>
            </a:pPr>
            <a:r>
              <a:rPr lang="nb-NO" sz="2000" i="1"/>
              <a:t>Wasser ist kein Element, </a:t>
            </a:r>
            <a:r>
              <a:rPr lang="nb-NO" sz="2000" i="1" err="1"/>
              <a:t>da </a:t>
            </a:r>
            <a:r>
              <a:rPr lang="nb-NO" sz="2000" i="1"/>
              <a:t>es </a:t>
            </a:r>
            <a:r>
              <a:rPr lang="nb-NO" sz="2000" i="1" err="1"/>
              <a:t>weiter reduziert</a:t>
            </a:r>
            <a:r>
              <a:rPr lang="nb-NO" sz="2000" i="1"/>
              <a:t> werden </a:t>
            </a:r>
            <a:r>
              <a:rPr lang="nb-NO" sz="2000" i="1" err="1"/>
              <a:t>kann</a:t>
            </a:r>
            <a:endParaRPr lang="nb-NO" sz="2000" i="1"/>
          </a:p>
          <a:p>
            <a:pPr>
              <a:lnSpc>
                <a:spcPct val="90000"/>
              </a:lnSpc>
            </a:pPr>
            <a:endParaRPr lang="nb-NO" sz="2000" i="1"/>
          </a:p>
          <a:p>
            <a:pPr>
              <a:lnSpc>
                <a:spcPct val="90000"/>
              </a:lnSpc>
            </a:pPr>
            <a:r>
              <a:rPr lang="nb-NO" sz="2000" i="1" err="1"/>
              <a:t>Lavoisier listete</a:t>
            </a:r>
            <a:r>
              <a:rPr lang="nb-NO" sz="2000" i="1">
                <a:solidFill>
                  <a:srgbClr val="FF0000"/>
                </a:solidFill>
              </a:rPr>
              <a:t> 1789 33 Elemente auf</a:t>
            </a:r>
          </a:p>
          <a:p>
            <a:pPr marL="0" indent="0">
              <a:spcBef>
                <a:spcPts val="0"/>
              </a:spcBef>
              <a:spcAft>
                <a:spcPts val="600"/>
              </a:spcAft>
              <a:buClr>
                <a:srgbClr val="A0B051"/>
              </a:buClr>
              <a:buNone/>
            </a:pPr>
            <a:endParaRPr lang="de-DE" sz="2400"/>
          </a:p>
          <a:p>
            <a:pPr>
              <a:buFont typeface="Arial" panose="020B0604020202020204" pitchFamily="34" charset="0"/>
              <a:buChar char="•"/>
            </a:pPr>
            <a:endParaRPr lang="en-US" sz="2400"/>
          </a:p>
        </p:txBody>
      </p:sp>
      <p:sp>
        <p:nvSpPr>
          <p:cNvPr id="5" name="Marcador de número de diapositiva 4"/>
          <p:cNvSpPr>
            <a:spLocks noGrp="1"/>
          </p:cNvSpPr>
          <p:nvPr>
            <p:ph type="sldNum" sz="quarter" idx="11"/>
          </p:nvPr>
        </p:nvSpPr>
        <p:spPr/>
        <p:txBody>
          <a:bodyPr/>
          <a:lstStyle/>
          <a:p>
            <a:r>
              <a:rPr lang="es-ES_tradnl" sz="1200"/>
              <a:t>| </a:t>
            </a:r>
            <a:fld id="{9DD0088F-7E4A-9C4B-9ED2-72FAF1293163}" type="slidenum">
              <a:rPr lang="es-ES_tradnl" smtClean="0"/>
              <a:t>8</a:t>
            </a:fld>
            <a:endParaRPr lang="es-ES_tradnl"/>
          </a:p>
        </p:txBody>
      </p:sp>
      <p:sp>
        <p:nvSpPr>
          <p:cNvPr id="6" name="Title 1">
            <a:extLst>
              <a:ext uri="{FF2B5EF4-FFF2-40B4-BE49-F238E27FC236}">
                <a16:creationId xmlns:a16="http://schemas.microsoft.com/office/drawing/2014/main" id="{8697EFB0-D168-4E7B-AE0B-35722C935697}"/>
              </a:ext>
            </a:extLst>
          </p:cNvPr>
          <p:cNvSpPr txBox="1">
            <a:spLocks/>
          </p:cNvSpPr>
          <p:nvPr/>
        </p:nvSpPr>
        <p:spPr>
          <a:xfrm>
            <a:off x="524879" y="1239455"/>
            <a:ext cx="11248021" cy="114300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2800" b="1" kern="1200" baseline="0">
                <a:solidFill>
                  <a:srgbClr val="4C5F7E"/>
                </a:solidFill>
                <a:latin typeface="Avenir Book" charset="0"/>
                <a:ea typeface="Avenir Book" charset="0"/>
                <a:cs typeface="Avenir Book" charset="0"/>
              </a:defRPr>
            </a:lvl1pPr>
          </a:lstStyle>
          <a:p>
            <a:r>
              <a:rPr lang="nb-NO" sz="2000">
                <a:latin typeface="Avenir Book"/>
              </a:rPr>
              <a:t>Ein </a:t>
            </a:r>
            <a:r>
              <a:rPr lang="nb-NO" sz="2000" err="1">
                <a:latin typeface="Avenir Book"/>
              </a:rPr>
              <a:t>chemisches </a:t>
            </a:r>
            <a:r>
              <a:rPr lang="nb-NO" sz="2000">
                <a:latin typeface="Avenir Book"/>
              </a:rPr>
              <a:t>Element, wie es 1789 von </a:t>
            </a:r>
            <a:r>
              <a:rPr lang="nb-NO" sz="2000" err="1">
                <a:latin typeface="Avenir Book"/>
              </a:rPr>
              <a:t>Antoine Lavoisier definiert wurde</a:t>
            </a:r>
          </a:p>
        </p:txBody>
      </p:sp>
      <p:pic>
        <p:nvPicPr>
          <p:cNvPr id="8" name="Picture 4">
            <a:extLst>
              <a:ext uri="{FF2B5EF4-FFF2-40B4-BE49-F238E27FC236}">
                <a16:creationId xmlns:a16="http://schemas.microsoft.com/office/drawing/2014/main" id="{57A6C883-2847-48E3-AFA1-4B98EBA429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7456" y="2570553"/>
            <a:ext cx="3406928" cy="226560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Icon&#10;&#10;Description automatically generated">
            <a:extLst>
              <a:ext uri="{FF2B5EF4-FFF2-40B4-BE49-F238E27FC236}">
                <a16:creationId xmlns:a16="http://schemas.microsoft.com/office/drawing/2014/main" id="{41082DC2-E9FA-411F-ADE3-C6DE98B3643F}"/>
              </a:ext>
            </a:extLst>
          </p:cNvPr>
          <p:cNvPicPr>
            <a:picLocks noChangeAspect="1"/>
          </p:cNvPicPr>
          <p:nvPr/>
        </p:nvPicPr>
        <p:blipFill>
          <a:blip r:embed="rId4"/>
          <a:stretch>
            <a:fillRect/>
          </a:stretch>
        </p:blipFill>
        <p:spPr>
          <a:xfrm>
            <a:off x="9248774" y="57150"/>
            <a:ext cx="1135857" cy="1147763"/>
          </a:xfrm>
          <a:prstGeom prst="rect">
            <a:avLst/>
          </a:prstGeom>
        </p:spPr>
      </p:pic>
      <p:pic>
        <p:nvPicPr>
          <p:cNvPr id="11" name="Picture 11" descr="A picture containing text, clock, gauge&#10;&#10;Description automatically generated">
            <a:extLst>
              <a:ext uri="{FF2B5EF4-FFF2-40B4-BE49-F238E27FC236}">
                <a16:creationId xmlns:a16="http://schemas.microsoft.com/office/drawing/2014/main" id="{0B386881-D3BE-423A-A8F6-C711FAF0C478}"/>
              </a:ext>
            </a:extLst>
          </p:cNvPr>
          <p:cNvPicPr>
            <a:picLocks noChangeAspect="1"/>
          </p:cNvPicPr>
          <p:nvPr/>
        </p:nvPicPr>
        <p:blipFill>
          <a:blip r:embed="rId5"/>
          <a:stretch>
            <a:fillRect/>
          </a:stretch>
        </p:blipFill>
        <p:spPr>
          <a:xfrm>
            <a:off x="10498930" y="45244"/>
            <a:ext cx="1183483" cy="1159670"/>
          </a:xfrm>
          <a:prstGeom prst="rect">
            <a:avLst/>
          </a:prstGeom>
        </p:spPr>
      </p:pic>
      <p:pic>
        <p:nvPicPr>
          <p:cNvPr id="1026" name="Picture 2">
            <a:extLst>
              <a:ext uri="{FF2B5EF4-FFF2-40B4-BE49-F238E27FC236}">
                <a16:creationId xmlns:a16="http://schemas.microsoft.com/office/drawing/2014/main" id="{19FE3317-8E3F-40B3-9BDE-A21C3F6118D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80438" y="1558087"/>
            <a:ext cx="3036984" cy="404931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EE8903A0-3E8C-435A-B801-45170210F1FC}"/>
              </a:ext>
            </a:extLst>
          </p:cNvPr>
          <p:cNvSpPr/>
          <p:nvPr/>
        </p:nvSpPr>
        <p:spPr>
          <a:xfrm>
            <a:off x="5836700" y="5125633"/>
            <a:ext cx="2644494" cy="81796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b-NO" sz="1600" dirty="0"/>
              <a:t>Lavoisier arbeitete eng mit seiner Frau Marie-Anne Pierrette Paulze zusammen</a:t>
            </a:r>
          </a:p>
        </p:txBody>
      </p:sp>
    </p:spTree>
    <p:extLst>
      <p:ext uri="{BB962C8B-B14F-4D97-AF65-F5344CB8AC3E}">
        <p14:creationId xmlns:p14="http://schemas.microsoft.com/office/powerpoint/2010/main" val="2246780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5AD285-1034-4573-8258-DC0388FB5A6B}"/>
              </a:ext>
            </a:extLst>
          </p:cNvPr>
          <p:cNvSpPr>
            <a:spLocks noGrp="1"/>
          </p:cNvSpPr>
          <p:nvPr>
            <p:ph type="title"/>
          </p:nvPr>
        </p:nvSpPr>
        <p:spPr/>
        <p:txBody>
          <a:bodyPr/>
          <a:lstStyle/>
          <a:p>
            <a:r>
              <a:rPr lang="nb-NO" sz="2400" dirty="0">
                <a:latin typeface="Avenir Book"/>
              </a:rPr>
              <a:t>1.4 </a:t>
            </a:r>
            <a:r>
              <a:rPr lang="es-ES_tradnl" sz="2400" dirty="0" err="1">
                <a:latin typeface="Avenir Book"/>
              </a:rPr>
              <a:t>Historische Einführung in die Systematisierungsaktivitäten </a:t>
            </a:r>
            <a:r>
              <a:rPr lang="es-ES_tradnl" sz="2400" dirty="0">
                <a:latin typeface="Avenir Book"/>
              </a:rPr>
              <a:t>(2)</a:t>
            </a:r>
            <a:endParaRPr lang="nb-NO" sz="2400" dirty="0">
              <a:latin typeface="Avenir Book"/>
            </a:endParaRPr>
          </a:p>
        </p:txBody>
      </p:sp>
      <p:sp>
        <p:nvSpPr>
          <p:cNvPr id="3" name="Content Placeholder 2">
            <a:extLst>
              <a:ext uri="{FF2B5EF4-FFF2-40B4-BE49-F238E27FC236}">
                <a16:creationId xmlns:a16="http://schemas.microsoft.com/office/drawing/2014/main" id="{18D05259-F8C5-4B22-9687-E00D0A452C7D}"/>
              </a:ext>
            </a:extLst>
          </p:cNvPr>
          <p:cNvSpPr>
            <a:spLocks noGrp="1"/>
          </p:cNvSpPr>
          <p:nvPr>
            <p:ph idx="1"/>
          </p:nvPr>
        </p:nvSpPr>
        <p:spPr>
          <a:xfrm>
            <a:off x="762051" y="2536393"/>
            <a:ext cx="3444860" cy="1980335"/>
          </a:xfrm>
        </p:spPr>
        <p:txBody>
          <a:bodyPr vert="horz" lIns="91440" tIns="45720" rIns="91440" bIns="45720" rtlCol="0" anchor="t">
            <a:normAutofit fontScale="92500"/>
          </a:bodyPr>
          <a:lstStyle/>
          <a:p>
            <a:pPr marL="0" indent="0">
              <a:buNone/>
            </a:pPr>
            <a:r>
              <a:rPr lang="nb-NO" sz="2000" i="1" dirty="0"/>
              <a:t>John Dalton </a:t>
            </a:r>
            <a:r>
              <a:rPr lang="nb-NO" sz="2000" i="1" dirty="0" err="1"/>
              <a:t>verband das praktische Verständnis </a:t>
            </a:r>
            <a:r>
              <a:rPr lang="nb-NO" sz="2000" i="1" dirty="0"/>
              <a:t>eines Elements (von </a:t>
            </a:r>
            <a:r>
              <a:rPr lang="nb-NO" sz="2000" i="1" dirty="0" err="1"/>
              <a:t>Lavoisier</a:t>
            </a:r>
            <a:r>
              <a:rPr lang="nb-NO" sz="2000" i="1" dirty="0"/>
              <a:t>) </a:t>
            </a:r>
            <a:r>
              <a:rPr lang="nb-NO" sz="2000" i="1" dirty="0" err="1"/>
              <a:t>mit der Vorstellung, dass </a:t>
            </a:r>
            <a:r>
              <a:rPr lang="nb-NO" sz="2000" i="1" dirty="0"/>
              <a:t>alle Materie aus </a:t>
            </a:r>
            <a:r>
              <a:rPr lang="nb-NO" sz="2000" i="1" dirty="0" err="1"/>
              <a:t>mikroskopisch kleinen Teilchen </a:t>
            </a:r>
            <a:r>
              <a:rPr lang="nb-NO" sz="2000" i="1" dirty="0"/>
              <a:t>(Atomen) </a:t>
            </a:r>
            <a:r>
              <a:rPr lang="nb-NO" sz="2000" i="1" dirty="0" err="1"/>
              <a:t>besteht.</a:t>
            </a:r>
          </a:p>
          <a:p>
            <a:endParaRPr lang="nb-NO" dirty="0"/>
          </a:p>
        </p:txBody>
      </p:sp>
      <p:sp>
        <p:nvSpPr>
          <p:cNvPr id="4" name="Slide Number Placeholder 3">
            <a:extLst>
              <a:ext uri="{FF2B5EF4-FFF2-40B4-BE49-F238E27FC236}">
                <a16:creationId xmlns:a16="http://schemas.microsoft.com/office/drawing/2014/main" id="{0BE65010-6D81-4D47-87B6-AC81CEDC43BE}"/>
              </a:ext>
            </a:extLst>
          </p:cNvPr>
          <p:cNvSpPr>
            <a:spLocks noGrp="1"/>
          </p:cNvSpPr>
          <p:nvPr>
            <p:ph type="sldNum" sz="quarter" idx="11"/>
          </p:nvPr>
        </p:nvSpPr>
        <p:spPr/>
        <p:txBody>
          <a:bodyPr/>
          <a:lstStyle/>
          <a:p>
            <a:r>
              <a:rPr lang="es-ES_tradnl" sz="1200"/>
              <a:t>| </a:t>
            </a:r>
            <a:fld id="{9DD0088F-7E4A-9C4B-9ED2-72FAF1293163}" type="slidenum">
              <a:rPr lang="es-ES_tradnl" smtClean="0"/>
              <a:t>9</a:t>
            </a:fld>
            <a:endParaRPr lang="es-ES_tradnl"/>
          </a:p>
        </p:txBody>
      </p:sp>
      <p:sp>
        <p:nvSpPr>
          <p:cNvPr id="5" name="Footer Placeholder 4">
            <a:extLst>
              <a:ext uri="{FF2B5EF4-FFF2-40B4-BE49-F238E27FC236}">
                <a16:creationId xmlns:a16="http://schemas.microsoft.com/office/drawing/2014/main" id="{66E826FD-64C1-42C5-A79B-6F97DAC0B7AF}"/>
              </a:ext>
            </a:extLst>
          </p:cNvPr>
          <p:cNvSpPr>
            <a:spLocks noGrp="1"/>
          </p:cNvSpPr>
          <p:nvPr>
            <p:ph type="ftr" sz="quarter" idx="3"/>
          </p:nvPr>
        </p:nvSpPr>
        <p:spPr/>
        <p:txBody>
          <a:bodyPr/>
          <a:lstStyle/>
          <a:p>
            <a:pPr algn="r"/>
            <a:r>
              <a:rPr lang="en-US">
                <a:solidFill>
                  <a:srgbClr val="CC023B"/>
                </a:solidFill>
              </a:rPr>
              <a:t>STEMkey</a:t>
            </a:r>
          </a:p>
        </p:txBody>
      </p:sp>
      <p:sp>
        <p:nvSpPr>
          <p:cNvPr id="7" name="Title 1">
            <a:extLst>
              <a:ext uri="{FF2B5EF4-FFF2-40B4-BE49-F238E27FC236}">
                <a16:creationId xmlns:a16="http://schemas.microsoft.com/office/drawing/2014/main" id="{229E97DD-2076-43C0-A80D-9E0A04729A17}"/>
              </a:ext>
            </a:extLst>
          </p:cNvPr>
          <p:cNvSpPr txBox="1">
            <a:spLocks/>
          </p:cNvSpPr>
          <p:nvPr/>
        </p:nvSpPr>
        <p:spPr>
          <a:xfrm>
            <a:off x="639778" y="1435915"/>
            <a:ext cx="8229600" cy="647794"/>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2800" b="1" kern="1200" baseline="0">
                <a:solidFill>
                  <a:srgbClr val="4C5F7E"/>
                </a:solidFill>
                <a:latin typeface="Avenir Book" charset="0"/>
                <a:ea typeface="Avenir Book" charset="0"/>
                <a:cs typeface="Avenir Book" charset="0"/>
              </a:defRPr>
            </a:lvl1pPr>
          </a:lstStyle>
          <a:p>
            <a:r>
              <a:rPr lang="nb-NO" sz="2000" err="1">
                <a:latin typeface="Avenir Book"/>
              </a:rPr>
              <a:t>Jedes </a:t>
            </a:r>
            <a:r>
              <a:rPr lang="nb-NO" sz="2000">
                <a:latin typeface="Avenir Book"/>
              </a:rPr>
              <a:t>Element </a:t>
            </a:r>
            <a:r>
              <a:rPr lang="nb-NO" sz="2000" err="1">
                <a:latin typeface="Avenir Book"/>
              </a:rPr>
              <a:t>besteht aus </a:t>
            </a:r>
            <a:r>
              <a:rPr lang="nb-NO" sz="2000">
                <a:latin typeface="Avenir Book"/>
              </a:rPr>
              <a:t>Atomen </a:t>
            </a:r>
            <a:r>
              <a:rPr lang="nb-NO" sz="2000" err="1">
                <a:latin typeface="Avenir Book"/>
              </a:rPr>
              <a:t>mit </a:t>
            </a:r>
            <a:r>
              <a:rPr lang="nb-NO" sz="2000">
                <a:latin typeface="Avenir Book"/>
              </a:rPr>
              <a:t>einem </a:t>
            </a:r>
            <a:r>
              <a:rPr lang="nb-NO" sz="2000" err="1">
                <a:latin typeface="Avenir Book"/>
              </a:rPr>
              <a:t>einzigartigen Atomgewicht</a:t>
            </a:r>
            <a:endParaRPr lang="nb-NO" sz="2000">
              <a:latin typeface="Avenir Book"/>
            </a:endParaRPr>
          </a:p>
        </p:txBody>
      </p:sp>
      <p:pic>
        <p:nvPicPr>
          <p:cNvPr id="8" name="Picture 2">
            <a:extLst>
              <a:ext uri="{FF2B5EF4-FFF2-40B4-BE49-F238E27FC236}">
                <a16:creationId xmlns:a16="http://schemas.microsoft.com/office/drawing/2014/main" id="{1B42A93F-7FCF-4821-98D3-106A46668D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67868" y="1978085"/>
            <a:ext cx="3175000" cy="3708400"/>
          </a:xfrm>
          <a:prstGeom prst="rect">
            <a:avLst/>
          </a:prstGeom>
          <a:noFill/>
          <a:extLst>
            <a:ext uri="{909E8E84-426E-40DD-AFC4-6F175D3DCCD1}">
              <a14:hiddenFill xmlns:a14="http://schemas.microsoft.com/office/drawing/2010/main">
                <a:solidFill>
                  <a:srgbClr val="FFFFFF"/>
                </a:solidFill>
              </a14:hiddenFill>
            </a:ext>
          </a:extLst>
        </p:spPr>
      </p:pic>
      <p:sp>
        <p:nvSpPr>
          <p:cNvPr id="9" name="Speech Bubble: Rectangle 8">
            <a:extLst>
              <a:ext uri="{FF2B5EF4-FFF2-40B4-BE49-F238E27FC236}">
                <a16:creationId xmlns:a16="http://schemas.microsoft.com/office/drawing/2014/main" id="{DB3E1062-BE71-4DC0-AEDE-EF5C0066F1ED}"/>
              </a:ext>
            </a:extLst>
          </p:cNvPr>
          <p:cNvSpPr/>
          <p:nvPr/>
        </p:nvSpPr>
        <p:spPr>
          <a:xfrm>
            <a:off x="4975044" y="2370402"/>
            <a:ext cx="3175000" cy="2458387"/>
          </a:xfrm>
          <a:prstGeom prst="wedgeRectCallout">
            <a:avLst>
              <a:gd name="adj1" fmla="val 80780"/>
              <a:gd name="adj2" fmla="val -938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10" name="TextBox 9">
            <a:extLst>
              <a:ext uri="{FF2B5EF4-FFF2-40B4-BE49-F238E27FC236}">
                <a16:creationId xmlns:a16="http://schemas.microsoft.com/office/drawing/2014/main" id="{50C9A79D-6B39-45AB-A5E7-3DD3A227DD94}"/>
              </a:ext>
            </a:extLst>
          </p:cNvPr>
          <p:cNvSpPr txBox="1"/>
          <p:nvPr/>
        </p:nvSpPr>
        <p:spPr>
          <a:xfrm>
            <a:off x="5145172" y="2654531"/>
            <a:ext cx="3236418" cy="1754326"/>
          </a:xfrm>
          <a:prstGeom prst="rect">
            <a:avLst/>
          </a:prstGeom>
          <a:noFill/>
        </p:spPr>
        <p:txBody>
          <a:bodyPr wrap="square" rtlCol="0">
            <a:spAutoFit/>
          </a:bodyPr>
          <a:lstStyle/>
          <a:p>
            <a:r>
              <a:rPr lang="nb-NO" err="1"/>
              <a:t>Es gibt </a:t>
            </a:r>
            <a:r>
              <a:rPr lang="nb-NO"/>
              <a:t>so </a:t>
            </a:r>
            <a:r>
              <a:rPr lang="nb-NO" err="1"/>
              <a:t>viele </a:t>
            </a:r>
            <a:r>
              <a:rPr lang="nb-NO"/>
              <a:t>verschiedene Atome wie </a:t>
            </a:r>
            <a:r>
              <a:rPr lang="nb-NO" err="1"/>
              <a:t>es </a:t>
            </a:r>
            <a:r>
              <a:rPr lang="nb-NO"/>
              <a:t>Elemente </a:t>
            </a:r>
            <a:r>
              <a:rPr lang="nb-NO" err="1"/>
              <a:t>gibt</a:t>
            </a:r>
            <a:r>
              <a:rPr lang="nb-NO"/>
              <a:t>.</a:t>
            </a:r>
          </a:p>
          <a:p>
            <a:endParaRPr lang="nb-NO"/>
          </a:p>
          <a:p>
            <a:r>
              <a:rPr lang="nb-NO" err="1"/>
              <a:t>Jede Art </a:t>
            </a:r>
            <a:r>
              <a:rPr lang="nb-NO"/>
              <a:t>von Atom ist durch </a:t>
            </a:r>
            <a:r>
              <a:rPr lang="nb-NO" err="1"/>
              <a:t>ihr Atomgewicht gekennzeichnet</a:t>
            </a:r>
            <a:endParaRPr lang="nb-NO"/>
          </a:p>
        </p:txBody>
      </p:sp>
      <p:pic>
        <p:nvPicPr>
          <p:cNvPr id="6" name="Picture 10" descr="Icon&#10;&#10;Description automatically generated">
            <a:extLst>
              <a:ext uri="{FF2B5EF4-FFF2-40B4-BE49-F238E27FC236}">
                <a16:creationId xmlns:a16="http://schemas.microsoft.com/office/drawing/2014/main" id="{2035B45B-C582-4327-B13C-DAD1FD1B702F}"/>
              </a:ext>
            </a:extLst>
          </p:cNvPr>
          <p:cNvPicPr>
            <a:picLocks noChangeAspect="1"/>
          </p:cNvPicPr>
          <p:nvPr/>
        </p:nvPicPr>
        <p:blipFill>
          <a:blip r:embed="rId4"/>
          <a:stretch>
            <a:fillRect/>
          </a:stretch>
        </p:blipFill>
        <p:spPr>
          <a:xfrm>
            <a:off x="9111211" y="55317"/>
            <a:ext cx="1135857" cy="1147763"/>
          </a:xfrm>
          <a:prstGeom prst="rect">
            <a:avLst/>
          </a:prstGeom>
        </p:spPr>
      </p:pic>
    </p:spTree>
    <p:extLst>
      <p:ext uri="{BB962C8B-B14F-4D97-AF65-F5344CB8AC3E}">
        <p14:creationId xmlns:p14="http://schemas.microsoft.com/office/powerpoint/2010/main" val="1413994515"/>
      </p:ext>
    </p:extLst>
  </p:cSld>
  <p:clrMapOvr>
    <a:masterClrMapping/>
  </p:clrMapOvr>
</p:sld>
</file>

<file path=ppt/theme/theme1.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F327B689924BDE429E1A2F87B3E3E8FD" ma:contentTypeVersion="11" ma:contentTypeDescription="Opprett et nytt dokument." ma:contentTypeScope="" ma:versionID="354ba52ddc134e47cc87eb3f344b0705">
  <xsd:schema xmlns:xsd="http://www.w3.org/2001/XMLSchema" xmlns:xs="http://www.w3.org/2001/XMLSchema" xmlns:p="http://schemas.microsoft.com/office/2006/metadata/properties" xmlns:ns2="19e9ddcc-a580-415c-9163-8b873aa7db46" xmlns:ns3="2c1b1d42-ff6a-4248-9a23-cbd7f2c9a4b7" targetNamespace="http://schemas.microsoft.com/office/2006/metadata/properties" ma:root="true" ma:fieldsID="bd30585f0bb1690224d8409f2d958bd7" ns2:_="" ns3:_="">
    <xsd:import namespace="19e9ddcc-a580-415c-9163-8b873aa7db46"/>
    <xsd:import namespace="2c1b1d42-ff6a-4248-9a23-cbd7f2c9a4b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9e9ddcc-a580-415c-9163-8b873aa7db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c1b1d42-ff6a-4248-9a23-cbd7f2c9a4b7" elementFormDefault="qualified">
    <xsd:import namespace="http://schemas.microsoft.com/office/2006/documentManagement/types"/>
    <xsd:import namespace="http://schemas.microsoft.com/office/infopath/2007/PartnerControls"/>
    <xsd:element name="SharedWithUsers" ma:index="17"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Delingsdetaljer"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75482CE-D763-4B44-B021-2B3D6FA747B2}">
  <ds:schemaRefs>
    <ds:schemaRef ds:uri="http://schemas.microsoft.com/sharepoint/v3/contenttype/forms"/>
  </ds:schemaRefs>
</ds:datastoreItem>
</file>

<file path=customXml/itemProps2.xml><?xml version="1.0" encoding="utf-8"?>
<ds:datastoreItem xmlns:ds="http://schemas.openxmlformats.org/officeDocument/2006/customXml" ds:itemID="{ADC32382-A75D-4731-AA5E-59873BB803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9e9ddcc-a580-415c-9163-8b873aa7db46"/>
    <ds:schemaRef ds:uri="2c1b1d42-ff6a-4248-9a23-cbd7f2c9a4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366A55B-22A9-4A32-B54D-FDB81CE4E00B}">
  <ds:schemaRefs>
    <ds:schemaRef ds:uri="19e9ddcc-a580-415c-9163-8b873aa7db46"/>
    <ds:schemaRef ds:uri="2c1b1d42-ff6a-4248-9a23-cbd7f2c9a4b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3389</Words>
  <Application>Microsoft Office PowerPoint</Application>
  <PresentationFormat>Breitbild</PresentationFormat>
  <Paragraphs>426</Paragraphs>
  <Slides>42</Slides>
  <Notes>30</Notes>
  <HiddenSlides>0</HiddenSlides>
  <MMClips>1</MMClips>
  <ScaleCrop>false</ScaleCrop>
  <HeadingPairs>
    <vt:vector size="6" baseType="variant">
      <vt:variant>
        <vt:lpstr>Verwendete Schriftarten</vt:lpstr>
      </vt:variant>
      <vt:variant>
        <vt:i4>9</vt:i4>
      </vt:variant>
      <vt:variant>
        <vt:lpstr>Design</vt:lpstr>
      </vt:variant>
      <vt:variant>
        <vt:i4>1</vt:i4>
      </vt:variant>
      <vt:variant>
        <vt:lpstr>Folientitel</vt:lpstr>
      </vt:variant>
      <vt:variant>
        <vt:i4>42</vt:i4>
      </vt:variant>
    </vt:vector>
  </HeadingPairs>
  <TitlesOfParts>
    <vt:vector size="52" baseType="lpstr">
      <vt:lpstr>Arial</vt:lpstr>
      <vt:lpstr>Arial,Sans-Serif</vt:lpstr>
      <vt:lpstr>Avenir Book</vt:lpstr>
      <vt:lpstr>Avenir Book</vt:lpstr>
      <vt:lpstr>Calibri</vt:lpstr>
      <vt:lpstr>Calibri Light</vt:lpstr>
      <vt:lpstr>Lucida Grande</vt:lpstr>
      <vt:lpstr>Symbol</vt:lpstr>
      <vt:lpstr>Wingdings</vt:lpstr>
      <vt:lpstr>Office-Design</vt:lpstr>
      <vt:lpstr> IO7 Das Periodensystem  Lehrmodul </vt:lpstr>
      <vt:lpstr> IO7 Das Periodensystem  Einführung (Teaser) </vt:lpstr>
      <vt:lpstr>0 Einleitung</vt:lpstr>
      <vt:lpstr> IO7 Das Periodensystem  Teil 1: Sortieren und Systematisierung der Elemente </vt:lpstr>
      <vt:lpstr>1.1: Sortieraufgabe </vt:lpstr>
      <vt:lpstr>1.2 Diskussion</vt:lpstr>
      <vt:lpstr>1.3. Stoffe sortieren </vt:lpstr>
      <vt:lpstr>1.4 Historische Einführung in Systematisierungsaktivitäten (1)</vt:lpstr>
      <vt:lpstr>1.4 Historische Einführung in die Systematisierungsaktivitäten (2)</vt:lpstr>
      <vt:lpstr>1.4 Historische Einführung in Systematisierungsaktivitäten (3) </vt:lpstr>
      <vt:lpstr>1.4 Historische Einführung in Systematisierungsaktivitäten (4) </vt:lpstr>
      <vt:lpstr>1.4 Historische Einführung in Systematisierungsaktivitäten (5) </vt:lpstr>
      <vt:lpstr>1.4 Historische Einführung in Systematisierungsaktivitäten (6)</vt:lpstr>
      <vt:lpstr>1.4 Historische Einführung in Systematisierungsaktivitäten (7) </vt:lpstr>
      <vt:lpstr>1.5 Sortierelemente </vt:lpstr>
      <vt:lpstr>1.6 Gibt es eine ideale Darstellung des Periodensystems?</vt:lpstr>
      <vt:lpstr>1.7 Der Übergang von einem auf empirischen Beobachtungen basierenden System zu einem durch die Atomwissenschaft erklärten System (1)</vt:lpstr>
      <vt:lpstr>1.7 Der Übergang von einem auf empirischen Beobachtungen basierenden System zu einem durch die Atomwissenschaft erklärten System 2 </vt:lpstr>
      <vt:lpstr>1.7 Der Übergang von einem auf empirischen Beobachtungen basierenden System zu einem durch die Atomwissenschaft erklärten System 3 </vt:lpstr>
      <vt:lpstr>1.7 Einsatz der Physik zur Ermittlung der vorhandenen Elemente</vt:lpstr>
      <vt:lpstr> IO7 Das Periodensystem  Teil 2: Die Elemente kennenlernen   </vt:lpstr>
      <vt:lpstr>2.1 Einleitung – Relevanz der Elemente</vt:lpstr>
      <vt:lpstr>2.2 Elemente in Ihrem Körper 1</vt:lpstr>
      <vt:lpstr>2.2 Elemente in Ihrem Körper 2</vt:lpstr>
      <vt:lpstr>2.3 Die Elemente kennenlernen 1</vt:lpstr>
      <vt:lpstr>2.3 Die Elemente kennenlernen 2</vt:lpstr>
      <vt:lpstr> IO7 Das Periodensystem  Teil 3: Einige Trends im Periodensystem verstehen   </vt:lpstr>
      <vt:lpstr>3.1. Warum Trends statt der Oktettregel 1 </vt:lpstr>
      <vt:lpstr>3.1 Warum Trends statt der Oktettregel 2</vt:lpstr>
      <vt:lpstr>3.1. Warum Trends statt der Oktettregel 3</vt:lpstr>
      <vt:lpstr>3.2 Unterrichtstrends mit 3D-Lego-Versionen 1</vt:lpstr>
      <vt:lpstr>3.2 Vermittlung von Trends im Periodensystem mithilfe von 3D-LEGO-Versionen 2 </vt:lpstr>
      <vt:lpstr>3.2 Vermittlung von Trends im Periodensystem mithilfe von 3D-LEGO-Versionen 3 </vt:lpstr>
      <vt:lpstr>PowerPoint-Präsentation</vt:lpstr>
      <vt:lpstr>PowerPoint-Präsentation</vt:lpstr>
      <vt:lpstr>PowerPoint-Präsentation</vt:lpstr>
      <vt:lpstr>PowerPoint-Präsentation</vt:lpstr>
      <vt:lpstr> IO7 Das Periodensystem  Teil 4: Sozialwissenschaftliche Fragen   </vt:lpstr>
      <vt:lpstr>4.1 Wo finden wir Elemente (auf der Erde)?</vt:lpstr>
      <vt:lpstr>4.2 Elemente: Die Frage nach Überfluss und Nutzung  </vt:lpstr>
      <vt:lpstr>4.3 KOBALT – ein Beitrag zu einer sauberen und nachhaltigen Zukunft </vt:lpstr>
      <vt:lpstr>4.4 Die Suche nach KOBALT: Ethische und humanitäre Fragen </vt:lpstr>
    </vt:vector>
  </TitlesOfParts>
  <Company>Pädagogische Hochschule Freiburg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Ulrich Birtel</dc:creator>
  <cp:keywords>, docId:DCEEFD479FDF7C36CF5484C57946FBB2</cp:keywords>
  <cp:lastModifiedBy>Natascha Bakx</cp:lastModifiedBy>
  <cp:revision>24</cp:revision>
  <cp:lastPrinted>2021-10-30T13:23:11Z</cp:lastPrinted>
  <dcterms:created xsi:type="dcterms:W3CDTF">2017-02-28T10:46:16Z</dcterms:created>
  <dcterms:modified xsi:type="dcterms:W3CDTF">2025-09-10T10:30:10Z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0x010100F327B689924BDE429E1A2F87B3E3E8FD</vt:lpwstr>
  </property>
</Properties>
</file>